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545" r:id="rId2"/>
    <p:sldId id="644" r:id="rId3"/>
    <p:sldId id="645" r:id="rId4"/>
    <p:sldId id="646" r:id="rId5"/>
    <p:sldId id="647" r:id="rId6"/>
    <p:sldId id="652" r:id="rId7"/>
    <p:sldId id="640" r:id="rId8"/>
    <p:sldId id="641" r:id="rId9"/>
    <p:sldId id="642" r:id="rId10"/>
    <p:sldId id="648" r:id="rId11"/>
    <p:sldId id="649" r:id="rId12"/>
    <p:sldId id="650" r:id="rId13"/>
  </p:sldIdLst>
  <p:sldSz cx="9144000" cy="6858000" type="screen4x3"/>
  <p:notesSz cx="6746875" cy="99139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FF66"/>
    <a:srgbClr val="FFFF99"/>
    <a:srgbClr val="33CCFF"/>
    <a:srgbClr val="FF0000"/>
    <a:srgbClr val="FF9933"/>
    <a:srgbClr val="FFCC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8" autoAdjust="0"/>
    <p:restoredTop sz="94658" autoAdjust="0"/>
  </p:normalViewPr>
  <p:slideViewPr>
    <p:cSldViewPr>
      <p:cViewPr>
        <p:scale>
          <a:sx n="116" d="100"/>
          <a:sy n="116" d="100"/>
        </p:scale>
        <p:origin x="-81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710" y="-90"/>
      </p:cViewPr>
      <p:guideLst>
        <p:guide orient="horz" pos="3122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1950" cy="460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square" lIns="91840" tIns="45920" rIns="91840" bIns="45920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38" y="0"/>
            <a:ext cx="2901950" cy="460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square" lIns="91840" tIns="45920" rIns="91840" bIns="45920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01950" cy="460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square" lIns="91840" tIns="45920" rIns="91840" bIns="45920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38" y="9428163"/>
            <a:ext cx="2901950" cy="460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square" lIns="91840" tIns="45920" rIns="91840" bIns="45920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pPr>
              <a:defRPr/>
            </a:pPr>
            <a:fld id="{F16D8F4A-8126-43BC-B178-3F2C87A6121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3487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41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0" tIns="45920" rIns="91840" bIns="45920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2700" y="0"/>
            <a:ext cx="29241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0" tIns="45920" rIns="91840" bIns="45920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4538"/>
            <a:ext cx="4957763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710113"/>
            <a:ext cx="4949825" cy="445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0" tIns="45920" rIns="91840" bIns="459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8638"/>
            <a:ext cx="29241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0" tIns="45920" rIns="91840" bIns="45920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2700" y="9418638"/>
            <a:ext cx="29241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0" tIns="45920" rIns="91840" bIns="45920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ADC4B14D-FE05-4DC7-A3F9-472CF9E2128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335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C4B14D-FE05-4DC7-A3F9-472CF9E21283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suite"/>
          <p:cNvPicPr>
            <a:picLocks noChangeAspect="1" noChangeArrowheads="1"/>
          </p:cNvPicPr>
          <p:nvPr userDrawn="1"/>
        </p:nvPicPr>
        <p:blipFill>
          <a:blip r:embed="rId2" cstate="print"/>
          <a:srcRect t="3323" r="82500" b="80247"/>
          <a:stretch>
            <a:fillRect/>
          </a:stretch>
        </p:blipFill>
        <p:spPr bwMode="auto">
          <a:xfrm>
            <a:off x="7758113" y="71438"/>
            <a:ext cx="1100137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Alex C. Mueller</a:t>
            </a:r>
            <a:endParaRPr lang="fr-FR" b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suite"/>
          <p:cNvPicPr>
            <a:picLocks noChangeAspect="1" noChangeArrowheads="1"/>
          </p:cNvPicPr>
          <p:nvPr userDrawn="1"/>
        </p:nvPicPr>
        <p:blipFill>
          <a:blip r:embed="rId2" cstate="print"/>
          <a:srcRect t="3323" r="82500" b="80247"/>
          <a:stretch>
            <a:fillRect/>
          </a:stretch>
        </p:blipFill>
        <p:spPr bwMode="auto">
          <a:xfrm>
            <a:off x="7758113" y="71438"/>
            <a:ext cx="1100137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Alex C. Mueller</a:t>
            </a:r>
            <a:endParaRPr lang="fr-FR" b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suite"/>
          <p:cNvPicPr>
            <a:picLocks noChangeAspect="1" noChangeArrowheads="1"/>
          </p:cNvPicPr>
          <p:nvPr userDrawn="1"/>
        </p:nvPicPr>
        <p:blipFill>
          <a:blip r:embed="rId2" cstate="print"/>
          <a:srcRect t="3323" r="82500" b="80247"/>
          <a:stretch>
            <a:fillRect/>
          </a:stretch>
        </p:blipFill>
        <p:spPr bwMode="auto">
          <a:xfrm>
            <a:off x="7758113" y="71438"/>
            <a:ext cx="1100137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Alex C. Mueller</a:t>
            </a:r>
            <a:endParaRPr lang="fr-FR" b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uite"/>
          <p:cNvPicPr>
            <a:picLocks noChangeAspect="1" noChangeArrowheads="1"/>
          </p:cNvPicPr>
          <p:nvPr userDrawn="1"/>
        </p:nvPicPr>
        <p:blipFill>
          <a:blip r:embed="rId2" cstate="print"/>
          <a:srcRect t="3323" r="82500" b="80247"/>
          <a:stretch>
            <a:fillRect/>
          </a:stretch>
        </p:blipFill>
        <p:spPr bwMode="auto">
          <a:xfrm>
            <a:off x="7758113" y="71438"/>
            <a:ext cx="1100137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5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Alex C. Mueller</a:t>
            </a:r>
            <a:endParaRPr lang="fr-FR" b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suite"/>
          <p:cNvPicPr>
            <a:picLocks noChangeAspect="1" noChangeArrowheads="1"/>
          </p:cNvPicPr>
          <p:nvPr userDrawn="1"/>
        </p:nvPicPr>
        <p:blipFill>
          <a:blip r:embed="rId2" cstate="print"/>
          <a:srcRect t="3323" r="82500" b="80247"/>
          <a:stretch>
            <a:fillRect/>
          </a:stretch>
        </p:blipFill>
        <p:spPr bwMode="auto">
          <a:xfrm>
            <a:off x="7758113" y="71438"/>
            <a:ext cx="1100137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1050" y="381000"/>
            <a:ext cx="5581650" cy="9906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4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Alex C. Mueller</a:t>
            </a:r>
            <a:endParaRPr lang="fr-FR" b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suite"/>
          <p:cNvPicPr>
            <a:picLocks noChangeAspect="1" noChangeArrowheads="1"/>
          </p:cNvPicPr>
          <p:nvPr userDrawn="1"/>
        </p:nvPicPr>
        <p:blipFill>
          <a:blip r:embed="rId2" cstate="print"/>
          <a:srcRect t="3323" r="82500" b="80247"/>
          <a:stretch>
            <a:fillRect/>
          </a:stretch>
        </p:blipFill>
        <p:spPr bwMode="auto">
          <a:xfrm>
            <a:off x="7758113" y="71438"/>
            <a:ext cx="1100137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1050" y="381000"/>
            <a:ext cx="5581650" cy="9906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4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Alex C. Mueller</a:t>
            </a:r>
            <a:endParaRPr lang="fr-FR" b="0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66800"/>
            <a:ext cx="8534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it-IT"/>
              <a:t>Alex C. Mueller</a:t>
            </a:r>
            <a:endParaRPr lang="fr-FR" b="0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304800" y="914400"/>
            <a:ext cx="8534400" cy="0"/>
          </a:xfrm>
          <a:prstGeom prst="line">
            <a:avLst/>
          </a:prstGeom>
          <a:noFill/>
          <a:ln w="38100">
            <a:solidFill>
              <a:srgbClr val="6666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8686800" y="6591300"/>
            <a:ext cx="381000" cy="152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fld id="{6C761BA8-A39F-422E-AFE0-4575849A1D23}" type="slidenum">
              <a:rPr lang="fr-FR" sz="1000"/>
              <a:pPr>
                <a:spcBef>
                  <a:spcPct val="50000"/>
                </a:spcBef>
                <a:defRPr/>
              </a:pPr>
              <a:t>‹#›</a:t>
            </a:fld>
            <a:endParaRPr lang="fr-FR" sz="1000"/>
          </a:p>
        </p:txBody>
      </p:sp>
      <p:sp>
        <p:nvSpPr>
          <p:cNvPr id="11" name="Rectangle 10"/>
          <p:cNvSpPr/>
          <p:nvPr/>
        </p:nvSpPr>
        <p:spPr>
          <a:xfrm>
            <a:off x="285750" y="6572250"/>
            <a:ext cx="651849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it-IT" sz="1100" b="1" baseline="0" dirty="0" smtClean="0"/>
              <a:t>27-28 Juin 2013  Conseil Scientifique IN2P3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3" r:id="rId5"/>
    <p:sldLayoutId id="2147483954" r:id="rId6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defRPr sz="2000">
          <a:solidFill>
            <a:srgbClr val="FF3300"/>
          </a:solidFill>
          <a:latin typeface="+mn-lt"/>
          <a:ea typeface="+mn-ea"/>
          <a:cs typeface="+mn-cs"/>
        </a:defRPr>
      </a:lvl1pPr>
      <a:lvl2pPr marL="381000" indent="-1905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762000" indent="-1905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143000" indent="-1905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524000" indent="-1905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1981200" indent="-1905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438400" indent="-1905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2895600" indent="-1905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352800" indent="-1905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gab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868144" y="260648"/>
            <a:ext cx="3203848" cy="719137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 sz="2000" i="1" dirty="0" smtClean="0">
                <a:solidFill>
                  <a:schemeClr val="tx1"/>
                </a:solidFill>
                <a:latin typeface="+mn-lt"/>
              </a:rPr>
              <a:t>Alex C. MUELLER</a:t>
            </a:r>
            <a:br>
              <a:rPr lang="fr-FR" sz="2000" i="1" dirty="0" smtClean="0">
                <a:solidFill>
                  <a:schemeClr val="tx1"/>
                </a:solidFill>
                <a:latin typeface="+mn-lt"/>
              </a:rPr>
            </a:br>
            <a:r>
              <a:rPr lang="fr-FR" sz="1600" i="1" dirty="0" smtClean="0">
                <a:solidFill>
                  <a:schemeClr val="tx1"/>
                </a:solidFill>
                <a:latin typeface="+mn-lt"/>
              </a:rPr>
              <a:t>Directeur Adjoint Scientifique</a:t>
            </a:r>
            <a:endParaRPr lang="fr-FR" sz="200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4857750"/>
            <a:ext cx="8104956" cy="1571625"/>
          </a:xfrm>
        </p:spPr>
        <p:txBody>
          <a:bodyPr/>
          <a:lstStyle/>
          <a:p>
            <a:r>
              <a:rPr lang="fr-FR" sz="2800" b="1" i="1" dirty="0">
                <a:solidFill>
                  <a:schemeClr val="tx1"/>
                </a:solidFill>
              </a:rPr>
              <a:t>E</a:t>
            </a:r>
            <a:r>
              <a:rPr lang="fr-FR" sz="2800" b="1" i="1" dirty="0" smtClean="0">
                <a:solidFill>
                  <a:schemeClr val="tx1"/>
                </a:solidFill>
              </a:rPr>
              <a:t>léments de la stratégie de l'IN2P3</a:t>
            </a:r>
          </a:p>
          <a:p>
            <a:r>
              <a:rPr lang="fr-FR" sz="2800" b="1" i="1" dirty="0" smtClean="0">
                <a:solidFill>
                  <a:schemeClr val="tx1"/>
                </a:solidFill>
              </a:rPr>
              <a:t>en matière de</a:t>
            </a:r>
            <a:endParaRPr lang="fr-FR" b="1" i="1" dirty="0" smtClean="0">
              <a:solidFill>
                <a:schemeClr val="tx1"/>
              </a:solidFill>
            </a:endParaRPr>
          </a:p>
          <a:p>
            <a:r>
              <a:rPr lang="fr-FR" b="1" i="1" dirty="0" smtClean="0">
                <a:solidFill>
                  <a:schemeClr val="tx1"/>
                </a:solidFill>
              </a:rPr>
              <a:t>Nucléaire-Energie, Nucléaire-Santé </a:t>
            </a:r>
            <a:r>
              <a:rPr lang="fr-FR" b="1" i="1" dirty="0">
                <a:solidFill>
                  <a:schemeClr val="tx1"/>
                </a:solidFill>
              </a:rPr>
              <a:t>et R&amp;D </a:t>
            </a:r>
            <a:r>
              <a:rPr lang="fr-FR" b="1" i="1" dirty="0" smtClean="0">
                <a:solidFill>
                  <a:schemeClr val="tx1"/>
                </a:solidFill>
              </a:rPr>
              <a:t>Accélérateurs</a:t>
            </a:r>
          </a:p>
          <a:p>
            <a:pPr>
              <a:lnSpc>
                <a:spcPct val="80000"/>
              </a:lnSpc>
              <a:defRPr/>
            </a:pPr>
            <a:endParaRPr lang="fr-FR" sz="24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fr-FR" sz="24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fr-FR" sz="2400" b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7924" y="6453336"/>
            <a:ext cx="40863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FR" sz="1400" dirty="0" smtClean="0"/>
              <a:t>27-28 Juin 2013 Conseil Scientifique IN2P3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it-IT" smtClean="0"/>
              <a:t>Alex C. Mueller</a:t>
            </a:r>
            <a:endParaRPr lang="fr-FR" b="0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051720" y="188640"/>
            <a:ext cx="4608512" cy="63368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dirty="0" smtClean="0">
                <a:solidFill>
                  <a:schemeClr val="accent2"/>
                </a:solidFill>
              </a:rPr>
              <a:t>R&amp;D Accélérateurs  (I)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908720"/>
            <a:ext cx="8839200" cy="3225800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R&amp;D fortement influencé par "le client"</a:t>
            </a:r>
          </a:p>
          <a:p>
            <a:pPr marL="432000" lvl="2" indent="0" eaLnBrk="1" hangingPunct="1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fr-FR" sz="2000" b="1" dirty="0"/>
              <a:t> </a:t>
            </a:r>
            <a:r>
              <a:rPr lang="fr-FR" sz="2000" b="1" dirty="0" smtClean="0"/>
              <a:t>besoins "fondamentaux" des physiciens PNHE</a:t>
            </a:r>
          </a:p>
          <a:p>
            <a:pPr marL="4320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/>
              <a:t> </a:t>
            </a:r>
            <a:r>
              <a:rPr lang="fr-FR" sz="2000" b="1" dirty="0" smtClean="0"/>
              <a:t>machines de recherche pour d'autres communautés</a:t>
            </a:r>
          </a:p>
          <a:p>
            <a:pPr marL="432000" lvl="2" indent="0" eaLnBrk="1" hangingPunct="1">
              <a:spcBef>
                <a:spcPts val="0"/>
              </a:spcBef>
              <a:buNone/>
              <a:defRPr/>
            </a:pPr>
            <a:r>
              <a:rPr lang="fr-FR" sz="2000" b="1" dirty="0"/>
              <a:t> </a:t>
            </a:r>
            <a:r>
              <a:rPr lang="fr-FR" sz="2000" b="1" dirty="0" smtClean="0"/>
              <a:t>  (</a:t>
            </a:r>
            <a:r>
              <a:rPr lang="fr-FR" sz="2000" b="1" dirty="0" err="1" smtClean="0"/>
              <a:t>e.g</a:t>
            </a:r>
            <a:r>
              <a:rPr lang="fr-FR" sz="2000" b="1" dirty="0" smtClean="0"/>
              <a:t>. XFEL, ESS)</a:t>
            </a:r>
          </a:p>
          <a:p>
            <a:pPr marL="4320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/>
              <a:t> </a:t>
            </a:r>
            <a:r>
              <a:rPr lang="fr-FR" sz="2000" b="1" dirty="0" smtClean="0"/>
              <a:t>applications "sociétales" </a:t>
            </a:r>
          </a:p>
          <a:p>
            <a:pPr marL="432000" lvl="2" indent="0" eaLnBrk="1" hangingPunct="1">
              <a:spcBef>
                <a:spcPts val="0"/>
              </a:spcBef>
              <a:buNone/>
              <a:defRPr/>
            </a:pP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smtClean="0">
                <a:solidFill>
                  <a:schemeClr val="tx1"/>
                </a:solidFill>
              </a:rPr>
              <a:t>  </a:t>
            </a:r>
            <a:r>
              <a:rPr lang="fr-FR" sz="2000" b="1" dirty="0" err="1" smtClean="0">
                <a:solidFill>
                  <a:schemeClr val="tx1"/>
                </a:solidFill>
              </a:rPr>
              <a:t>n.b.</a:t>
            </a:r>
            <a:r>
              <a:rPr lang="fr-FR" sz="2000" b="1" dirty="0" smtClean="0">
                <a:solidFill>
                  <a:schemeClr val="tx1"/>
                </a:solidFill>
              </a:rPr>
              <a:t>: distinction quelque peu "floue" avec </a:t>
            </a:r>
            <a:r>
              <a:rPr lang="fr-FR" sz="2000" b="1" dirty="0" smtClean="0"/>
              <a:t>le</a:t>
            </a:r>
            <a:r>
              <a:rPr lang="fr-FR" sz="2000" b="1" dirty="0" smtClean="0">
                <a:solidFill>
                  <a:schemeClr val="tx1"/>
                </a:solidFill>
              </a:rPr>
              <a:t> point </a:t>
            </a:r>
            <a:r>
              <a:rPr lang="fr-FR" sz="2000" b="1" dirty="0" smtClean="0"/>
              <a:t>précédent</a:t>
            </a:r>
            <a:endParaRPr lang="fr-FR" sz="2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 eaLnBrk="1" hangingPunct="1">
              <a:spcBef>
                <a:spcPts val="12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Les 4 grands thèmes de R&amp;D</a:t>
            </a:r>
          </a:p>
          <a:p>
            <a:pPr marL="432000" lvl="2" indent="0" eaLnBrk="1" hangingPunct="1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fr-FR" sz="2000" b="1" dirty="0"/>
              <a:t> pousser la frontière énergie</a:t>
            </a:r>
          </a:p>
          <a:p>
            <a:pPr marL="4191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/>
              <a:t> pousser la frontière intensité / luminosité</a:t>
            </a:r>
          </a:p>
          <a:p>
            <a:pPr marL="4191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/>
              <a:t> pousser vers des "fiabilités" </a:t>
            </a:r>
            <a:r>
              <a:rPr lang="fr-FR" sz="2000" b="1" dirty="0" err="1"/>
              <a:t>extrèmes</a:t>
            </a:r>
            <a:endParaRPr lang="fr-FR" sz="2000" b="1" dirty="0"/>
          </a:p>
          <a:p>
            <a:pPr marL="4191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/>
              <a:t> faire des accélérateurs moins chers et plus </a:t>
            </a:r>
            <a:r>
              <a:rPr lang="fr-FR" sz="2000" b="1" dirty="0" smtClean="0"/>
              <a:t>compacts</a:t>
            </a:r>
            <a:endParaRPr lang="fr-FR" sz="20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 eaLnBrk="1" hangingPunct="1">
              <a:spcBef>
                <a:spcPts val="12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L'importance de la collaboration Européenne</a:t>
            </a:r>
          </a:p>
          <a:p>
            <a:pPr marL="419100" lvl="2" indent="0" eaLnBrk="1" hangingPunct="1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fr-FR" sz="2000" b="1" dirty="0" smtClean="0"/>
              <a:t> </a:t>
            </a:r>
            <a:r>
              <a:rPr lang="fr-FR" sz="2000" b="1" dirty="0" err="1" smtClean="0"/>
              <a:t>e.g</a:t>
            </a:r>
            <a:r>
              <a:rPr lang="fr-FR" sz="2000" b="1" dirty="0" smtClean="0"/>
              <a:t>. EURISOL</a:t>
            </a:r>
            <a:r>
              <a:rPr lang="fr-FR" sz="2000" b="1" dirty="0"/>
              <a:t>, </a:t>
            </a:r>
            <a:r>
              <a:rPr lang="fr-FR" sz="2000" b="1" dirty="0" smtClean="0"/>
              <a:t>CARE</a:t>
            </a:r>
            <a:r>
              <a:rPr lang="fr-FR" sz="2000" b="1" dirty="0"/>
              <a:t>, EURISOL, </a:t>
            </a:r>
            <a:r>
              <a:rPr lang="fr-FR" sz="2000" b="1" dirty="0" smtClean="0"/>
              <a:t>EUROTRANS, </a:t>
            </a:r>
            <a:r>
              <a:rPr lang="fr-FR" sz="2000" b="1" dirty="0" err="1" smtClean="0"/>
              <a:t>EUROTeV</a:t>
            </a:r>
            <a:r>
              <a:rPr lang="fr-FR" sz="2000" b="1" dirty="0" smtClean="0"/>
              <a:t>,</a:t>
            </a:r>
          </a:p>
          <a:p>
            <a:pPr marL="419100" lvl="2" indent="0" eaLnBrk="1" hangingPunct="1">
              <a:spcBef>
                <a:spcPts val="0"/>
              </a:spcBef>
              <a:buNone/>
              <a:defRPr/>
            </a:pPr>
            <a:r>
              <a:rPr lang="fr-FR" sz="2000" b="1" dirty="0" smtClean="0"/>
              <a:t>   EUROFEL, MAX, EUCARD, TIARA  </a:t>
            </a:r>
          </a:p>
          <a:p>
            <a:pPr marL="4320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endParaRPr lang="fr-FR" sz="2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4320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endParaRPr lang="fr-FR" sz="20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 eaLnBrk="1" hangingPunct="1">
              <a:spcBef>
                <a:spcPts val="1200"/>
              </a:spcBef>
              <a:buClr>
                <a:schemeClr val="accent2">
                  <a:lumMod val="75000"/>
                </a:schemeClr>
              </a:buClr>
              <a:defRPr/>
            </a:pPr>
            <a:endParaRPr lang="fr-FR" sz="2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419100" lvl="2" indent="0" eaLnBrk="1" hangingPunct="1">
              <a:spcBef>
                <a:spcPts val="1200"/>
              </a:spcBef>
              <a:buFont typeface="Wingdings" pitchFamily="2" charset="2"/>
              <a:buChar char="Ø"/>
              <a:defRPr/>
            </a:pPr>
            <a:endParaRPr lang="fr-FR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436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it-IT" smtClean="0"/>
              <a:t>Alex C. Mueller</a:t>
            </a:r>
            <a:endParaRPr lang="fr-FR" b="0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051720" y="188640"/>
            <a:ext cx="4608512" cy="63368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dirty="0" smtClean="0">
                <a:solidFill>
                  <a:schemeClr val="accent2"/>
                </a:solidFill>
              </a:rPr>
              <a:t>R&amp;D Accélérateurs  (II)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052736"/>
            <a:ext cx="8839200" cy="3225800"/>
          </a:xfrm>
        </p:spPr>
        <p:txBody>
          <a:bodyPr/>
          <a:lstStyle/>
          <a:p>
            <a:pPr marL="0" indent="0" eaLnBrk="1" hangingPunct="1">
              <a:spcBef>
                <a:spcPct val="75000"/>
              </a:spcBef>
              <a:buFont typeface="Wingdings" pitchFamily="2" charset="2"/>
              <a:buChar char="Ø"/>
              <a:defRPr/>
            </a:pP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Et </a:t>
            </a:r>
            <a:r>
              <a:rPr lang="fr-FR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puis, </a:t>
            </a:r>
            <a:r>
              <a:rPr 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les équipes de l'IN2P3 sont très impliquées</a:t>
            </a:r>
          </a:p>
          <a:p>
            <a:pPr marL="0" indent="0" eaLnBrk="1" hangingPunct="1">
              <a:spcBef>
                <a:spcPts val="0"/>
              </a:spcBef>
              <a:defRPr/>
            </a:pPr>
            <a:r>
              <a:rPr 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dans différents grands projets de constructions où</a:t>
            </a:r>
          </a:p>
          <a:p>
            <a:pPr marL="0" indent="0" eaLnBrk="1" hangingPunct="1">
              <a:spcBef>
                <a:spcPts val="0"/>
              </a:spcBef>
              <a:defRPr/>
            </a:pPr>
            <a:r>
              <a:rPr lang="fr-FR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ils "valorisent" leurs acquis R&amp;D </a:t>
            </a:r>
          </a:p>
          <a:p>
            <a:pPr marL="800100" lvl="3" indent="0" eaLnBrk="1" hangingPunct="1">
              <a:spcBef>
                <a:spcPct val="75000"/>
              </a:spcBef>
              <a:buFont typeface="Wingdings" pitchFamily="2" charset="2"/>
              <a:buChar char="Ø"/>
              <a:defRPr/>
            </a:pPr>
            <a:r>
              <a:rPr lang="fr-FR" sz="1800" b="1" dirty="0" smtClean="0">
                <a:solidFill>
                  <a:schemeClr val="tx1"/>
                </a:solidFill>
              </a:rPr>
              <a:t> SPIRAL2 </a:t>
            </a:r>
            <a:r>
              <a:rPr lang="fr-FR" sz="1800" b="1" dirty="0" err="1" smtClean="0">
                <a:solidFill>
                  <a:schemeClr val="tx1"/>
                </a:solidFill>
              </a:rPr>
              <a:t>linac</a:t>
            </a:r>
            <a:r>
              <a:rPr lang="fr-FR" sz="1800" b="1" dirty="0" smtClean="0">
                <a:solidFill>
                  <a:schemeClr val="tx1"/>
                </a:solidFill>
              </a:rPr>
              <a:t> supra fort courant</a:t>
            </a:r>
          </a:p>
          <a:p>
            <a:pPr marL="800100" lvl="3" indent="0" eaLnBrk="1" hangingPunct="1">
              <a:spcBef>
                <a:spcPts val="0"/>
              </a:spcBef>
              <a:buNone/>
              <a:defRPr/>
            </a:pPr>
            <a:r>
              <a:rPr lang="fr-FR" sz="1800" b="1" dirty="0" smtClean="0"/>
              <a:t>	  (</a:t>
            </a:r>
            <a:r>
              <a:rPr lang="fr-FR" sz="1800" b="1" dirty="0" err="1" smtClean="0"/>
              <a:t>bcp</a:t>
            </a:r>
            <a:r>
              <a:rPr lang="fr-FR" sz="1800" b="1" dirty="0" smtClean="0"/>
              <a:t> de laboratoires avec contribution majeure IPNO et LPSC)  </a:t>
            </a:r>
            <a:r>
              <a:rPr lang="fr-FR" sz="1800" b="1" dirty="0" smtClean="0">
                <a:solidFill>
                  <a:schemeClr val="tx1"/>
                </a:solidFill>
              </a:rPr>
              <a:t> </a:t>
            </a:r>
          </a:p>
          <a:p>
            <a:pPr marL="800100" lvl="3" indent="0" eaLnBrk="1" hangingPunct="1">
              <a:spcBef>
                <a:spcPct val="75000"/>
              </a:spcBef>
              <a:buFont typeface="Wingdings" pitchFamily="2" charset="2"/>
              <a:buChar char="Ø"/>
              <a:defRPr/>
            </a:pPr>
            <a:r>
              <a:rPr lang="fr-FR" sz="1800" b="1" dirty="0" smtClean="0"/>
              <a:t> XFEL coupleurs, "maquette ILC"  (LAL)</a:t>
            </a:r>
          </a:p>
          <a:p>
            <a:pPr marL="800100" lvl="3" indent="0" eaLnBrk="1" hangingPunct="1">
              <a:spcBef>
                <a:spcPct val="75000"/>
              </a:spcBef>
              <a:buFont typeface="Wingdings" pitchFamily="2" charset="2"/>
              <a:buChar char="Ø"/>
              <a:defRPr/>
            </a:pPr>
            <a:r>
              <a:rPr lang="fr-FR" sz="1800" b="1" dirty="0">
                <a:solidFill>
                  <a:schemeClr val="tx1"/>
                </a:solidFill>
              </a:rPr>
              <a:t> </a:t>
            </a:r>
            <a:r>
              <a:rPr lang="fr-FR" sz="1800" b="1" dirty="0" smtClean="0">
                <a:solidFill>
                  <a:schemeClr val="tx1"/>
                </a:solidFill>
              </a:rPr>
              <a:t>FAIR </a:t>
            </a:r>
            <a:r>
              <a:rPr lang="fr-FR" sz="1800" b="1" dirty="0" err="1" smtClean="0">
                <a:solidFill>
                  <a:schemeClr val="tx1"/>
                </a:solidFill>
              </a:rPr>
              <a:t>linac</a:t>
            </a:r>
            <a:r>
              <a:rPr lang="fr-FR" sz="1800" b="1" dirty="0" smtClean="0">
                <a:solidFill>
                  <a:schemeClr val="tx1"/>
                </a:solidFill>
              </a:rPr>
              <a:t> fort courant (IPNO, CENBG)</a:t>
            </a:r>
          </a:p>
          <a:p>
            <a:pPr marL="800100" lvl="3" indent="0" eaLnBrk="1" hangingPunct="1">
              <a:spcBef>
                <a:spcPct val="75000"/>
              </a:spcBef>
              <a:buFont typeface="Wingdings" pitchFamily="2" charset="2"/>
              <a:buChar char="Ø"/>
              <a:defRPr/>
            </a:pPr>
            <a:r>
              <a:rPr lang="fr-FR" sz="1800" b="1" dirty="0"/>
              <a:t> </a:t>
            </a:r>
            <a:r>
              <a:rPr lang="fr-FR" sz="1800" b="1" dirty="0" smtClean="0"/>
              <a:t>ESS </a:t>
            </a:r>
            <a:r>
              <a:rPr lang="fr-FR" sz="1800" b="1" dirty="0" err="1" smtClean="0"/>
              <a:t>linac</a:t>
            </a:r>
            <a:r>
              <a:rPr lang="fr-FR" sz="1800" b="1" dirty="0" smtClean="0"/>
              <a:t> supra fort courant (IPNO)</a:t>
            </a:r>
          </a:p>
          <a:p>
            <a:pPr marL="800100" lvl="3" indent="0" eaLnBrk="1" hangingPunct="1">
              <a:spcBef>
                <a:spcPct val="75000"/>
              </a:spcBef>
              <a:buFont typeface="Wingdings" pitchFamily="2" charset="2"/>
              <a:buChar char="Ø"/>
              <a:defRPr/>
            </a:pPr>
            <a:r>
              <a:rPr lang="fr-FR" sz="1800" b="1" dirty="0">
                <a:solidFill>
                  <a:schemeClr val="tx1"/>
                </a:solidFill>
              </a:rPr>
              <a:t> </a:t>
            </a:r>
            <a:r>
              <a:rPr lang="fr-FR" sz="1800" b="1" dirty="0" smtClean="0">
                <a:solidFill>
                  <a:schemeClr val="tx1"/>
                </a:solidFill>
              </a:rPr>
              <a:t>CERN-Extra LINAC 4 et upgrade PS (IPNO, LAL, LPSC)</a:t>
            </a:r>
          </a:p>
          <a:p>
            <a:pPr marL="800100" lvl="3" indent="0" eaLnBrk="1" hangingPunct="1">
              <a:spcBef>
                <a:spcPct val="75000"/>
              </a:spcBef>
              <a:buFont typeface="Wingdings" pitchFamily="2" charset="2"/>
              <a:buChar char="Ø"/>
              <a:defRPr/>
            </a:pPr>
            <a:r>
              <a:rPr lang="fr-FR" sz="1800" b="1" dirty="0"/>
              <a:t> </a:t>
            </a:r>
            <a:r>
              <a:rPr lang="fr-FR" sz="1800" b="1" dirty="0" smtClean="0"/>
              <a:t>Thom X (LAL)</a:t>
            </a:r>
          </a:p>
          <a:p>
            <a:pPr marL="800100" lvl="3" indent="0" eaLnBrk="1" hangingPunct="1">
              <a:spcBef>
                <a:spcPct val="75000"/>
              </a:spcBef>
              <a:buFont typeface="Wingdings" pitchFamily="2" charset="2"/>
              <a:buChar char="Ø"/>
              <a:defRPr/>
            </a:pPr>
            <a:r>
              <a:rPr lang="fr-FR" sz="1800" b="1" dirty="0">
                <a:solidFill>
                  <a:schemeClr val="tx1"/>
                </a:solidFill>
              </a:rPr>
              <a:t> </a:t>
            </a:r>
            <a:r>
              <a:rPr lang="fr-FR" sz="1800" b="1" dirty="0" smtClean="0">
                <a:solidFill>
                  <a:schemeClr val="tx1"/>
                </a:solidFill>
              </a:rPr>
              <a:t>ELI-NP (LAL)</a:t>
            </a:r>
          </a:p>
          <a:p>
            <a:pPr marL="800100" lvl="3" indent="0" eaLnBrk="1" hangingPunct="1">
              <a:spcBef>
                <a:spcPct val="75000"/>
              </a:spcBef>
              <a:buFont typeface="Wingdings" pitchFamily="2" charset="2"/>
              <a:buChar char="Ø"/>
              <a:defRPr/>
            </a:pPr>
            <a:r>
              <a:rPr lang="fr-FR" sz="1800" b="1" dirty="0"/>
              <a:t> </a:t>
            </a:r>
            <a:r>
              <a:rPr lang="fr-FR" sz="1800" b="1" dirty="0" smtClean="0"/>
              <a:t>Injecteur MYRRHA (IPNO, LPSC)</a:t>
            </a:r>
            <a:r>
              <a:rPr lang="fr-FR" sz="1800" b="1" dirty="0" smtClean="0">
                <a:solidFill>
                  <a:schemeClr val="tx1"/>
                </a:solidFill>
              </a:rPr>
              <a:t> </a:t>
            </a:r>
          </a:p>
          <a:p>
            <a:pPr marL="0" indent="0" eaLnBrk="1" hangingPunct="1">
              <a:spcBef>
                <a:spcPct val="75000"/>
              </a:spcBef>
              <a:defRPr/>
            </a:pPr>
            <a:endParaRPr lang="fr-FR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595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it-IT" smtClean="0"/>
              <a:t>Alex C. Mueller</a:t>
            </a:r>
            <a:endParaRPr lang="fr-FR" b="0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051720" y="188640"/>
            <a:ext cx="4608512" cy="63368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dirty="0" smtClean="0">
                <a:solidFill>
                  <a:schemeClr val="accent2"/>
                </a:solidFill>
              </a:rPr>
              <a:t>R&amp;D Accélérateurs  (III)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995288"/>
            <a:ext cx="8839200" cy="3225800"/>
          </a:xfrm>
        </p:spPr>
        <p:txBody>
          <a:bodyPr/>
          <a:lstStyle/>
          <a:p>
            <a:pPr marL="0" indent="0" eaLnBrk="1" hangingPunct="1">
              <a:spcBef>
                <a:spcPct val="75000"/>
              </a:spcBef>
              <a:buFont typeface="Wingdings" pitchFamily="2" charset="2"/>
              <a:buChar char="Ø"/>
              <a:defRPr/>
            </a:pP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Sujets majeurs de R&amp;D à l'IN2P3</a:t>
            </a:r>
          </a:p>
          <a:p>
            <a:pPr marL="419100" lvl="2" indent="0" eaLnBrk="1" hangingPunct="1">
              <a:spcBef>
                <a:spcPct val="75000"/>
              </a:spcBef>
              <a:buFont typeface="Wingdings" pitchFamily="2" charset="2"/>
              <a:buChar char="Ø"/>
              <a:defRPr/>
            </a:pPr>
            <a:r>
              <a:rPr lang="fr-FR" sz="1800" b="1" dirty="0" smtClean="0"/>
              <a:t> cavités supraconductrices et </a:t>
            </a:r>
            <a:r>
              <a:rPr lang="fr-FR" sz="1800" b="1" dirty="0" err="1" smtClean="0"/>
              <a:t>cyro</a:t>
            </a:r>
            <a:r>
              <a:rPr lang="fr-FR" sz="1800" b="1" dirty="0" smtClean="0"/>
              <a:t>-modules </a:t>
            </a:r>
          </a:p>
          <a:p>
            <a:pPr marL="419100" lvl="2" indent="0" eaLnBrk="1" hangingPunct="1">
              <a:spcBef>
                <a:spcPts val="0"/>
              </a:spcBef>
              <a:buNone/>
              <a:defRPr/>
            </a:pPr>
            <a:r>
              <a:rPr lang="fr-FR" sz="1800" b="1" dirty="0" smtClean="0"/>
              <a:t>   plateforme supra-</a:t>
            </a:r>
            <a:r>
              <a:rPr lang="fr-FR" sz="1800" b="1" dirty="0" err="1" smtClean="0"/>
              <a:t>tech</a:t>
            </a:r>
            <a:r>
              <a:rPr lang="fr-FR" sz="1800" b="1" dirty="0" smtClean="0"/>
              <a:t> à l'IPNO </a:t>
            </a:r>
            <a:endParaRPr lang="fr-FR" sz="1800" b="1" dirty="0"/>
          </a:p>
          <a:p>
            <a:pPr marL="419100" lvl="2" indent="0" eaLnBrk="1" hangingPunct="1">
              <a:spcBef>
                <a:spcPct val="75000"/>
              </a:spcBef>
              <a:buFont typeface="Wingdings" pitchFamily="2" charset="2"/>
              <a:buChar char="Ø"/>
              <a:defRPr/>
            </a:pPr>
            <a:r>
              <a:rPr lang="fr-FR" sz="1800" b="1" dirty="0" smtClean="0"/>
              <a:t> </a:t>
            </a:r>
            <a:r>
              <a:rPr lang="fr-FR" sz="1800" b="1" dirty="0"/>
              <a:t>photo‐injecteurs RF, </a:t>
            </a:r>
            <a:r>
              <a:rPr lang="fr-FR" sz="1800" b="1" dirty="0" smtClean="0"/>
              <a:t>sources de positrons, ions et ions radioactifs</a:t>
            </a:r>
          </a:p>
          <a:p>
            <a:pPr marL="432000" lvl="2" indent="0" eaLnBrk="1" hangingPunct="1">
              <a:spcBef>
                <a:spcPts val="0"/>
              </a:spcBef>
              <a:buNone/>
              <a:defRPr/>
            </a:pPr>
            <a:r>
              <a:rPr lang="fr-FR" sz="1800" b="1" dirty="0"/>
              <a:t> </a:t>
            </a:r>
            <a:r>
              <a:rPr lang="fr-FR" sz="1800" b="1" dirty="0" smtClean="0"/>
              <a:t>  plateforme PHIL au LAL, sources ECR au LPSC, ALTO à l'IPNO</a:t>
            </a:r>
          </a:p>
          <a:p>
            <a:pPr marL="419100" lvl="2" indent="0" eaLnBrk="1" hangingPunct="1">
              <a:spcBef>
                <a:spcPct val="75000"/>
              </a:spcBef>
              <a:buFont typeface="Wingdings" pitchFamily="2" charset="2"/>
              <a:buChar char="Ø"/>
              <a:defRPr/>
            </a:pPr>
            <a:r>
              <a:rPr lang="fr-FR" sz="1800" b="1" dirty="0" smtClean="0"/>
              <a:t> Physique et technologie machine autour du point de collision </a:t>
            </a:r>
          </a:p>
          <a:p>
            <a:pPr marL="432000" lvl="2" indent="0" eaLnBrk="1" hangingPunct="1">
              <a:spcBef>
                <a:spcPts val="0"/>
              </a:spcBef>
              <a:buNone/>
              <a:defRPr/>
            </a:pPr>
            <a:r>
              <a:rPr lang="fr-FR" sz="1800" b="1" dirty="0"/>
              <a:t> </a:t>
            </a:r>
            <a:r>
              <a:rPr lang="fr-FR" sz="1800" b="1" dirty="0" smtClean="0"/>
              <a:t>  Stabilisations LAPP, expériences du LAL sur ATF </a:t>
            </a:r>
          </a:p>
          <a:p>
            <a:pPr marL="419100" lvl="2" indent="0" eaLnBrk="1" hangingPunct="1">
              <a:spcBef>
                <a:spcPct val="75000"/>
              </a:spcBef>
              <a:buFont typeface="Wingdings" pitchFamily="2" charset="2"/>
              <a:buChar char="Ø"/>
              <a:defRPr/>
            </a:pPr>
            <a:r>
              <a:rPr lang="fr-FR" sz="1800" b="1" dirty="0" smtClean="0"/>
              <a:t> schémas </a:t>
            </a:r>
            <a:r>
              <a:rPr lang="fr-FR" sz="1800" b="1" dirty="0"/>
              <a:t>de collision ‘en </a:t>
            </a:r>
            <a:r>
              <a:rPr lang="fr-FR" sz="1800" b="1" dirty="0" smtClean="0"/>
              <a:t>crabe </a:t>
            </a:r>
          </a:p>
          <a:p>
            <a:pPr marL="432000" lvl="2" indent="0" eaLnBrk="1" hangingPunct="1">
              <a:spcBef>
                <a:spcPts val="0"/>
              </a:spcBef>
              <a:buNone/>
              <a:defRPr/>
            </a:pPr>
            <a:r>
              <a:rPr lang="fr-FR" sz="1800" b="1" dirty="0"/>
              <a:t> </a:t>
            </a:r>
            <a:r>
              <a:rPr lang="fr-FR" sz="1800" b="1" dirty="0" smtClean="0"/>
              <a:t>  LPSC, LAL</a:t>
            </a:r>
            <a:endParaRPr lang="fr-FR" sz="1800" b="1" dirty="0"/>
          </a:p>
          <a:p>
            <a:pPr marL="419100" lvl="2" indent="0" eaLnBrk="1" hangingPunct="1">
              <a:spcBef>
                <a:spcPct val="75000"/>
              </a:spcBef>
              <a:buFont typeface="Wingdings" pitchFamily="2" charset="2"/>
              <a:buChar char="Ø"/>
              <a:defRPr/>
            </a:pPr>
            <a:r>
              <a:rPr lang="fr-FR" sz="1800" b="1" dirty="0" smtClean="0">
                <a:solidFill>
                  <a:schemeClr val="tx1"/>
                </a:solidFill>
              </a:rPr>
              <a:t> Interactions faisceau – laser </a:t>
            </a:r>
          </a:p>
          <a:p>
            <a:pPr marL="432000" lvl="2" indent="0" eaLnBrk="1" hangingPunct="1">
              <a:spcBef>
                <a:spcPts val="0"/>
              </a:spcBef>
              <a:buNone/>
              <a:defRPr/>
            </a:pPr>
            <a:r>
              <a:rPr lang="fr-FR" sz="1800" b="1" dirty="0"/>
              <a:t> </a:t>
            </a:r>
            <a:r>
              <a:rPr lang="fr-FR" sz="1800" b="1" dirty="0" smtClean="0"/>
              <a:t>  </a:t>
            </a:r>
            <a:r>
              <a:rPr lang="fr-FR" sz="1800" b="1" dirty="0" err="1" smtClean="0">
                <a:solidFill>
                  <a:schemeClr val="tx1"/>
                </a:solidFill>
              </a:rPr>
              <a:t>Mighty</a:t>
            </a:r>
            <a:r>
              <a:rPr lang="fr-FR" sz="1800" b="1" dirty="0" smtClean="0">
                <a:solidFill>
                  <a:schemeClr val="tx1"/>
                </a:solidFill>
              </a:rPr>
              <a:t>-Laser LAL</a:t>
            </a:r>
          </a:p>
          <a:p>
            <a:pPr marL="419100" lvl="2" indent="0" eaLnBrk="1" hangingPunct="1">
              <a:spcBef>
                <a:spcPct val="75000"/>
              </a:spcBef>
              <a:buFont typeface="Wingdings" pitchFamily="2" charset="2"/>
              <a:buChar char="Ø"/>
              <a:defRPr/>
            </a:pPr>
            <a:r>
              <a:rPr lang="fr-FR" sz="1800" b="1" dirty="0"/>
              <a:t> </a:t>
            </a:r>
            <a:r>
              <a:rPr lang="fr-FR" sz="1800" b="1" dirty="0" smtClean="0"/>
              <a:t>accélération laser-plasma</a:t>
            </a:r>
          </a:p>
          <a:p>
            <a:pPr marL="432000" lvl="2" indent="0" eaLnBrk="1" hangingPunct="1">
              <a:spcBef>
                <a:spcPts val="0"/>
              </a:spcBef>
              <a:buNone/>
              <a:defRPr/>
            </a:pPr>
            <a:r>
              <a:rPr lang="fr-FR" sz="1800" b="1" dirty="0"/>
              <a:t> </a:t>
            </a:r>
            <a:r>
              <a:rPr lang="fr-FR" sz="1800" b="1" dirty="0" smtClean="0"/>
              <a:t>  expériences GALOP du LLR, expériences CENBG)</a:t>
            </a:r>
          </a:p>
          <a:p>
            <a:pPr marL="419100" lvl="2" indent="0" eaLnBrk="1" hangingPunct="1">
              <a:spcBef>
                <a:spcPct val="75000"/>
              </a:spcBef>
              <a:buFont typeface="Wingdings" pitchFamily="2" charset="2"/>
              <a:buChar char="Ø"/>
              <a:defRPr/>
            </a:pPr>
            <a:r>
              <a:rPr lang="fr-FR" sz="1800" b="1" dirty="0">
                <a:solidFill>
                  <a:schemeClr val="tx1"/>
                </a:solidFill>
              </a:rPr>
              <a:t> </a:t>
            </a:r>
            <a:r>
              <a:rPr lang="fr-FR" sz="1800" b="1" dirty="0" smtClean="0">
                <a:solidFill>
                  <a:schemeClr val="tx1"/>
                </a:solidFill>
              </a:rPr>
              <a:t>"</a:t>
            </a:r>
            <a:r>
              <a:rPr lang="fr-FR" sz="1800" b="1" dirty="0" err="1" smtClean="0">
                <a:solidFill>
                  <a:schemeClr val="tx1"/>
                </a:solidFill>
              </a:rPr>
              <a:t>fault-tolerant</a:t>
            </a:r>
            <a:r>
              <a:rPr lang="fr-FR" sz="1800" b="1" dirty="0" smtClean="0">
                <a:solidFill>
                  <a:schemeClr val="tx1"/>
                </a:solidFill>
              </a:rPr>
              <a:t>" </a:t>
            </a:r>
            <a:r>
              <a:rPr lang="fr-FR" sz="1800" b="1" dirty="0" err="1" smtClean="0">
                <a:solidFill>
                  <a:schemeClr val="tx1"/>
                </a:solidFill>
              </a:rPr>
              <a:t>linacs</a:t>
            </a:r>
            <a:r>
              <a:rPr lang="fr-FR" sz="1800" b="1" dirty="0" smtClean="0">
                <a:solidFill>
                  <a:schemeClr val="tx1"/>
                </a:solidFill>
              </a:rPr>
              <a:t> (Design de MYRRHA de l'IPNO)</a:t>
            </a:r>
            <a:r>
              <a:rPr lang="fr-FR" sz="1600" b="1" dirty="0" smtClean="0">
                <a:solidFill>
                  <a:schemeClr val="tx1"/>
                </a:solidFill>
              </a:rPr>
              <a:t> </a:t>
            </a:r>
          </a:p>
          <a:p>
            <a:pPr marL="38100" lvl="1" indent="0" eaLnBrk="1" hangingPunct="1">
              <a:spcBef>
                <a:spcPct val="75000"/>
              </a:spcBef>
              <a:buNone/>
              <a:defRPr/>
            </a:pPr>
            <a:endParaRPr lang="fr-FR" sz="2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634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it-IT" smtClean="0"/>
              <a:t>Alex C. Mueller</a:t>
            </a:r>
            <a:endParaRPr lang="fr-FR" b="0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411760" y="188640"/>
            <a:ext cx="4047777" cy="63368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dirty="0" smtClean="0">
                <a:solidFill>
                  <a:schemeClr val="accent2"/>
                </a:solidFill>
              </a:rPr>
              <a:t>Nucléaire-Energie  (I)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908720"/>
            <a:ext cx="8839200" cy="3225800"/>
          </a:xfrm>
        </p:spPr>
        <p:txBody>
          <a:bodyPr/>
          <a:lstStyle/>
          <a:p>
            <a:pPr marL="0" indent="0" eaLnBrk="1" hangingPunct="1">
              <a:spcBef>
                <a:spcPct val="75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fr-FR" sz="2800" b="1" dirty="0" smtClean="0">
                <a:solidFill>
                  <a:schemeClr val="accent2"/>
                </a:solidFill>
              </a:rPr>
              <a:t> Origine: </a:t>
            </a:r>
          </a:p>
          <a:p>
            <a:pPr marL="4320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 la loi de 1991 sur les déchets</a:t>
            </a:r>
          </a:p>
          <a:p>
            <a:pPr marL="432000" lvl="2" indent="0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 la volonté de "pionniers" d'en profiter et de structurer la</a:t>
            </a:r>
          </a:p>
          <a:p>
            <a:pPr marL="432000" lvl="2" indent="0" eaLnBrk="1" hangingPunct="1">
              <a:spcBef>
                <a:spcPts val="0"/>
              </a:spcBef>
              <a:buNone/>
              <a:defRPr/>
            </a:pPr>
            <a:r>
              <a:rPr lang="fr-FR" sz="2000" b="1" dirty="0"/>
              <a:t> </a:t>
            </a:r>
            <a:r>
              <a:rPr lang="fr-FR" sz="2000" b="1" dirty="0" smtClean="0"/>
              <a:t> </a:t>
            </a:r>
            <a:r>
              <a:rPr lang="fr-FR" sz="2000" b="1" dirty="0" smtClean="0">
                <a:solidFill>
                  <a:schemeClr val="tx1"/>
                </a:solidFill>
              </a:rPr>
              <a:t> communauté académique autour de l'IN2P3 comme complément</a:t>
            </a:r>
          </a:p>
          <a:p>
            <a:pPr marL="432000" lvl="2" indent="0" eaLnBrk="1" hangingPunct="1">
              <a:spcBef>
                <a:spcPts val="0"/>
              </a:spcBef>
              <a:buNone/>
              <a:defRPr/>
            </a:pPr>
            <a:r>
              <a:rPr lang="fr-FR" sz="2000" b="1" dirty="0"/>
              <a:t> </a:t>
            </a:r>
            <a:r>
              <a:rPr lang="fr-FR" sz="2000" b="1" dirty="0" smtClean="0"/>
              <a:t>  du CEA</a:t>
            </a:r>
          </a:p>
          <a:p>
            <a:pPr marL="432000" lvl="2" indent="0" eaLnBrk="1" hangingPunct="1">
              <a:spcBef>
                <a:spcPts val="0"/>
              </a:spcBef>
              <a:buNone/>
              <a:defRPr/>
            </a:pPr>
            <a:r>
              <a:rPr lang="fr-FR" sz="2000" b="1" dirty="0" smtClean="0"/>
              <a:t>   (</a:t>
            </a:r>
            <a:r>
              <a:rPr lang="fr-FR" sz="2000" b="1" dirty="0" err="1" smtClean="0"/>
              <a:t>Schapira</a:t>
            </a:r>
            <a:r>
              <a:rPr lang="fr-FR" sz="2000" b="1" dirty="0" smtClean="0"/>
              <a:t> – </a:t>
            </a:r>
            <a:r>
              <a:rPr lang="fr-FR" sz="2000" b="1" dirty="0" err="1" smtClean="0"/>
              <a:t>Loiseaux</a:t>
            </a:r>
            <a:r>
              <a:rPr lang="fr-FR" sz="2000" b="1" dirty="0" smtClean="0"/>
              <a:t> – </a:t>
            </a:r>
            <a:r>
              <a:rPr lang="fr-FR" sz="2000" b="1" dirty="0" err="1" smtClean="0"/>
              <a:t>Doubre</a:t>
            </a:r>
            <a:r>
              <a:rPr lang="fr-FR" sz="2000" b="1" dirty="0" smtClean="0"/>
              <a:t>- </a:t>
            </a:r>
            <a:r>
              <a:rPr lang="fr-FR" sz="2000" b="1" dirty="0" err="1" smtClean="0"/>
              <a:t>Flocard</a:t>
            </a:r>
            <a:r>
              <a:rPr lang="fr-FR" sz="2000" b="1" dirty="0" smtClean="0"/>
              <a:t> – Haas)</a:t>
            </a:r>
          </a:p>
          <a:p>
            <a:pPr marL="774900" lvl="2" indent="-34290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L'existence d'installations et de compétences</a:t>
            </a:r>
          </a:p>
          <a:p>
            <a:pPr marL="432000" lvl="2" indent="0" eaLnBrk="1" hangingPunct="1">
              <a:spcBef>
                <a:spcPts val="0"/>
              </a:spcBef>
              <a:buNone/>
              <a:defRPr/>
            </a:pPr>
            <a:r>
              <a:rPr lang="fr-FR" sz="2000" b="1" dirty="0"/>
              <a:t> </a:t>
            </a:r>
            <a:r>
              <a:rPr lang="fr-FR" sz="2000" b="1" dirty="0" smtClean="0"/>
              <a:t>  (Tandem Orsay, GSI, n-TOF……, R&amp;D Accélérateurs)</a:t>
            </a:r>
            <a:r>
              <a:rPr lang="fr-FR" sz="2000" b="1" dirty="0" smtClean="0">
                <a:solidFill>
                  <a:schemeClr val="tx1"/>
                </a:solidFill>
              </a:rPr>
              <a:t> </a:t>
            </a:r>
          </a:p>
          <a:p>
            <a:pPr marL="0" indent="0" eaLnBrk="1" hangingPunct="1">
              <a:spcBef>
                <a:spcPts val="18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smtClean="0">
                <a:solidFill>
                  <a:schemeClr val="accent2"/>
                </a:solidFill>
              </a:rPr>
              <a:t>Programmes visibles et correctement financés</a:t>
            </a:r>
          </a:p>
          <a:p>
            <a:pPr marL="0" indent="0" eaLnBrk="1" hangingPunct="1">
              <a:spcBef>
                <a:spcPts val="0"/>
              </a:spcBef>
              <a:defRPr/>
            </a:pPr>
            <a:r>
              <a:rPr lang="fr-FR" sz="2800" b="1" dirty="0">
                <a:solidFill>
                  <a:schemeClr val="accent2"/>
                </a:solidFill>
              </a:rPr>
              <a:t> </a:t>
            </a:r>
            <a:r>
              <a:rPr lang="fr-FR" sz="2800" b="1" dirty="0" smtClean="0">
                <a:solidFill>
                  <a:schemeClr val="accent2"/>
                </a:solidFill>
              </a:rPr>
              <a:t>  pour la communauté académique</a:t>
            </a:r>
          </a:p>
          <a:p>
            <a:pPr marL="432000" lvl="2" indent="0" eaLnBrk="1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2400" b="1" dirty="0"/>
              <a:t> </a:t>
            </a:r>
            <a:r>
              <a:rPr lang="fr-FR" sz="2000" b="1" dirty="0" smtClean="0"/>
              <a:t>GEDEON, PACE, GEDEPEON, PACEN</a:t>
            </a:r>
          </a:p>
          <a:p>
            <a:pPr marL="432000" lvl="2" indent="0" eaLnBrk="1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2000" b="1" dirty="0" smtClean="0"/>
              <a:t> financements CNRS + partenaires (CEA, AREVA, EDF, </a:t>
            </a:r>
          </a:p>
          <a:p>
            <a:pPr marL="432000" lvl="2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000" b="1" dirty="0" smtClean="0"/>
              <a:t>   ANDRA, IRSN, BRGM) </a:t>
            </a:r>
            <a:r>
              <a:rPr lang="fr-FR" sz="2000" b="1" dirty="0"/>
              <a:t>	</a:t>
            </a:r>
            <a:r>
              <a:rPr lang="fr-FR" sz="2000" b="1" dirty="0" smtClean="0"/>
              <a:t> </a:t>
            </a:r>
          </a:p>
          <a:p>
            <a:pPr marL="432000" lvl="2" indent="0" eaLnBrk="1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 aujourd'hui "NEEDS" (Nucléaire, Energie, Environnement,</a:t>
            </a:r>
          </a:p>
          <a:p>
            <a:pPr marL="432000" lvl="2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000" b="1" dirty="0" smtClean="0"/>
              <a:t>   </a:t>
            </a:r>
            <a:r>
              <a:rPr lang="fr-FR" sz="2000" b="1" dirty="0" smtClean="0">
                <a:solidFill>
                  <a:schemeClr val="tx1"/>
                </a:solidFill>
              </a:rPr>
              <a:t>Déchets et Société)</a:t>
            </a:r>
            <a:endParaRPr lang="fr-FR" sz="2400" b="1" dirty="0" smtClean="0">
              <a:solidFill>
                <a:schemeClr val="tx1"/>
              </a:solidFill>
            </a:endParaRPr>
          </a:p>
          <a:p>
            <a:pPr marL="457200" indent="-457200" eaLnBrk="1" hangingPunct="1">
              <a:spcBef>
                <a:spcPts val="600"/>
              </a:spcBef>
              <a:defRPr/>
            </a:pPr>
            <a:r>
              <a:rPr lang="fr-FR" sz="2800" b="1" dirty="0" smtClean="0">
                <a:solidFill>
                  <a:schemeClr val="tx1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861270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it-IT" smtClean="0"/>
              <a:t>Alex C. Mueller</a:t>
            </a:r>
            <a:endParaRPr lang="fr-FR" b="0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411760" y="188640"/>
            <a:ext cx="4320480" cy="63368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dirty="0" smtClean="0">
                <a:solidFill>
                  <a:schemeClr val="accent2"/>
                </a:solidFill>
              </a:rPr>
              <a:t>Nucléaire-Energie  (II)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923280"/>
            <a:ext cx="8928992" cy="3225800"/>
          </a:xfrm>
        </p:spPr>
        <p:txBody>
          <a:bodyPr/>
          <a:lstStyle/>
          <a:p>
            <a:pPr marL="0" indent="0" eaLnBrk="1" hangingPunct="1">
              <a:spcBef>
                <a:spcPct val="75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fr-FR" sz="2400" b="1" dirty="0" smtClean="0">
                <a:solidFill>
                  <a:schemeClr val="accent2"/>
                </a:solidFill>
              </a:rPr>
              <a:t> Les trois grandes axes aujourd'hui</a:t>
            </a:r>
          </a:p>
          <a:p>
            <a:pPr marL="4320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/>
              <a:t> </a:t>
            </a:r>
            <a:r>
              <a:rPr lang="fr-FR" sz="2000" b="1" dirty="0" smtClean="0"/>
              <a:t>Etudes de Systèmes et de Scénarii</a:t>
            </a:r>
          </a:p>
          <a:p>
            <a:pPr marL="4320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/>
              <a:t> </a:t>
            </a:r>
            <a:r>
              <a:rPr lang="fr-FR" sz="2000" b="1" dirty="0" smtClean="0"/>
              <a:t>Physique expérimentale des réacteurs – données nucléaires</a:t>
            </a:r>
          </a:p>
          <a:p>
            <a:pPr marL="432000" lvl="2" indent="0" eaLnBrk="1" hangingPunct="1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fr-FR" sz="2000" b="1" dirty="0" smtClean="0">
                <a:solidFill>
                  <a:schemeClr val="accent2"/>
                </a:solidFill>
              </a:rPr>
              <a:t> </a:t>
            </a:r>
            <a:r>
              <a:rPr lang="fr-FR" sz="2000" b="1" dirty="0" smtClean="0"/>
              <a:t>Physico-chimie pour le nucléaire et radiochimie </a:t>
            </a:r>
          </a:p>
          <a:p>
            <a:pPr marL="0" indent="0" eaLnBrk="1" hangingPunct="1">
              <a:spcBef>
                <a:spcPct val="75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fr-FR" sz="2400" b="1" dirty="0" smtClean="0">
                <a:solidFill>
                  <a:schemeClr val="accent2"/>
                </a:solidFill>
              </a:rPr>
              <a:t> Une démarche scientifique complémentaire</a:t>
            </a:r>
          </a:p>
          <a:p>
            <a:pPr marL="4320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/>
              <a:t> </a:t>
            </a:r>
            <a:r>
              <a:rPr lang="fr-FR" sz="2000" b="1" dirty="0" smtClean="0"/>
              <a:t>Recherche de type fondamental et générique pour l'avance</a:t>
            </a:r>
          </a:p>
          <a:p>
            <a:pPr marL="432000" lvl="2" indent="0" eaLnBrk="1" hangingPunct="1">
              <a:spcBef>
                <a:spcPts val="0"/>
              </a:spcBef>
              <a:buNone/>
              <a:defRPr/>
            </a:pPr>
            <a:r>
              <a:rPr lang="fr-FR" sz="2000" b="1" dirty="0" smtClean="0"/>
              <a:t>   des connaissances (seule source in fine d'innovation) et </a:t>
            </a:r>
          </a:p>
          <a:p>
            <a:pPr marL="432000" lvl="2" indent="0" eaLnBrk="1" hangingPunct="1">
              <a:spcBef>
                <a:spcPts val="0"/>
              </a:spcBef>
              <a:buNone/>
              <a:defRPr/>
            </a:pPr>
            <a:r>
              <a:rPr lang="fr-FR" sz="2000" b="1" dirty="0" smtClean="0"/>
              <a:t>   développement d'expertise de haut niveau</a:t>
            </a:r>
          </a:p>
          <a:p>
            <a:pPr marL="4320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smtClean="0"/>
              <a:t>E</a:t>
            </a:r>
            <a:r>
              <a:rPr lang="fr-FR" sz="2000" b="1" dirty="0" smtClean="0">
                <a:solidFill>
                  <a:schemeClr val="tx1"/>
                </a:solidFill>
              </a:rPr>
              <a:t>tudes spécifiques </a:t>
            </a:r>
            <a:r>
              <a:rPr lang="fr-FR" sz="2000" b="1" smtClean="0">
                <a:solidFill>
                  <a:schemeClr val="tx1"/>
                </a:solidFill>
              </a:rPr>
              <a:t>et appliquées </a:t>
            </a:r>
            <a:r>
              <a:rPr lang="fr-FR" sz="2000" b="1" dirty="0" smtClean="0">
                <a:solidFill>
                  <a:schemeClr val="tx1"/>
                </a:solidFill>
              </a:rPr>
              <a:t>pour systèmes définis</a:t>
            </a:r>
          </a:p>
          <a:p>
            <a:pPr marL="0" indent="0" eaLnBrk="1" hangingPunct="1">
              <a:spcBef>
                <a:spcPct val="75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smtClean="0">
                <a:solidFill>
                  <a:schemeClr val="accent2"/>
                </a:solidFill>
              </a:rPr>
              <a:t>Une communauté d'équipes de laboratoires IN2P3</a:t>
            </a:r>
          </a:p>
          <a:p>
            <a:pPr marL="0" indent="0" eaLnBrk="1" hangingPunct="1">
              <a:spcBef>
                <a:spcPts val="0"/>
              </a:spcBef>
              <a:defRPr/>
            </a:pPr>
            <a:r>
              <a:rPr lang="fr-FR" sz="2400" b="1" dirty="0" smtClean="0">
                <a:solidFill>
                  <a:schemeClr val="accent2"/>
                </a:solidFill>
              </a:rPr>
              <a:t>   travaillant en réseau et en synergie</a:t>
            </a:r>
          </a:p>
          <a:p>
            <a:pPr marL="4191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/>
              <a:t> </a:t>
            </a:r>
            <a:r>
              <a:rPr lang="fr-FR" sz="2000" b="1" dirty="0" smtClean="0"/>
              <a:t>exemple GUINEVERE (coordination et accélérateur </a:t>
            </a:r>
            <a:r>
              <a:rPr lang="fr-FR" sz="2000" b="1" dirty="0" smtClean="0">
                <a:solidFill>
                  <a:srgbClr val="FF0000"/>
                </a:solidFill>
              </a:rPr>
              <a:t>LPSC</a:t>
            </a:r>
            <a:r>
              <a:rPr lang="fr-FR" sz="2000" b="1" dirty="0" smtClean="0"/>
              <a:t>, </a:t>
            </a:r>
          </a:p>
          <a:p>
            <a:pPr marL="419100" lvl="2" indent="0" eaLnBrk="1" hangingPunct="1">
              <a:spcBef>
                <a:spcPts val="0"/>
              </a:spcBef>
              <a:buNone/>
              <a:defRPr/>
            </a:pPr>
            <a:r>
              <a:rPr lang="fr-FR" sz="2000" b="1" dirty="0" smtClean="0"/>
              <a:t>   in</a:t>
            </a:r>
            <a:r>
              <a:rPr lang="fr-FR" sz="2000" b="1" dirty="0" smtClean="0">
                <a:solidFill>
                  <a:schemeClr val="tx1"/>
                </a:solidFill>
              </a:rPr>
              <a:t>strumentation faisceau et détection réacteur </a:t>
            </a:r>
            <a:r>
              <a:rPr lang="fr-FR" sz="2000" b="1" dirty="0" smtClean="0">
                <a:solidFill>
                  <a:srgbClr val="FF0000"/>
                </a:solidFill>
              </a:rPr>
              <a:t>LPC Caen</a:t>
            </a:r>
            <a:r>
              <a:rPr lang="fr-FR" sz="2000" b="1" dirty="0" smtClean="0">
                <a:solidFill>
                  <a:schemeClr val="tx1"/>
                </a:solidFill>
              </a:rPr>
              <a:t> et</a:t>
            </a:r>
          </a:p>
          <a:p>
            <a:pPr marL="419100" lvl="2" indent="0" eaLnBrk="1" hangingPunct="1">
              <a:spcBef>
                <a:spcPts val="0"/>
              </a:spcBef>
              <a:buNone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   </a:t>
            </a:r>
            <a:r>
              <a:rPr lang="fr-FR" sz="2000" b="1" dirty="0" smtClean="0">
                <a:solidFill>
                  <a:srgbClr val="FF0000"/>
                </a:solidFill>
              </a:rPr>
              <a:t>IPHC</a:t>
            </a:r>
            <a:r>
              <a:rPr lang="fr-FR" sz="2000" b="1" dirty="0" smtClean="0">
                <a:solidFill>
                  <a:schemeClr val="tx1"/>
                </a:solidFill>
              </a:rPr>
              <a:t>, </a:t>
            </a:r>
            <a:r>
              <a:rPr lang="fr-FR" sz="2000" b="1" dirty="0" smtClean="0"/>
              <a:t>aimant déviation </a:t>
            </a:r>
            <a:r>
              <a:rPr lang="fr-FR" sz="2000" b="1" dirty="0" smtClean="0">
                <a:solidFill>
                  <a:srgbClr val="FF0000"/>
                </a:solidFill>
              </a:rPr>
              <a:t>IPN Orsay</a:t>
            </a:r>
            <a:r>
              <a:rPr lang="fr-FR" sz="2000" b="1" dirty="0" smtClean="0"/>
              <a:t>)</a:t>
            </a:r>
            <a:r>
              <a:rPr lang="fr-FR" sz="2000" b="1" dirty="0" smtClean="0">
                <a:solidFill>
                  <a:schemeClr val="tx1"/>
                </a:solidFill>
              </a:rPr>
              <a:t> </a:t>
            </a:r>
          </a:p>
          <a:p>
            <a:pPr marL="0" indent="0" eaLnBrk="1" hangingPunct="1">
              <a:spcBef>
                <a:spcPts val="0"/>
              </a:spcBef>
              <a:defRPr/>
            </a:pPr>
            <a:r>
              <a:rPr lang="fr-FR" sz="2400" b="1" dirty="0" smtClean="0">
                <a:solidFill>
                  <a:schemeClr val="tx1"/>
                </a:solidFill>
              </a:rPr>
              <a:t> </a:t>
            </a:r>
          </a:p>
          <a:p>
            <a:pPr marL="38100" lvl="1" indent="0" eaLnBrk="1" hangingPunct="1">
              <a:spcBef>
                <a:spcPct val="75000"/>
              </a:spcBef>
              <a:buFont typeface="Wingdings" pitchFamily="2" charset="2"/>
              <a:buChar char="Ø"/>
              <a:defRPr/>
            </a:pPr>
            <a:endParaRPr lang="fr-FR" sz="2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809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it-IT" smtClean="0"/>
              <a:t>Alex C. Mueller</a:t>
            </a:r>
            <a:endParaRPr lang="fr-FR" b="0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63688" y="188640"/>
            <a:ext cx="5040560" cy="63368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dirty="0" smtClean="0">
                <a:solidFill>
                  <a:schemeClr val="accent2"/>
                </a:solidFill>
              </a:rPr>
              <a:t>Nucléaire-Energie  (III)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908720"/>
            <a:ext cx="8839200" cy="4896544"/>
          </a:xfrm>
        </p:spPr>
        <p:txBody>
          <a:bodyPr/>
          <a:lstStyle/>
          <a:p>
            <a:pPr marL="0" indent="0" eaLnBrk="1" hangingPunct="1">
              <a:spcBef>
                <a:spcPct val="75000"/>
              </a:spcBef>
              <a:buFont typeface="Wingdings" pitchFamily="2" charset="2"/>
              <a:buChar char="Ø"/>
              <a:defRPr/>
            </a:pPr>
            <a:r>
              <a:rPr 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Systèmes et Scenarii</a:t>
            </a:r>
          </a:p>
          <a:p>
            <a:pPr marL="4320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 smtClean="0"/>
              <a:t> </a:t>
            </a:r>
            <a:r>
              <a:rPr lang="fr-FR" sz="2000" b="1" dirty="0" smtClean="0">
                <a:solidFill>
                  <a:schemeClr val="tx1"/>
                </a:solidFill>
              </a:rPr>
              <a:t>cadre </a:t>
            </a:r>
            <a:r>
              <a:rPr lang="fr-FR" sz="2000" b="1" dirty="0">
                <a:solidFill>
                  <a:schemeClr val="tx1"/>
                </a:solidFill>
              </a:rPr>
              <a:t>général </a:t>
            </a:r>
            <a:r>
              <a:rPr lang="fr-FR" sz="2000" b="1" dirty="0" smtClean="0"/>
              <a:t>pour le développement des</a:t>
            </a:r>
            <a:r>
              <a:rPr lang="fr-FR" sz="2000" b="1" dirty="0" smtClean="0">
                <a:solidFill>
                  <a:schemeClr val="tx1"/>
                </a:solidFill>
              </a:rPr>
              <a:t> </a:t>
            </a:r>
            <a:r>
              <a:rPr lang="fr-FR" sz="2000" b="1" dirty="0">
                <a:solidFill>
                  <a:schemeClr val="tx1"/>
                </a:solidFill>
              </a:rPr>
              <a:t>autres </a:t>
            </a:r>
            <a:r>
              <a:rPr lang="fr-FR" sz="2000" b="1" dirty="0" smtClean="0">
                <a:solidFill>
                  <a:schemeClr val="tx1"/>
                </a:solidFill>
              </a:rPr>
              <a:t>axes</a:t>
            </a:r>
          </a:p>
          <a:p>
            <a:pPr marL="4320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 </a:t>
            </a:r>
            <a:r>
              <a:rPr lang="fr-FR" sz="2000" b="1" dirty="0">
                <a:solidFill>
                  <a:schemeClr val="tx1"/>
                </a:solidFill>
              </a:rPr>
              <a:t>déploiement de réacteurs </a:t>
            </a:r>
            <a:r>
              <a:rPr lang="fr-FR" sz="2000" b="1" dirty="0" smtClean="0">
                <a:solidFill>
                  <a:schemeClr val="tx1"/>
                </a:solidFill>
              </a:rPr>
              <a:t>innovants</a:t>
            </a:r>
          </a:p>
          <a:p>
            <a:pPr marL="4320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/>
              <a:t> </a:t>
            </a:r>
            <a:r>
              <a:rPr lang="fr-FR" sz="2000" b="1" dirty="0" smtClean="0"/>
              <a:t>e</a:t>
            </a:r>
            <a:r>
              <a:rPr lang="fr-FR" sz="2000" b="1" dirty="0" smtClean="0">
                <a:solidFill>
                  <a:schemeClr val="tx1"/>
                </a:solidFill>
              </a:rPr>
              <a:t>xploration </a:t>
            </a:r>
            <a:r>
              <a:rPr lang="fr-FR" sz="2000" b="1" dirty="0">
                <a:solidFill>
                  <a:schemeClr val="tx1"/>
                </a:solidFill>
              </a:rPr>
              <a:t>de nouvelles </a:t>
            </a:r>
            <a:r>
              <a:rPr lang="fr-FR" sz="2000" b="1" dirty="0" smtClean="0">
                <a:solidFill>
                  <a:schemeClr val="tx1"/>
                </a:solidFill>
              </a:rPr>
              <a:t>stratégies:</a:t>
            </a:r>
          </a:p>
          <a:p>
            <a:pPr marL="432000" lvl="2" indent="0" eaLnBrk="1" hangingPunct="1">
              <a:spcBef>
                <a:spcPts val="0"/>
              </a:spcBef>
              <a:buNone/>
              <a:defRPr/>
            </a:pPr>
            <a:r>
              <a:rPr lang="fr-FR" sz="2000" b="1" dirty="0" smtClean="0">
                <a:solidFill>
                  <a:srgbClr val="FF0000"/>
                </a:solidFill>
              </a:rPr>
              <a:t>     cycle thorium</a:t>
            </a:r>
            <a:r>
              <a:rPr lang="fr-FR" sz="2000" b="1" dirty="0" smtClean="0">
                <a:solidFill>
                  <a:schemeClr val="tx1"/>
                </a:solidFill>
              </a:rPr>
              <a:t> et </a:t>
            </a:r>
            <a:r>
              <a:rPr lang="fr-FR" sz="2000" b="1" dirty="0" smtClean="0">
                <a:solidFill>
                  <a:srgbClr val="FF0000"/>
                </a:solidFill>
              </a:rPr>
              <a:t>transmutation</a:t>
            </a:r>
            <a:r>
              <a:rPr lang="fr-FR" sz="2000" b="1" dirty="0" smtClean="0">
                <a:solidFill>
                  <a:schemeClr val="tx1"/>
                </a:solidFill>
              </a:rPr>
              <a:t> </a:t>
            </a:r>
            <a:r>
              <a:rPr lang="fr-FR" sz="2000" b="1" dirty="0">
                <a:solidFill>
                  <a:schemeClr val="tx1"/>
                </a:solidFill>
              </a:rPr>
              <a:t>des actinides </a:t>
            </a:r>
            <a:r>
              <a:rPr lang="fr-FR" sz="2000" b="1" dirty="0" smtClean="0">
                <a:solidFill>
                  <a:schemeClr val="tx1"/>
                </a:solidFill>
              </a:rPr>
              <a:t>mineurs</a:t>
            </a:r>
          </a:p>
          <a:p>
            <a:pPr marL="432000" lvl="2" indent="0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 nouvelles </a:t>
            </a:r>
            <a:r>
              <a:rPr lang="fr-FR" sz="2000" b="1" dirty="0">
                <a:solidFill>
                  <a:schemeClr val="tx1"/>
                </a:solidFill>
              </a:rPr>
              <a:t>méthodes de simulation </a:t>
            </a:r>
            <a:r>
              <a:rPr lang="fr-FR" sz="2000" b="1" dirty="0" smtClean="0"/>
              <a:t>(pour </a:t>
            </a:r>
            <a:r>
              <a:rPr lang="fr-FR" sz="2000" b="1" dirty="0" smtClean="0">
                <a:solidFill>
                  <a:schemeClr val="tx1"/>
                </a:solidFill>
              </a:rPr>
              <a:t>tout type </a:t>
            </a:r>
            <a:r>
              <a:rPr lang="fr-FR" sz="2000" b="1" dirty="0">
                <a:solidFill>
                  <a:schemeClr val="tx1"/>
                </a:solidFill>
              </a:rPr>
              <a:t>de </a:t>
            </a:r>
            <a:r>
              <a:rPr lang="fr-FR" sz="2000" b="1" dirty="0" smtClean="0">
                <a:solidFill>
                  <a:schemeClr val="tx1"/>
                </a:solidFill>
              </a:rPr>
              <a:t>réacteur)</a:t>
            </a:r>
          </a:p>
          <a:p>
            <a:pPr marL="4320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 une orientation vers d'avantage des </a:t>
            </a:r>
            <a:r>
              <a:rPr lang="fr-FR" sz="2000" b="1" dirty="0">
                <a:solidFill>
                  <a:schemeClr val="tx1"/>
                </a:solidFill>
              </a:rPr>
              <a:t>aspects </a:t>
            </a:r>
            <a:r>
              <a:rPr lang="fr-FR" sz="2000" b="1" dirty="0" smtClean="0">
                <a:solidFill>
                  <a:schemeClr val="tx1"/>
                </a:solidFill>
              </a:rPr>
              <a:t>sureté</a:t>
            </a:r>
          </a:p>
          <a:p>
            <a:pPr marL="432000" lvl="2" indent="0" eaLnBrk="1" hangingPunct="1">
              <a:spcBef>
                <a:spcPts val="0"/>
              </a:spcBef>
              <a:buNone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   (</a:t>
            </a:r>
            <a:r>
              <a:rPr lang="fr-FR" sz="2000" b="1" dirty="0" err="1" smtClean="0">
                <a:solidFill>
                  <a:schemeClr val="tx1"/>
                </a:solidFill>
              </a:rPr>
              <a:t>e.g</a:t>
            </a:r>
            <a:r>
              <a:rPr lang="fr-FR" sz="2000" b="1" dirty="0" smtClean="0">
                <a:solidFill>
                  <a:schemeClr val="tx1"/>
                </a:solidFill>
              </a:rPr>
              <a:t>. prédictions </a:t>
            </a:r>
            <a:r>
              <a:rPr lang="fr-FR" sz="2000" b="1" dirty="0">
                <a:solidFill>
                  <a:schemeClr val="tx1"/>
                </a:solidFill>
              </a:rPr>
              <a:t>fiables du </a:t>
            </a:r>
            <a:r>
              <a:rPr lang="fr-FR" sz="2000" b="1" dirty="0" smtClean="0">
                <a:solidFill>
                  <a:schemeClr val="tx1"/>
                </a:solidFill>
              </a:rPr>
              <a:t>codes </a:t>
            </a:r>
            <a:r>
              <a:rPr lang="fr-FR" sz="2000" b="1" dirty="0">
                <a:solidFill>
                  <a:schemeClr val="tx1"/>
                </a:solidFill>
              </a:rPr>
              <a:t>réacteurs lors </a:t>
            </a:r>
            <a:r>
              <a:rPr lang="fr-FR" sz="2000" b="1" dirty="0" smtClean="0">
                <a:solidFill>
                  <a:schemeClr val="tx1"/>
                </a:solidFill>
              </a:rPr>
              <a:t>de</a:t>
            </a:r>
          </a:p>
          <a:p>
            <a:pPr marL="432000" lvl="2" indent="0" eaLnBrk="1" hangingPunct="1">
              <a:spcBef>
                <a:spcPts val="0"/>
              </a:spcBef>
              <a:buNone/>
              <a:defRPr/>
            </a:pPr>
            <a:r>
              <a:rPr lang="fr-FR" sz="2000" b="1" dirty="0"/>
              <a:t> </a:t>
            </a:r>
            <a:r>
              <a:rPr lang="fr-FR" sz="2000" b="1" dirty="0" smtClean="0"/>
              <a:t> </a:t>
            </a:r>
            <a:r>
              <a:rPr lang="fr-FR" sz="2000" b="1" dirty="0" smtClean="0">
                <a:solidFill>
                  <a:schemeClr val="tx1"/>
                </a:solidFill>
              </a:rPr>
              <a:t> transitoires) </a:t>
            </a:r>
          </a:p>
          <a:p>
            <a:pPr marL="432000" lvl="2" indent="0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 </a:t>
            </a:r>
            <a:r>
              <a:rPr lang="fr-FR" sz="2000" b="1" dirty="0"/>
              <a:t>u</a:t>
            </a:r>
            <a:r>
              <a:rPr lang="fr-FR" sz="2000" b="1" dirty="0" smtClean="0"/>
              <a:t>n </a:t>
            </a:r>
            <a:r>
              <a:rPr lang="fr-FR" sz="2000" b="1" dirty="0" smtClean="0">
                <a:solidFill>
                  <a:schemeClr val="tx1"/>
                </a:solidFill>
              </a:rPr>
              <a:t>renforcement </a:t>
            </a:r>
            <a:r>
              <a:rPr lang="fr-FR" sz="2000" b="1" dirty="0" smtClean="0"/>
              <a:t>des</a:t>
            </a:r>
            <a:r>
              <a:rPr lang="fr-FR" sz="2000" b="1" dirty="0" smtClean="0">
                <a:solidFill>
                  <a:schemeClr val="tx1"/>
                </a:solidFill>
              </a:rPr>
              <a:t> </a:t>
            </a:r>
            <a:r>
              <a:rPr lang="fr-FR" sz="2000" b="1" dirty="0">
                <a:solidFill>
                  <a:schemeClr val="tx1"/>
                </a:solidFill>
              </a:rPr>
              <a:t>compétences </a:t>
            </a:r>
            <a:r>
              <a:rPr lang="fr-FR" sz="2000" b="1" dirty="0" smtClean="0">
                <a:solidFill>
                  <a:schemeClr val="tx1"/>
                </a:solidFill>
              </a:rPr>
              <a:t>en thermo-hydraulique une</a:t>
            </a:r>
          </a:p>
          <a:p>
            <a:pPr marL="432000" lvl="2" indent="0" eaLnBrk="1" hangingPunct="1">
              <a:spcBef>
                <a:spcPts val="0"/>
              </a:spcBef>
              <a:buNone/>
              <a:defRPr/>
            </a:pPr>
            <a:r>
              <a:rPr lang="fr-FR" sz="2000" b="1" dirty="0"/>
              <a:t> </a:t>
            </a:r>
            <a:r>
              <a:rPr lang="fr-FR" sz="2000" b="1" dirty="0" smtClean="0"/>
              <a:t> </a:t>
            </a:r>
            <a:r>
              <a:rPr lang="fr-FR" sz="2000" b="1" dirty="0" smtClean="0">
                <a:solidFill>
                  <a:schemeClr val="tx1"/>
                </a:solidFill>
              </a:rPr>
              <a:t> inclusion des aspects technico—socio-économiques.</a:t>
            </a:r>
          </a:p>
          <a:p>
            <a:pPr marL="4320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 Les </a:t>
            </a:r>
            <a:r>
              <a:rPr lang="fr-FR" sz="2000" b="1" dirty="0">
                <a:solidFill>
                  <a:schemeClr val="tx1"/>
                </a:solidFill>
              </a:rPr>
              <a:t>principaux systèmes innovants </a:t>
            </a:r>
            <a:r>
              <a:rPr lang="fr-FR" sz="2000" b="1" dirty="0" smtClean="0">
                <a:solidFill>
                  <a:schemeClr val="tx1"/>
                </a:solidFill>
              </a:rPr>
              <a:t>alternatifs pour l'IN2P3: </a:t>
            </a:r>
          </a:p>
          <a:p>
            <a:pPr marL="432000" lvl="2" indent="0" eaLnBrk="1" hangingPunct="1">
              <a:spcBef>
                <a:spcPts val="0"/>
              </a:spcBef>
              <a:buNone/>
              <a:defRPr/>
            </a:pP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smtClean="0">
                <a:solidFill>
                  <a:srgbClr val="FF0000"/>
                </a:solidFill>
              </a:rPr>
              <a:t>    Réacteurs </a:t>
            </a:r>
            <a:r>
              <a:rPr lang="fr-FR" sz="2000" b="1" dirty="0">
                <a:solidFill>
                  <a:srgbClr val="FF0000"/>
                </a:solidFill>
              </a:rPr>
              <a:t>à sels fo</a:t>
            </a:r>
            <a:r>
              <a:rPr lang="fr-FR" sz="2000" b="1" dirty="0">
                <a:solidFill>
                  <a:schemeClr val="tx1"/>
                </a:solidFill>
              </a:rPr>
              <a:t>ndus </a:t>
            </a:r>
            <a:r>
              <a:rPr lang="fr-FR" sz="2000" b="1" dirty="0" smtClean="0">
                <a:solidFill>
                  <a:schemeClr val="tx1"/>
                </a:solidFill>
              </a:rPr>
              <a:t>(MSFR </a:t>
            </a:r>
            <a:r>
              <a:rPr lang="fr-FR" sz="2000" b="1" dirty="0">
                <a:solidFill>
                  <a:schemeClr val="tx1"/>
                </a:solidFill>
              </a:rPr>
              <a:t>– </a:t>
            </a:r>
            <a:r>
              <a:rPr lang="fr-FR" sz="2000" b="1" dirty="0" err="1">
                <a:solidFill>
                  <a:schemeClr val="tx1"/>
                </a:solidFill>
              </a:rPr>
              <a:t>Molten</a:t>
            </a:r>
            <a:r>
              <a:rPr lang="fr-FR" sz="2000" b="1" dirty="0">
                <a:solidFill>
                  <a:schemeClr val="tx1"/>
                </a:solidFill>
              </a:rPr>
              <a:t> Salt </a:t>
            </a:r>
            <a:r>
              <a:rPr lang="fr-FR" sz="2000" b="1" dirty="0" err="1">
                <a:solidFill>
                  <a:schemeClr val="tx1"/>
                </a:solidFill>
              </a:rPr>
              <a:t>Fast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Reactor</a:t>
            </a:r>
            <a:r>
              <a:rPr lang="fr-FR" sz="2000" b="1" dirty="0" smtClean="0">
                <a:solidFill>
                  <a:schemeClr val="tx1"/>
                </a:solidFill>
              </a:rPr>
              <a:t>)</a:t>
            </a:r>
            <a:r>
              <a:rPr lang="fr-FR" sz="2000" b="1" dirty="0" smtClean="0"/>
              <a:t> </a:t>
            </a:r>
          </a:p>
          <a:p>
            <a:pPr marL="432000" lvl="2" indent="0" eaLnBrk="1" hangingPunct="1">
              <a:spcBef>
                <a:spcPts val="0"/>
              </a:spcBef>
              <a:buNone/>
              <a:defRPr/>
            </a:pPr>
            <a:r>
              <a:rPr lang="fr-FR" sz="2000" b="1" dirty="0" smtClean="0">
                <a:solidFill>
                  <a:srgbClr val="FF0000"/>
                </a:solidFill>
              </a:rPr>
              <a:t>     Systèmes </a:t>
            </a:r>
            <a:r>
              <a:rPr lang="fr-FR" sz="2000" b="1" dirty="0">
                <a:solidFill>
                  <a:srgbClr val="FF0000"/>
                </a:solidFill>
              </a:rPr>
              <a:t>sous-critiques</a:t>
            </a:r>
            <a:r>
              <a:rPr lang="fr-FR" sz="2000" b="1" dirty="0">
                <a:solidFill>
                  <a:schemeClr val="tx1"/>
                </a:solidFill>
              </a:rPr>
              <a:t> (ADS – Accelerator </a:t>
            </a:r>
            <a:r>
              <a:rPr lang="fr-FR" sz="2000" b="1" dirty="0" err="1">
                <a:solidFill>
                  <a:schemeClr val="tx1"/>
                </a:solidFill>
              </a:rPr>
              <a:t>Driven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smtClean="0">
                <a:solidFill>
                  <a:schemeClr val="tx1"/>
                </a:solidFill>
              </a:rPr>
              <a:t>System) </a:t>
            </a:r>
          </a:p>
          <a:p>
            <a:pPr marL="432000" lvl="2" indent="0" eaLnBrk="1" hangingPunct="1">
              <a:spcBef>
                <a:spcPts val="0"/>
              </a:spcBef>
              <a:buNone/>
              <a:defRPr/>
            </a:pP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smtClean="0">
                <a:solidFill>
                  <a:srgbClr val="FF0000"/>
                </a:solidFill>
              </a:rPr>
              <a:t>    Réacteurs </a:t>
            </a:r>
            <a:r>
              <a:rPr lang="fr-FR" sz="2000" b="1" dirty="0">
                <a:solidFill>
                  <a:srgbClr val="FF0000"/>
                </a:solidFill>
              </a:rPr>
              <a:t>innovants à eau</a:t>
            </a:r>
            <a:r>
              <a:rPr lang="fr-FR" sz="2000" b="1" dirty="0">
                <a:solidFill>
                  <a:schemeClr val="tx1"/>
                </a:solidFill>
              </a:rPr>
              <a:t> (incluant le cycle du thorium</a:t>
            </a:r>
            <a:r>
              <a:rPr lang="fr-FR" sz="2000" b="1" dirty="0" smtClean="0">
                <a:solidFill>
                  <a:schemeClr val="tx1"/>
                </a:solidFill>
              </a:rPr>
              <a:t>).</a:t>
            </a:r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8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it-IT" smtClean="0"/>
              <a:t>Alex C. Mueller</a:t>
            </a:r>
            <a:endParaRPr lang="fr-FR" b="0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051720" y="188640"/>
            <a:ext cx="4608512" cy="63368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dirty="0" smtClean="0">
                <a:solidFill>
                  <a:schemeClr val="accent2"/>
                </a:solidFill>
              </a:rPr>
              <a:t>Nucléaire-Energie (IV)</a:t>
            </a:r>
          </a:p>
        </p:txBody>
      </p:sp>
      <p:sp>
        <p:nvSpPr>
          <p:cNvPr id="2" name="Rectangle 1"/>
          <p:cNvSpPr/>
          <p:nvPr/>
        </p:nvSpPr>
        <p:spPr>
          <a:xfrm>
            <a:off x="396552" y="908720"/>
            <a:ext cx="8567936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Wingdings" pitchFamily="2" charset="2"/>
              <a:buChar char="Ø"/>
            </a:pP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Physique </a:t>
            </a:r>
            <a:r>
              <a:rPr lang="fr-FR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expérimentale des réacteurs </a:t>
            </a: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– données</a:t>
            </a:r>
          </a:p>
          <a:p>
            <a:pPr algn="l"/>
            <a:r>
              <a:rPr lang="fr-FR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nucléaires</a:t>
            </a:r>
          </a:p>
          <a:p>
            <a:pPr marL="792000" lvl="1" indent="-342900" algn="l">
              <a:spcBef>
                <a:spcPts val="600"/>
              </a:spcBef>
              <a:buFont typeface="Wingdings" pitchFamily="2" charset="2"/>
              <a:buChar char="Ø"/>
            </a:pPr>
            <a:r>
              <a:rPr lang="fr-FR" dirty="0"/>
              <a:t>D</a:t>
            </a:r>
            <a:r>
              <a:rPr lang="fr-FR" dirty="0" smtClean="0"/>
              <a:t>onnées nucléaires = briques élémentaires</a:t>
            </a:r>
          </a:p>
          <a:p>
            <a:pPr marL="828000" lvl="1" indent="-342900" algn="l">
              <a:spcBef>
                <a:spcPts val="600"/>
              </a:spcBef>
              <a:buFont typeface="Wingdings" pitchFamily="2" charset="2"/>
              <a:buChar char="Ø"/>
            </a:pPr>
            <a:r>
              <a:rPr lang="fr-FR" dirty="0" smtClean="0"/>
              <a:t>Constitution des bibliothèques input pour modélisation</a:t>
            </a:r>
          </a:p>
          <a:p>
            <a:pPr marL="800100" lvl="1" indent="-342900" algn="l">
              <a:spcBef>
                <a:spcPts val="600"/>
              </a:spcBef>
              <a:buFont typeface="Wingdings" pitchFamily="2" charset="2"/>
              <a:buChar char="Ø"/>
            </a:pPr>
            <a:r>
              <a:rPr lang="fr-FR" dirty="0" smtClean="0"/>
              <a:t>Aller-retour entre besoin en modélisation et mesures</a:t>
            </a:r>
          </a:p>
          <a:p>
            <a:pPr marL="800100" lvl="1" indent="-342900" algn="l">
              <a:spcBef>
                <a:spcPts val="600"/>
              </a:spcBef>
              <a:buFont typeface="Wingdings" pitchFamily="2" charset="2"/>
              <a:buChar char="Ø"/>
            </a:pPr>
            <a:r>
              <a:rPr lang="fr-FR" dirty="0" smtClean="0"/>
              <a:t>Prise en compte des incertitudes</a:t>
            </a:r>
          </a:p>
          <a:p>
            <a:pPr marL="800100" lvl="1" indent="-342900" algn="l">
              <a:spcBef>
                <a:spcPts val="600"/>
              </a:spcBef>
              <a:buFont typeface="Wingdings" pitchFamily="2" charset="2"/>
              <a:buChar char="Ø"/>
            </a:pPr>
            <a:r>
              <a:rPr lang="fr-FR" dirty="0" smtClean="0"/>
              <a:t>Le </a:t>
            </a:r>
            <a:r>
              <a:rPr lang="fr-FR" dirty="0"/>
              <a:t>choix des </a:t>
            </a:r>
            <a:r>
              <a:rPr lang="fr-FR" dirty="0" smtClean="0"/>
              <a:t>mesures </a:t>
            </a:r>
          </a:p>
          <a:p>
            <a:pPr marL="432000" lvl="1" algn="l">
              <a:spcBef>
                <a:spcPts val="0"/>
              </a:spcBef>
            </a:pPr>
            <a:r>
              <a:rPr lang="fr-FR" dirty="0"/>
              <a:t> </a:t>
            </a:r>
            <a:r>
              <a:rPr lang="fr-FR" dirty="0" smtClean="0"/>
              <a:t>    (compromis entre besoins, </a:t>
            </a:r>
            <a:r>
              <a:rPr lang="fr-FR" dirty="0" err="1" smtClean="0"/>
              <a:t>e.g</a:t>
            </a:r>
            <a:r>
              <a:rPr lang="fr-FR" dirty="0" smtClean="0"/>
              <a:t>. NEA high </a:t>
            </a:r>
            <a:r>
              <a:rPr lang="fr-FR" dirty="0" err="1" smtClean="0"/>
              <a:t>priority</a:t>
            </a:r>
            <a:r>
              <a:rPr lang="fr-FR" dirty="0" smtClean="0"/>
              <a:t> </a:t>
            </a:r>
            <a:r>
              <a:rPr lang="fr-FR" dirty="0" err="1" smtClean="0"/>
              <a:t>list</a:t>
            </a:r>
            <a:r>
              <a:rPr lang="fr-FR" dirty="0" smtClean="0"/>
              <a:t>, et</a:t>
            </a:r>
          </a:p>
          <a:p>
            <a:pPr marL="432000" lvl="1" algn="l">
              <a:spcBef>
                <a:spcPts val="0"/>
              </a:spcBef>
            </a:pPr>
            <a:r>
              <a:rPr lang="fr-FR" dirty="0"/>
              <a:t> </a:t>
            </a:r>
            <a:r>
              <a:rPr lang="fr-FR" dirty="0" smtClean="0"/>
              <a:t>    faisabilité expérimentale</a:t>
            </a:r>
          </a:p>
          <a:p>
            <a:pPr marL="800100" lvl="1" indent="-342900" algn="l">
              <a:spcBef>
                <a:spcPts val="600"/>
              </a:spcBef>
              <a:buFont typeface="Wingdings" pitchFamily="2" charset="2"/>
              <a:buChar char="Ø"/>
            </a:pPr>
            <a:r>
              <a:rPr lang="fr-FR" dirty="0" smtClean="0"/>
              <a:t>Stratégie de collaboration </a:t>
            </a:r>
            <a:r>
              <a:rPr lang="fr-FR" dirty="0"/>
              <a:t>entre expérimentateurs, théoriciens, physiciens des réacteurs </a:t>
            </a:r>
            <a:r>
              <a:rPr lang="fr-FR" dirty="0" smtClean="0"/>
              <a:t>et évaluateurs</a:t>
            </a:r>
          </a:p>
          <a:p>
            <a:pPr marL="800100" lvl="1" indent="-342900" algn="l">
              <a:spcBef>
                <a:spcPts val="600"/>
              </a:spcBef>
              <a:buFont typeface="Wingdings" pitchFamily="2" charset="2"/>
              <a:buChar char="Ø"/>
            </a:pPr>
            <a:r>
              <a:rPr lang="fr-FR" dirty="0"/>
              <a:t>Q</a:t>
            </a:r>
            <a:r>
              <a:rPr lang="fr-FR" dirty="0" smtClean="0"/>
              <a:t>uestions </a:t>
            </a:r>
            <a:r>
              <a:rPr lang="fr-FR" dirty="0"/>
              <a:t>majeures </a:t>
            </a:r>
            <a:endParaRPr lang="fr-FR" dirty="0" smtClean="0"/>
          </a:p>
          <a:p>
            <a:pPr marL="432000" lvl="1" algn="l">
              <a:spcBef>
                <a:spcPts val="0"/>
              </a:spcBef>
            </a:pPr>
            <a:r>
              <a:rPr lang="fr-FR" dirty="0"/>
              <a:t> </a:t>
            </a:r>
            <a:r>
              <a:rPr lang="fr-FR" dirty="0" smtClean="0"/>
              <a:t>    actinides </a:t>
            </a:r>
            <a:r>
              <a:rPr lang="fr-FR" dirty="0"/>
              <a:t>produits dans le </a:t>
            </a:r>
            <a:r>
              <a:rPr lang="fr-FR" dirty="0" smtClean="0"/>
              <a:t>cycle</a:t>
            </a:r>
          </a:p>
          <a:p>
            <a:pPr marL="432000" lvl="1" algn="l">
              <a:spcBef>
                <a:spcPts val="0"/>
              </a:spcBef>
            </a:pPr>
            <a:r>
              <a:rPr lang="fr-FR" dirty="0"/>
              <a:t> </a:t>
            </a:r>
            <a:r>
              <a:rPr lang="fr-FR" dirty="0" smtClean="0"/>
              <a:t>    la </a:t>
            </a:r>
            <a:r>
              <a:rPr lang="fr-FR" dirty="0"/>
              <a:t>production de poisons </a:t>
            </a:r>
            <a:r>
              <a:rPr lang="fr-FR" dirty="0" smtClean="0"/>
              <a:t>neutroniques</a:t>
            </a:r>
          </a:p>
          <a:p>
            <a:pPr marL="432000" lvl="1" algn="l">
              <a:spcBef>
                <a:spcPts val="0"/>
              </a:spcBef>
            </a:pPr>
            <a:r>
              <a:rPr lang="fr-FR" dirty="0"/>
              <a:t> </a:t>
            </a:r>
            <a:r>
              <a:rPr lang="fr-FR" dirty="0" smtClean="0"/>
              <a:t>    propriétés </a:t>
            </a:r>
            <a:r>
              <a:rPr lang="fr-FR" dirty="0"/>
              <a:t>de décroissance des noyaux </a:t>
            </a:r>
            <a:r>
              <a:rPr lang="fr-FR" dirty="0" smtClean="0"/>
              <a:t>"dimensionnant"</a:t>
            </a:r>
          </a:p>
          <a:p>
            <a:pPr marL="432000" lvl="1" algn="l">
              <a:spcBef>
                <a:spcPts val="0"/>
              </a:spcBef>
            </a:pPr>
            <a:r>
              <a:rPr lang="fr-FR" dirty="0"/>
              <a:t> </a:t>
            </a:r>
            <a:r>
              <a:rPr lang="fr-FR" dirty="0" smtClean="0"/>
              <a:t>    pilotage et mesures de criticité (ADS et "conventionnels")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6966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it-IT" smtClean="0"/>
              <a:t>Alex C. Mueller</a:t>
            </a:r>
            <a:endParaRPr lang="fr-FR" b="0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051720" y="188640"/>
            <a:ext cx="4608512" cy="63368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dirty="0" smtClean="0">
                <a:solidFill>
                  <a:schemeClr val="accent2"/>
                </a:solidFill>
              </a:rPr>
              <a:t>Nucléaire-Energie (V)</a:t>
            </a:r>
          </a:p>
        </p:txBody>
      </p:sp>
      <p:sp>
        <p:nvSpPr>
          <p:cNvPr id="2" name="Rectangle 1"/>
          <p:cNvSpPr/>
          <p:nvPr/>
        </p:nvSpPr>
        <p:spPr>
          <a:xfrm>
            <a:off x="396552" y="908720"/>
            <a:ext cx="8567936" cy="592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Wingdings" pitchFamily="2" charset="2"/>
              <a:buChar char="Ø"/>
            </a:pP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Physico-chimie </a:t>
            </a:r>
            <a:r>
              <a:rPr lang="fr-FR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pour le nucléaire et radiochimie </a:t>
            </a:r>
            <a:endParaRPr lang="fr-F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792000" lvl="1" indent="-342900" algn="l">
              <a:spcBef>
                <a:spcPts val="600"/>
              </a:spcBef>
              <a:buFont typeface="Wingdings" pitchFamily="2" charset="2"/>
              <a:buChar char="Ø"/>
            </a:pPr>
            <a:r>
              <a:rPr lang="fr-FR" dirty="0" smtClean="0"/>
              <a:t>Omniprésent dans les cycle</a:t>
            </a:r>
          </a:p>
          <a:p>
            <a:pPr marL="449100" lvl="1" algn="l">
              <a:spcBef>
                <a:spcPts val="0"/>
              </a:spcBef>
            </a:pPr>
            <a:r>
              <a:rPr lang="fr-FR" dirty="0"/>
              <a:t> </a:t>
            </a:r>
            <a:r>
              <a:rPr lang="fr-FR" dirty="0" smtClean="0"/>
              <a:t>    extraction minière et purification</a:t>
            </a:r>
          </a:p>
          <a:p>
            <a:pPr marL="449100" lvl="1" algn="l">
              <a:spcBef>
                <a:spcPts val="0"/>
              </a:spcBef>
            </a:pPr>
            <a:r>
              <a:rPr lang="fr-FR" dirty="0"/>
              <a:t>	</a:t>
            </a:r>
            <a:r>
              <a:rPr lang="fr-FR" dirty="0" smtClean="0"/>
              <a:t> fabrication du combustible</a:t>
            </a:r>
          </a:p>
          <a:p>
            <a:pPr marL="449100" lvl="1" algn="l">
              <a:spcBef>
                <a:spcPts val="0"/>
              </a:spcBef>
            </a:pPr>
            <a:r>
              <a:rPr lang="fr-FR" dirty="0"/>
              <a:t>	 </a:t>
            </a:r>
            <a:r>
              <a:rPr lang="fr-FR" dirty="0" smtClean="0"/>
              <a:t>tenue des composants à l'irradiation</a:t>
            </a:r>
          </a:p>
          <a:p>
            <a:pPr marL="449100" lvl="1" algn="l">
              <a:spcBef>
                <a:spcPts val="0"/>
              </a:spcBef>
            </a:pPr>
            <a:r>
              <a:rPr lang="fr-FR" dirty="0"/>
              <a:t>	 </a:t>
            </a:r>
            <a:r>
              <a:rPr lang="fr-FR" dirty="0" smtClean="0"/>
              <a:t>chimie séparative du combustible usée</a:t>
            </a:r>
          </a:p>
          <a:p>
            <a:pPr marL="449100" lvl="1" algn="l">
              <a:spcBef>
                <a:spcPts val="0"/>
              </a:spcBef>
            </a:pPr>
            <a:r>
              <a:rPr lang="fr-FR" dirty="0"/>
              <a:t>	</a:t>
            </a:r>
            <a:r>
              <a:rPr lang="fr-FR" dirty="0" smtClean="0"/>
              <a:t> stockage et transfert dans la géosphère</a:t>
            </a:r>
          </a:p>
          <a:p>
            <a:pPr marL="828000" lvl="1" indent="-342900" algn="l">
              <a:spcBef>
                <a:spcPts val="1800"/>
              </a:spcBef>
              <a:buFont typeface="Wingdings" pitchFamily="2" charset="2"/>
              <a:buChar char="Ø"/>
            </a:pPr>
            <a:r>
              <a:rPr lang="fr-FR" dirty="0"/>
              <a:t>P</a:t>
            </a:r>
            <a:r>
              <a:rPr lang="fr-FR" dirty="0" smtClean="0"/>
              <a:t>rincipales questions </a:t>
            </a:r>
          </a:p>
          <a:p>
            <a:pPr marL="485100" lvl="1" algn="l">
              <a:spcBef>
                <a:spcPts val="0"/>
              </a:spcBef>
            </a:pPr>
            <a:r>
              <a:rPr lang="fr-FR" dirty="0"/>
              <a:t> </a:t>
            </a:r>
            <a:r>
              <a:rPr lang="fr-FR" dirty="0" smtClean="0"/>
              <a:t>    propriétés </a:t>
            </a:r>
            <a:r>
              <a:rPr lang="fr-FR" dirty="0"/>
              <a:t>spécifiques des actinides (éléments 5f</a:t>
            </a:r>
            <a:r>
              <a:rPr lang="fr-FR" dirty="0" smtClean="0"/>
              <a:t>)</a:t>
            </a:r>
          </a:p>
          <a:p>
            <a:pPr marL="485100" lvl="1" algn="l">
              <a:spcBef>
                <a:spcPts val="0"/>
              </a:spcBef>
            </a:pPr>
            <a:r>
              <a:rPr lang="fr-FR" dirty="0"/>
              <a:t> </a:t>
            </a:r>
            <a:r>
              <a:rPr lang="fr-FR" dirty="0" smtClean="0"/>
              <a:t>    radiolyse</a:t>
            </a:r>
          </a:p>
          <a:p>
            <a:pPr marL="485100" lvl="1" algn="l">
              <a:spcBef>
                <a:spcPts val="0"/>
              </a:spcBef>
            </a:pPr>
            <a:r>
              <a:rPr lang="fr-FR" dirty="0"/>
              <a:t> </a:t>
            </a:r>
            <a:r>
              <a:rPr lang="fr-FR" dirty="0" smtClean="0"/>
              <a:t>    distinction entre effets </a:t>
            </a:r>
            <a:r>
              <a:rPr lang="fr-FR" dirty="0"/>
              <a:t>chimiques et </a:t>
            </a:r>
            <a:r>
              <a:rPr lang="fr-FR" dirty="0" smtClean="0"/>
              <a:t>physiques</a:t>
            </a:r>
          </a:p>
          <a:p>
            <a:pPr marL="485100" lvl="1" algn="l">
              <a:spcBef>
                <a:spcPts val="0"/>
              </a:spcBef>
            </a:pPr>
            <a:r>
              <a:rPr lang="fr-FR" dirty="0"/>
              <a:t> </a:t>
            </a:r>
            <a:r>
              <a:rPr lang="fr-FR" dirty="0" smtClean="0"/>
              <a:t>    développement </a:t>
            </a:r>
            <a:r>
              <a:rPr lang="fr-FR" dirty="0"/>
              <a:t>de méthodes analytiques dans le </a:t>
            </a:r>
            <a:r>
              <a:rPr lang="fr-FR" dirty="0" smtClean="0"/>
              <a:t>domaine</a:t>
            </a:r>
          </a:p>
          <a:p>
            <a:pPr marL="485100" lvl="1" algn="l">
              <a:spcBef>
                <a:spcPts val="0"/>
              </a:spcBef>
            </a:pPr>
            <a:r>
              <a:rPr lang="fr-FR" dirty="0"/>
              <a:t> </a:t>
            </a:r>
            <a:r>
              <a:rPr lang="fr-FR" dirty="0" smtClean="0"/>
              <a:t>    des </a:t>
            </a:r>
            <a:r>
              <a:rPr lang="fr-FR" dirty="0"/>
              <a:t>ultra-traces et la </a:t>
            </a:r>
            <a:r>
              <a:rPr lang="fr-FR" dirty="0" err="1" smtClean="0"/>
              <a:t>pyrochimie</a:t>
            </a:r>
            <a:endParaRPr lang="fr-FR" dirty="0"/>
          </a:p>
          <a:p>
            <a:pPr marL="828000" lvl="1" indent="-342900" algn="l">
              <a:spcBef>
                <a:spcPts val="1800"/>
              </a:spcBef>
              <a:buFont typeface="Wingdings" pitchFamily="2" charset="2"/>
              <a:buChar char="Ø"/>
            </a:pPr>
            <a:r>
              <a:rPr lang="fr-FR" dirty="0" smtClean="0"/>
              <a:t> Problématique de la "Chimie Chaude" en milieu académique</a:t>
            </a:r>
          </a:p>
          <a:p>
            <a:pPr marL="485100" lvl="1" algn="l">
              <a:spcBef>
                <a:spcPts val="0"/>
              </a:spcBef>
            </a:pPr>
            <a:r>
              <a:rPr lang="fr-FR" dirty="0" smtClean="0"/>
              <a:t>      Importance du maintien du savoir faire </a:t>
            </a:r>
          </a:p>
          <a:p>
            <a:pPr marL="485100" lvl="1" algn="l">
              <a:spcBef>
                <a:spcPts val="0"/>
              </a:spcBef>
            </a:pPr>
            <a:r>
              <a:rPr lang="fr-FR" dirty="0"/>
              <a:t> </a:t>
            </a:r>
            <a:r>
              <a:rPr lang="fr-FR" dirty="0" smtClean="0"/>
              <a:t>     (5 labos IN2P3 + 4 labos INC) </a:t>
            </a:r>
          </a:p>
          <a:p>
            <a:pPr marL="485100" lvl="1" algn="l">
              <a:spcBef>
                <a:spcPts val="0"/>
              </a:spcBef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5503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it-IT" smtClean="0"/>
              <a:t>Alex C. Mueller</a:t>
            </a:r>
            <a:endParaRPr lang="fr-FR" b="0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411760" y="188640"/>
            <a:ext cx="4047777" cy="63368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dirty="0" smtClean="0">
                <a:solidFill>
                  <a:schemeClr val="accent2"/>
                </a:solidFill>
              </a:rPr>
              <a:t>Nucléaire-Santé  (I)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496" y="980728"/>
            <a:ext cx="8839200" cy="3225800"/>
          </a:xfrm>
        </p:spPr>
        <p:txBody>
          <a:bodyPr/>
          <a:lstStyle/>
          <a:p>
            <a:pPr marL="0" indent="0" eaLnBrk="1" hangingPunct="1">
              <a:spcBef>
                <a:spcPct val="75000"/>
              </a:spcBef>
              <a:buFont typeface="Wingdings" pitchFamily="2" charset="2"/>
              <a:buChar char="Ø"/>
              <a:defRPr/>
            </a:pPr>
            <a:r>
              <a:rPr 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Activité devenue importante (2/3 des labos IN2P3</a:t>
            </a:r>
            <a:r>
              <a:rPr lang="fr-FR" sz="2400" b="1" dirty="0" smtClean="0">
                <a:solidFill>
                  <a:schemeClr val="tx1"/>
                </a:solidFill>
              </a:rPr>
              <a:t>)</a:t>
            </a:r>
          </a:p>
          <a:p>
            <a:pPr marL="432000" lvl="2" indent="0" eaLnBrk="1" hangingPunct="1">
              <a:spcBef>
                <a:spcPts val="1800"/>
              </a:spcBef>
              <a:buFont typeface="Wingdings" pitchFamily="2" charset="2"/>
              <a:buChar char="Ø"/>
              <a:defRPr/>
            </a:pPr>
            <a:r>
              <a:rPr lang="fr-FR" sz="2000" b="1" dirty="0"/>
              <a:t> </a:t>
            </a:r>
            <a:r>
              <a:rPr lang="fr-FR" sz="2000" b="1" dirty="0" smtClean="0"/>
              <a:t>animée et fédéré par le GDR MI2B</a:t>
            </a:r>
          </a:p>
          <a:p>
            <a:pPr marL="4320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smtClean="0">
                <a:solidFill>
                  <a:schemeClr val="tx1"/>
                </a:solidFill>
              </a:rPr>
              <a:t>excellente synergie entre les laboratoires</a:t>
            </a:r>
          </a:p>
          <a:p>
            <a:pPr marL="4320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/>
              <a:t> </a:t>
            </a:r>
            <a:r>
              <a:rPr lang="fr-FR" sz="2000" b="1" dirty="0" smtClean="0"/>
              <a:t>exemple de "vraie interdisciplinarité naturelle", notamment au</a:t>
            </a:r>
          </a:p>
          <a:p>
            <a:pPr marL="432000" lvl="2" indent="0" eaLnBrk="1" hangingPunct="1">
              <a:spcBef>
                <a:spcPts val="0"/>
              </a:spcBef>
              <a:buNone/>
              <a:defRPr/>
            </a:pPr>
            <a:r>
              <a:rPr lang="fr-FR" sz="2000" b="1" dirty="0" smtClean="0"/>
              <a:t>   p</a:t>
            </a:r>
            <a:r>
              <a:rPr lang="fr-FR" sz="2000" b="1" dirty="0" smtClean="0">
                <a:solidFill>
                  <a:schemeClr val="tx1"/>
                </a:solidFill>
              </a:rPr>
              <a:t>lan local </a:t>
            </a:r>
          </a:p>
          <a:p>
            <a:pPr marL="4320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/>
              <a:t> </a:t>
            </a:r>
            <a:r>
              <a:rPr lang="fr-FR" sz="2000" b="1" dirty="0" smtClean="0"/>
              <a:t>visible et reconnue à l'extérieur (financements!)</a:t>
            </a:r>
          </a:p>
          <a:p>
            <a:pPr marL="4320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smtClean="0">
                <a:solidFill>
                  <a:schemeClr val="tx1"/>
                </a:solidFill>
              </a:rPr>
              <a:t>veut et doit se baser sur notre savoir faire "cœur de métier"</a:t>
            </a:r>
          </a:p>
          <a:p>
            <a:pPr marL="4320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/>
              <a:t> </a:t>
            </a:r>
            <a:r>
              <a:rPr lang="fr-FR" sz="2000" b="1" dirty="0" smtClean="0"/>
              <a:t>belle et politiquement utile démonstration du "spin-off" PNHE</a:t>
            </a:r>
            <a:endParaRPr lang="fr-FR" sz="2000" b="1" dirty="0" smtClean="0">
              <a:solidFill>
                <a:schemeClr val="tx1"/>
              </a:solidFill>
            </a:endParaRPr>
          </a:p>
          <a:p>
            <a:pPr marL="4320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/>
              <a:t> </a:t>
            </a:r>
            <a:r>
              <a:rPr lang="fr-FR" sz="2000" b="1" dirty="0" smtClean="0"/>
              <a:t>une (toute petite) tentation temporaire "que le physicien veut</a:t>
            </a:r>
          </a:p>
          <a:p>
            <a:pPr marL="432000" lvl="2" indent="0" eaLnBrk="1" hangingPunct="1">
              <a:spcBef>
                <a:spcPts val="0"/>
              </a:spcBef>
              <a:buNone/>
              <a:defRPr/>
            </a:pPr>
            <a:r>
              <a:rPr lang="fr-FR" sz="2000" b="1" dirty="0"/>
              <a:t>  </a:t>
            </a:r>
            <a:r>
              <a:rPr lang="fr-FR" sz="2000" b="1" dirty="0" smtClean="0"/>
              <a:t> faire la biologie à la place du biologiste où de la médecine à la</a:t>
            </a:r>
          </a:p>
          <a:p>
            <a:pPr marL="432000" lvl="2" indent="0" eaLnBrk="1" hangingPunct="1">
              <a:spcBef>
                <a:spcPts val="0"/>
              </a:spcBef>
              <a:buNone/>
              <a:defRPr/>
            </a:pPr>
            <a:r>
              <a:rPr lang="fr-FR" sz="2000" b="1" dirty="0"/>
              <a:t> </a:t>
            </a:r>
            <a:r>
              <a:rPr lang="fr-FR" sz="2000" b="1" dirty="0" smtClean="0"/>
              <a:t>  place du médecin" a été combattue avec succès </a:t>
            </a:r>
            <a:endParaRPr lang="fr-FR" sz="2000" b="1" dirty="0" smtClean="0">
              <a:solidFill>
                <a:schemeClr val="tx1"/>
              </a:solidFill>
            </a:endParaRPr>
          </a:p>
          <a:p>
            <a:pPr marL="4320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 application principale "lutte contre le cancer", mais ouvert</a:t>
            </a:r>
          </a:p>
          <a:p>
            <a:pPr marL="432000" lvl="2" indent="0" eaLnBrk="1" hangingPunct="1">
              <a:spcBef>
                <a:spcPts val="0"/>
              </a:spcBef>
              <a:buNone/>
              <a:defRPr/>
            </a:pPr>
            <a:r>
              <a:rPr lang="fr-FR" sz="2000" b="1" dirty="0"/>
              <a:t> </a:t>
            </a:r>
            <a:r>
              <a:rPr lang="fr-FR" sz="2000" b="1" dirty="0" smtClean="0"/>
              <a:t>  à toute autre application</a:t>
            </a:r>
          </a:p>
          <a:p>
            <a:pPr marL="774900" lvl="2" indent="-342900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Aujourd'hui structuré en quatre "pôles:</a:t>
            </a:r>
          </a:p>
          <a:p>
            <a:pPr marL="432000" lvl="2" indent="0" eaLnBrk="1" hangingPunct="1">
              <a:spcBef>
                <a:spcPts val="0"/>
              </a:spcBef>
              <a:buNone/>
              <a:defRPr/>
            </a:pPr>
            <a:r>
              <a:rPr lang="fr-FR" sz="2000" b="1" dirty="0"/>
              <a:t> </a:t>
            </a:r>
            <a:r>
              <a:rPr lang="fr-FR" sz="2000" b="1" dirty="0" smtClean="0"/>
              <a:t>  imagerie</a:t>
            </a:r>
            <a:r>
              <a:rPr lang="fr-FR" sz="2000" b="1" dirty="0"/>
              <a:t>, radiobiologie, thérapie et radionucléides</a:t>
            </a:r>
            <a:endParaRPr lang="fr-FR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475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it-IT" smtClean="0"/>
              <a:t>Alex C. Mueller</a:t>
            </a:r>
            <a:endParaRPr lang="fr-FR" b="0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411760" y="188640"/>
            <a:ext cx="4047777" cy="63368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dirty="0" smtClean="0">
                <a:solidFill>
                  <a:schemeClr val="accent2"/>
                </a:solidFill>
              </a:rPr>
              <a:t>Nucléaire-Santé  (II)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908720"/>
            <a:ext cx="9036496" cy="3225800"/>
          </a:xfrm>
        </p:spPr>
        <p:txBody>
          <a:bodyPr/>
          <a:lstStyle/>
          <a:p>
            <a:pPr marL="0" indent="0" eaLnBrk="1" hangingPunct="1">
              <a:spcBef>
                <a:spcPct val="75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IMAGERIE</a:t>
            </a:r>
          </a:p>
          <a:p>
            <a:pPr marL="432000" lvl="2" indent="0" eaLnBrk="1" hangingPunct="1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fr-FR" sz="2000" b="1" dirty="0" smtClean="0"/>
              <a:t> nouvelles méthodes pour recherche clinique et préclinique, puis</a:t>
            </a:r>
          </a:p>
          <a:p>
            <a:pPr marL="432000" lvl="2" indent="0" eaLnBrk="1" hangingPunct="1">
              <a:spcBef>
                <a:spcPts val="0"/>
              </a:spcBef>
              <a:buNone/>
              <a:defRPr/>
            </a:pPr>
            <a:r>
              <a:rPr lang="fr-FR" sz="2000" b="1" dirty="0" smtClean="0"/>
              <a:t>   diagnostique et suivi de thérapie</a:t>
            </a:r>
          </a:p>
          <a:p>
            <a:pPr marL="4320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 smtClean="0"/>
              <a:t> atouts IN2P3:</a:t>
            </a:r>
          </a:p>
          <a:p>
            <a:pPr marL="432000" lvl="2" indent="0" eaLnBrk="1" hangingPunct="1">
              <a:spcBef>
                <a:spcPts val="0"/>
              </a:spcBef>
              <a:buNone/>
              <a:defRPr/>
            </a:pPr>
            <a:r>
              <a:rPr lang="fr-FR" sz="2000" b="1" dirty="0"/>
              <a:t> </a:t>
            </a:r>
            <a:r>
              <a:rPr lang="fr-FR" sz="2000" b="1" dirty="0" smtClean="0"/>
              <a:t>     instrumentation, électronique simulation modélisation</a:t>
            </a:r>
          </a:p>
          <a:p>
            <a:pPr marL="432000" lvl="2" indent="0" eaLnBrk="1" hangingPunct="1">
              <a:spcBef>
                <a:spcPts val="0"/>
              </a:spcBef>
              <a:buNone/>
              <a:defRPr/>
            </a:pPr>
            <a:r>
              <a:rPr lang="fr-FR" sz="2000" b="1" dirty="0"/>
              <a:t> </a:t>
            </a:r>
            <a:r>
              <a:rPr lang="fr-FR" sz="2000" b="1" dirty="0" smtClean="0"/>
              <a:t>     </a:t>
            </a:r>
            <a:r>
              <a:rPr lang="fr-FR" sz="1800" b="1" dirty="0" smtClean="0"/>
              <a:t>approche intégrée (R&amp;D amont jusqu'au patient)</a:t>
            </a:r>
          </a:p>
          <a:p>
            <a:pPr marL="432000" lvl="2" indent="0" eaLnBrk="1" hangingPunct="1">
              <a:spcBef>
                <a:spcPts val="0"/>
              </a:spcBef>
              <a:buNone/>
              <a:defRPr/>
            </a:pPr>
            <a:r>
              <a:rPr lang="fr-FR" sz="1800" b="1" dirty="0"/>
              <a:t> </a:t>
            </a:r>
            <a:r>
              <a:rPr lang="fr-FR" sz="1800" b="1" dirty="0" smtClean="0"/>
              <a:t>      approche </a:t>
            </a:r>
            <a:r>
              <a:rPr lang="fr-FR" sz="1800" b="1" dirty="0" err="1" smtClean="0"/>
              <a:t>multi-modale</a:t>
            </a:r>
            <a:r>
              <a:rPr lang="fr-FR" sz="1800" b="1" dirty="0" smtClean="0"/>
              <a:t> et multi-échelle</a:t>
            </a:r>
            <a:endParaRPr lang="fr-FR" sz="1800" b="1" dirty="0"/>
          </a:p>
          <a:p>
            <a:pPr marL="774900" lvl="2" indent="-34290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 smtClean="0"/>
              <a:t>sous-thématiques: imagerie moléculaire, peropératoire, chimique</a:t>
            </a:r>
            <a:endParaRPr lang="fr-FR" sz="1800" b="1" dirty="0" smtClean="0">
              <a:solidFill>
                <a:schemeClr val="tx1"/>
              </a:solidFill>
            </a:endParaRPr>
          </a:p>
          <a:p>
            <a:pPr marL="0" indent="0" eaLnBrk="1" hangingPunct="1">
              <a:spcBef>
                <a:spcPts val="12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RADIOBIOLOGIE</a:t>
            </a:r>
          </a:p>
          <a:p>
            <a:pPr marL="4191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/>
              <a:t> </a:t>
            </a:r>
            <a:r>
              <a:rPr lang="fr-FR" sz="2000" b="1" dirty="0" smtClean="0"/>
              <a:t>développer (la partie physique) des méthodes, outils, modèles,</a:t>
            </a:r>
          </a:p>
          <a:p>
            <a:pPr marL="432000" lvl="2" indent="0" eaLnBrk="1" hangingPunct="1">
              <a:spcBef>
                <a:spcPts val="0"/>
              </a:spcBef>
              <a:buNone/>
              <a:defRPr/>
            </a:pPr>
            <a:r>
              <a:rPr lang="fr-FR" sz="2000" b="1" dirty="0"/>
              <a:t> </a:t>
            </a:r>
            <a:r>
              <a:rPr lang="fr-FR" sz="2000" b="1" dirty="0" smtClean="0"/>
              <a:t>  simulations pour la radiobiologie dans le but de la compréhension     </a:t>
            </a:r>
          </a:p>
          <a:p>
            <a:pPr marL="432000" lvl="2" indent="0" eaLnBrk="1" hangingPunct="1">
              <a:spcBef>
                <a:spcPts val="0"/>
              </a:spcBef>
              <a:buNone/>
              <a:defRPr/>
            </a:pPr>
            <a:r>
              <a:rPr lang="fr-FR" sz="2000" b="1" dirty="0" smtClean="0"/>
              <a:t>   des mécanismes élémentaires en jeu</a:t>
            </a:r>
          </a:p>
          <a:p>
            <a:pPr marL="4191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smtClean="0">
                <a:solidFill>
                  <a:schemeClr val="tx1"/>
                </a:solidFill>
              </a:rPr>
              <a:t>mesures expérimentales grâce aux accélérateurs à l'IN2P3</a:t>
            </a:r>
          </a:p>
          <a:p>
            <a:pPr marL="4191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 smtClean="0"/>
              <a:t> optimisation des systèmes d'acquisitions pour des masses de</a:t>
            </a:r>
          </a:p>
          <a:p>
            <a:pPr marL="419100" lvl="2" indent="0" eaLnBrk="1" hangingPunct="1">
              <a:spcBef>
                <a:spcPts val="0"/>
              </a:spcBef>
              <a:buNone/>
              <a:defRPr/>
            </a:pPr>
            <a:r>
              <a:rPr lang="fr-FR" sz="2000" b="1" dirty="0" smtClean="0"/>
              <a:t>   données </a:t>
            </a:r>
            <a:endParaRPr lang="fr-FR" sz="2000" b="1" dirty="0" smtClean="0">
              <a:solidFill>
                <a:schemeClr val="tx1"/>
              </a:solidFill>
            </a:endParaRPr>
          </a:p>
          <a:p>
            <a:pPr marL="0" indent="0" eaLnBrk="1" hangingPunct="1">
              <a:spcBef>
                <a:spcPct val="75000"/>
              </a:spcBef>
              <a:buFont typeface="Wingdings" pitchFamily="2" charset="2"/>
              <a:buChar char="Ø"/>
              <a:defRPr/>
            </a:pPr>
            <a:endParaRPr lang="fr-FR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140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it-IT" smtClean="0"/>
              <a:t>Alex C. Mueller</a:t>
            </a:r>
            <a:endParaRPr lang="fr-FR" b="0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051720" y="188640"/>
            <a:ext cx="4407817" cy="63368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dirty="0" smtClean="0">
                <a:solidFill>
                  <a:schemeClr val="accent2"/>
                </a:solidFill>
              </a:rPr>
              <a:t>Nucléaire-Santé  (III)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124744"/>
            <a:ext cx="8839200" cy="3225800"/>
          </a:xfrm>
        </p:spPr>
        <p:txBody>
          <a:bodyPr/>
          <a:lstStyle/>
          <a:p>
            <a:pPr marL="0" indent="0" eaLnBrk="1" hangingPunct="1">
              <a:spcBef>
                <a:spcPct val="75000"/>
              </a:spcBef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THERAPIE</a:t>
            </a:r>
          </a:p>
          <a:p>
            <a:pPr marL="4320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/>
              <a:t> </a:t>
            </a:r>
            <a:r>
              <a:rPr lang="fr-FR" sz="2000" b="1" dirty="0" smtClean="0"/>
              <a:t>but principal = amélioration de l'efficacité des radiothérapies</a:t>
            </a:r>
          </a:p>
          <a:p>
            <a:pPr marL="4320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 contrôle faisceau et meilleure dosimétrie par détecteurs</a:t>
            </a:r>
          </a:p>
          <a:p>
            <a:pPr marL="432000" lvl="2" indent="0" eaLnBrk="1" hangingPunct="1">
              <a:spcBef>
                <a:spcPts val="0"/>
              </a:spcBef>
              <a:buNone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   innovants et nouvelles méthodes (temps réel)</a:t>
            </a:r>
          </a:p>
          <a:p>
            <a:pPr marL="4320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 smtClean="0"/>
              <a:t> Nouveaux types de faisceaux et nouvelles sources (</a:t>
            </a:r>
            <a:r>
              <a:rPr lang="fr-FR" sz="2000" b="1" dirty="0" err="1" smtClean="0"/>
              <a:t>eg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ThomX</a:t>
            </a:r>
            <a:r>
              <a:rPr lang="fr-FR" sz="2000" b="1" dirty="0" smtClean="0"/>
              <a:t>) </a:t>
            </a:r>
            <a:endParaRPr lang="fr-FR" sz="2000" b="1" dirty="0" smtClean="0">
              <a:solidFill>
                <a:schemeClr val="tx1"/>
              </a:solidFill>
            </a:endParaRPr>
          </a:p>
          <a:p>
            <a:pPr marL="4320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/>
              <a:t> </a:t>
            </a:r>
            <a:r>
              <a:rPr lang="fr-FR" sz="2000" b="1" dirty="0" smtClean="0"/>
              <a:t>mesure des sections efficaces impliqués</a:t>
            </a:r>
            <a:r>
              <a:rPr lang="fr-FR" sz="2000" b="1" dirty="0" smtClean="0">
                <a:solidFill>
                  <a:schemeClr val="tx1"/>
                </a:solidFill>
              </a:rPr>
              <a:t> </a:t>
            </a:r>
          </a:p>
          <a:p>
            <a:pPr marL="0" indent="0" eaLnBrk="1" hangingPunct="1">
              <a:spcBef>
                <a:spcPct val="75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RADIONUCLEIDE</a:t>
            </a:r>
          </a:p>
          <a:p>
            <a:pPr marL="4191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/>
              <a:t> </a:t>
            </a:r>
            <a:r>
              <a:rPr lang="fr-FR" sz="2000" b="1" dirty="0" smtClean="0"/>
              <a:t>Thème </a:t>
            </a:r>
            <a:r>
              <a:rPr lang="fr-FR" sz="2000" b="1" dirty="0" err="1" smtClean="0"/>
              <a:t>émergant</a:t>
            </a:r>
            <a:r>
              <a:rPr lang="fr-FR" sz="2000" b="1" dirty="0" smtClean="0"/>
              <a:t> autour de plateformes accélérateurs</a:t>
            </a:r>
          </a:p>
          <a:p>
            <a:pPr marL="432000" lvl="2" indent="0" eaLnBrk="1" hangingPunct="1">
              <a:spcBef>
                <a:spcPts val="0"/>
              </a:spcBef>
              <a:buNone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   (ARRONAX Nantes, CYRCE IPHC, Tandem IPNO)</a:t>
            </a:r>
          </a:p>
          <a:p>
            <a:pPr marL="4191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 smtClean="0"/>
              <a:t> Recherche prospective de </a:t>
            </a:r>
            <a:r>
              <a:rPr lang="fr-FR" sz="2000" b="1" dirty="0" err="1" smtClean="0"/>
              <a:t>radiomarqueurs</a:t>
            </a:r>
            <a:endParaRPr lang="fr-FR" sz="2000" b="1" dirty="0" smtClean="0"/>
          </a:p>
          <a:p>
            <a:pPr marL="4191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smtClean="0">
                <a:solidFill>
                  <a:schemeClr val="tx1"/>
                </a:solidFill>
              </a:rPr>
              <a:t>techniques de productions (cibles, automatisation….</a:t>
            </a:r>
          </a:p>
          <a:p>
            <a:pPr marL="419100" lvl="2" indent="0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fr-FR" sz="2000" b="1" dirty="0"/>
              <a:t> </a:t>
            </a:r>
            <a:r>
              <a:rPr lang="fr-FR" sz="2000" b="1" dirty="0" err="1" smtClean="0"/>
              <a:t>radioisotopes</a:t>
            </a:r>
            <a:r>
              <a:rPr lang="fr-FR" sz="2000" b="1" dirty="0" smtClean="0"/>
              <a:t> pour imagerie </a:t>
            </a:r>
            <a:r>
              <a:rPr lang="fr-FR" sz="2000" b="1" dirty="0"/>
              <a:t>phénotypique, de </a:t>
            </a:r>
            <a:r>
              <a:rPr lang="fr-FR" sz="2000" b="1" dirty="0" smtClean="0"/>
              <a:t>l’hypoxie</a:t>
            </a:r>
            <a:r>
              <a:rPr lang="fr-FR" sz="2000" b="1" dirty="0"/>
              <a:t>,</a:t>
            </a:r>
            <a:endParaRPr lang="fr-FR" sz="2000" b="1" dirty="0" smtClean="0"/>
          </a:p>
          <a:p>
            <a:pPr marL="419100" lvl="2" indent="0" eaLnBrk="1" hangingPunct="1">
              <a:spcBef>
                <a:spcPts val="0"/>
              </a:spcBef>
              <a:buNone/>
              <a:defRPr/>
            </a:pPr>
            <a:r>
              <a:rPr lang="fr-FR" sz="2000" b="1" dirty="0"/>
              <a:t> </a:t>
            </a:r>
            <a:r>
              <a:rPr lang="fr-FR" sz="2000" b="1" dirty="0" smtClean="0"/>
              <a:t>  de cardiaque TEP ainsi que des </a:t>
            </a:r>
            <a:r>
              <a:rPr lang="fr-FR" sz="2000" b="1" dirty="0"/>
              <a:t>aspects </a:t>
            </a:r>
            <a:r>
              <a:rPr lang="fr-FR" sz="2000" b="1" dirty="0" err="1"/>
              <a:t>théranostiques</a:t>
            </a:r>
            <a:r>
              <a:rPr lang="fr-FR" sz="2000" b="1" dirty="0" smtClean="0"/>
              <a:t>.</a:t>
            </a:r>
          </a:p>
          <a:p>
            <a:pPr marL="419100" lvl="2" indent="0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fr-FR" sz="2000" b="1" dirty="0" smtClean="0"/>
              <a:t> curiethérapie vectorisée</a:t>
            </a:r>
            <a:endParaRPr lang="fr-FR" sz="2000" b="1" dirty="0" smtClean="0">
              <a:solidFill>
                <a:schemeClr val="tx1"/>
              </a:solidFill>
            </a:endParaRPr>
          </a:p>
          <a:p>
            <a:pPr marL="419100" lvl="2" indent="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endParaRPr lang="fr-FR" sz="2000" b="1" dirty="0" smtClean="0">
              <a:solidFill>
                <a:schemeClr val="tx1"/>
              </a:solidFill>
            </a:endParaRPr>
          </a:p>
          <a:p>
            <a:pPr marL="419100" lvl="2" indent="0" eaLnBrk="1" hangingPunct="1">
              <a:spcBef>
                <a:spcPct val="75000"/>
              </a:spcBef>
              <a:buFont typeface="Wingdings" pitchFamily="2" charset="2"/>
              <a:buChar char="Ø"/>
              <a:defRPr/>
            </a:pPr>
            <a:endParaRPr lang="fr-FR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902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joh-acmcp">
  <a:themeElements>
    <a:clrScheme name="fjoh-acmc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joh-acmcp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6666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6666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fjoh-acmc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joh-acmc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joh-acmc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joh-acmc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joh-acmc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joh-acmc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joh-acmc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Settings\pagani\Dati applicazioni\Microsoft\Templates\fjoh-acmcp.pot</Template>
  <TotalTime>7424</TotalTime>
  <Words>1251</Words>
  <Application>Microsoft Macintosh PowerPoint</Application>
  <PresentationFormat>Présentation à l'écran (4:3)</PresentationFormat>
  <Paragraphs>192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fjoh-acmcp</vt:lpstr>
      <vt:lpstr>Alex C. MUELLER Directeur Adjoint Scientifique</vt:lpstr>
      <vt:lpstr>Nucléaire-Energie  (I)</vt:lpstr>
      <vt:lpstr>Nucléaire-Energie  (II)</vt:lpstr>
      <vt:lpstr>Nucléaire-Energie  (III)</vt:lpstr>
      <vt:lpstr>Nucléaire-Energie (IV)</vt:lpstr>
      <vt:lpstr>Nucléaire-Energie (V)</vt:lpstr>
      <vt:lpstr>Nucléaire-Santé  (I)</vt:lpstr>
      <vt:lpstr>Nucléaire-Santé  (II)</vt:lpstr>
      <vt:lpstr>Nucléaire-Santé  (III)</vt:lpstr>
      <vt:lpstr>R&amp;D Accélérateurs  (I)</vt:lpstr>
      <vt:lpstr>R&amp;D Accélérateurs  (II)</vt:lpstr>
      <vt:lpstr>R&amp;D Accélérateurs  (III)</vt:lpstr>
    </vt:vector>
  </TitlesOfParts>
  <Company>I.P.N. Orsay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à l'Ecole Accélérateurs de l'IN2P3</dc:title>
  <dc:subject>Cours Général d'Introduction</dc:subject>
  <dc:creator>Alex C. Mueller</dc:creator>
  <cp:lastModifiedBy>Guillemaud Mueller</cp:lastModifiedBy>
  <cp:revision>461</cp:revision>
  <cp:lastPrinted>2002-11-16T16:47:59Z</cp:lastPrinted>
  <dcterms:created xsi:type="dcterms:W3CDTF">2002-11-11T10:05:23Z</dcterms:created>
  <dcterms:modified xsi:type="dcterms:W3CDTF">2013-06-27T06:39:04Z</dcterms:modified>
</cp:coreProperties>
</file>