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5.xml" ContentType="application/vnd.openxmlformats-officedocument.drawingml.chart+xml"/>
  <Override PartName="/ppt/theme/themeOverride2.xml" ContentType="application/vnd.openxmlformats-officedocument.themeOverride+xml"/>
  <Override PartName="/ppt/notesSlides/notesSlide5.xml" ContentType="application/vnd.openxmlformats-officedocument.presentationml.notesSlide+xml"/>
  <Override PartName="/ppt/charts/chart6.xml" ContentType="application/vnd.openxmlformats-officedocument.drawingml.chart+xml"/>
  <Override PartName="/ppt/theme/themeOverride3.xml" ContentType="application/vnd.openxmlformats-officedocument.themeOverr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672" r:id="rId2"/>
    <p:sldMasterId id="2147483684" r:id="rId3"/>
    <p:sldMasterId id="2147483660" r:id="rId4"/>
  </p:sldMasterIdLst>
  <p:notesMasterIdLst>
    <p:notesMasterId r:id="rId26"/>
  </p:notesMasterIdLst>
  <p:handoutMasterIdLst>
    <p:handoutMasterId r:id="rId27"/>
  </p:handoutMasterIdLst>
  <p:sldIdLst>
    <p:sldId id="256" r:id="rId5"/>
    <p:sldId id="513" r:id="rId6"/>
    <p:sldId id="450" r:id="rId7"/>
    <p:sldId id="529" r:id="rId8"/>
    <p:sldId id="509" r:id="rId9"/>
    <p:sldId id="515" r:id="rId10"/>
    <p:sldId id="517" r:id="rId11"/>
    <p:sldId id="523" r:id="rId12"/>
    <p:sldId id="525" r:id="rId13"/>
    <p:sldId id="514" r:id="rId14"/>
    <p:sldId id="346" r:id="rId15"/>
    <p:sldId id="526" r:id="rId16"/>
    <p:sldId id="512" r:id="rId17"/>
    <p:sldId id="538" r:id="rId18"/>
    <p:sldId id="527" r:id="rId19"/>
    <p:sldId id="537" r:id="rId20"/>
    <p:sldId id="535" r:id="rId21"/>
    <p:sldId id="528" r:id="rId22"/>
    <p:sldId id="530" r:id="rId23"/>
    <p:sldId id="531" r:id="rId24"/>
    <p:sldId id="297" r:id="rId25"/>
  </p:sldIdLst>
  <p:sldSz cx="9144000" cy="6858000" type="screen4x3"/>
  <p:notesSz cx="6797675" cy="9928225"/>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B050"/>
    <a:srgbClr val="000000"/>
    <a:srgbClr val="3B349C"/>
    <a:srgbClr val="CC99FF"/>
    <a:srgbClr val="FF5050"/>
    <a:srgbClr val="FF6600"/>
    <a:srgbClr val="A1B3F7"/>
    <a:srgbClr val="3939AB"/>
    <a:srgbClr val="FF7C80"/>
    <a:srgbClr val="423A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7" autoAdjust="0"/>
    <p:restoredTop sz="97409" autoAdjust="0"/>
  </p:normalViewPr>
  <p:slideViewPr>
    <p:cSldViewPr>
      <p:cViewPr>
        <p:scale>
          <a:sx n="100" d="100"/>
          <a:sy n="100" d="100"/>
        </p:scale>
        <p:origin x="-1336" y="-7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845"/>
    </p:cViewPr>
  </p:sorterViewPr>
  <p:notesViewPr>
    <p:cSldViewPr>
      <p:cViewPr varScale="1">
        <p:scale>
          <a:sx n="69" d="100"/>
          <a:sy n="69" d="100"/>
        </p:scale>
        <p:origin x="-3912" y="-112"/>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1" Type="http://schemas.openxmlformats.org/officeDocument/2006/relationships/oleObject" Target="MacHD:Users:guillema:Desktop:ETP_2012_DGM.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Documents%20and%20Settings\clement\Bureau\Copie%20de%20Technical_ec.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HD:Users:guillema:Desktop:ETP_2012_DGM.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HD:Users:guillema:Desktop:ETP_2012_DGM.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HD:Users:guillema:Desktop:ETP_2012_DGM.xlsx"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C:\Users\guillema\Desktop\TheoriciensIN2P320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barChart>
        <c:barDir val="col"/>
        <c:grouping val="clustered"/>
        <c:varyColors val="0"/>
        <c:ser>
          <c:idx val="0"/>
          <c:order val="0"/>
          <c:invertIfNegative val="0"/>
          <c:dLbls>
            <c:dLbl>
              <c:idx val="0"/>
              <c:layout/>
              <c:tx>
                <c:rich>
                  <a:bodyPr/>
                  <a:lstStyle/>
                  <a:p>
                    <a:r>
                      <a:rPr lang="fr-FR" dirty="0" smtClean="0"/>
                      <a:t>27,1</a:t>
                    </a:r>
                    <a:endParaRPr lang="fr-FR" dirty="0"/>
                  </a:p>
                </c:rich>
              </c:tx>
              <c:showLegendKey val="0"/>
              <c:showVal val="1"/>
              <c:showCatName val="0"/>
              <c:showSerName val="0"/>
              <c:showPercent val="0"/>
              <c:showBubbleSize val="0"/>
            </c:dLbl>
            <c:dLbl>
              <c:idx val="1"/>
              <c:layout/>
              <c:tx>
                <c:rich>
                  <a:bodyPr/>
                  <a:lstStyle/>
                  <a:p>
                    <a:r>
                      <a:rPr lang="fr-FR" dirty="0" smtClean="0"/>
                      <a:t>14,1</a:t>
                    </a:r>
                    <a:endParaRPr lang="fr-FR" dirty="0"/>
                  </a:p>
                </c:rich>
              </c:tx>
              <c:showLegendKey val="0"/>
              <c:showVal val="1"/>
              <c:showCatName val="0"/>
              <c:showSerName val="0"/>
              <c:showPercent val="0"/>
              <c:showBubbleSize val="0"/>
            </c:dLbl>
            <c:dLbl>
              <c:idx val="2"/>
              <c:layout/>
              <c:tx>
                <c:rich>
                  <a:bodyPr/>
                  <a:lstStyle/>
                  <a:p>
                    <a:r>
                      <a:rPr lang="fr-FR" dirty="0" smtClean="0"/>
                      <a:t>18,4</a:t>
                    </a:r>
                    <a:endParaRPr lang="fr-FR" dirty="0"/>
                  </a:p>
                </c:rich>
              </c:tx>
              <c:showLegendKey val="0"/>
              <c:showVal val="1"/>
              <c:showCatName val="0"/>
              <c:showSerName val="0"/>
              <c:showPercent val="0"/>
              <c:showBubbleSize val="0"/>
            </c:dLbl>
            <c:dLbl>
              <c:idx val="3"/>
              <c:layout/>
              <c:tx>
                <c:rich>
                  <a:bodyPr/>
                  <a:lstStyle/>
                  <a:p>
                    <a:r>
                      <a:rPr lang="fr-FR" dirty="0" smtClean="0"/>
                      <a:t>103,3</a:t>
                    </a:r>
                    <a:endParaRPr lang="fr-FR" dirty="0"/>
                  </a:p>
                </c:rich>
              </c:tx>
              <c:showLegendKey val="0"/>
              <c:showVal val="1"/>
              <c:showCatName val="0"/>
              <c:showSerName val="0"/>
              <c:showPercent val="0"/>
              <c:showBubbleSize val="0"/>
            </c:dLbl>
            <c:dLbl>
              <c:idx val="6"/>
              <c:layout/>
              <c:tx>
                <c:rich>
                  <a:bodyPr/>
                  <a:lstStyle/>
                  <a:p>
                    <a:pPr>
                      <a:defRPr/>
                    </a:pPr>
                    <a:r>
                      <a:rPr lang="fr-FR"/>
                      <a:t>178,7</a:t>
                    </a:r>
                  </a:p>
                </c:rich>
              </c:tx>
              <c:numFmt formatCode="General" sourceLinked="0"/>
              <c:spPr/>
              <c:showLegendKey val="0"/>
              <c:showVal val="1"/>
              <c:showCatName val="0"/>
              <c:showSerName val="0"/>
              <c:showPercent val="0"/>
              <c:showBubbleSize val="0"/>
            </c:dLbl>
            <c:showLegendKey val="0"/>
            <c:showVal val="1"/>
            <c:showCatName val="0"/>
            <c:showSerName val="0"/>
            <c:showPercent val="0"/>
            <c:showBubbleSize val="0"/>
            <c:showLeaderLines val="0"/>
          </c:dLbls>
          <c:cat>
            <c:strRef>
              <c:f>Feuil2!$A$1:$A$7</c:f>
              <c:strCache>
                <c:ptCount val="7"/>
                <c:pt idx="0">
                  <c:v>AGATA</c:v>
                </c:pt>
                <c:pt idx="1">
                  <c:v>ALTO-PHYS</c:v>
                </c:pt>
                <c:pt idx="2">
                  <c:v>Exotiques Europe USA Japon</c:v>
                </c:pt>
                <c:pt idx="3">
                  <c:v>GANIL - SPIRAL 1 noyaux exotiques</c:v>
                </c:pt>
                <c:pt idx="4">
                  <c:v>Laboratoire Germanium</c:v>
                </c:pt>
                <c:pt idx="5">
                  <c:v>Programmes Européens</c:v>
                </c:pt>
                <c:pt idx="6">
                  <c:v>SPIRAL 2 Phys Nouveaux instruments</c:v>
                </c:pt>
              </c:strCache>
            </c:strRef>
          </c:cat>
          <c:val>
            <c:numRef>
              <c:f>Feuil2!$B$1:$B$7</c:f>
              <c:numCache>
                <c:formatCode>General</c:formatCode>
                <c:ptCount val="7"/>
                <c:pt idx="0">
                  <c:v>27.09</c:v>
                </c:pt>
                <c:pt idx="1">
                  <c:v>14.06</c:v>
                </c:pt>
                <c:pt idx="2">
                  <c:v>18.42</c:v>
                </c:pt>
                <c:pt idx="3">
                  <c:v>103.2500000000001</c:v>
                </c:pt>
                <c:pt idx="4">
                  <c:v>0.9</c:v>
                </c:pt>
                <c:pt idx="5">
                  <c:v>2.7</c:v>
                </c:pt>
                <c:pt idx="6">
                  <c:v>178.69</c:v>
                </c:pt>
              </c:numCache>
            </c:numRef>
          </c:val>
        </c:ser>
        <c:dLbls>
          <c:showLegendKey val="0"/>
          <c:showVal val="1"/>
          <c:showCatName val="0"/>
          <c:showSerName val="0"/>
          <c:showPercent val="0"/>
          <c:showBubbleSize val="0"/>
        </c:dLbls>
        <c:gapWidth val="150"/>
        <c:overlap val="-25"/>
        <c:axId val="2104085752"/>
        <c:axId val="2054140744"/>
      </c:barChart>
      <c:catAx>
        <c:axId val="2104085752"/>
        <c:scaling>
          <c:orientation val="minMax"/>
        </c:scaling>
        <c:delete val="0"/>
        <c:axPos val="b"/>
        <c:majorTickMark val="none"/>
        <c:minorTickMark val="none"/>
        <c:tickLblPos val="nextTo"/>
        <c:txPr>
          <a:bodyPr rot="-2700000" vert="horz"/>
          <a:lstStyle/>
          <a:p>
            <a:pPr>
              <a:defRPr/>
            </a:pPr>
            <a:endParaRPr lang="fr-FR"/>
          </a:p>
        </c:txPr>
        <c:crossAx val="2054140744"/>
        <c:crosses val="autoZero"/>
        <c:auto val="1"/>
        <c:lblAlgn val="ctr"/>
        <c:lblOffset val="100"/>
        <c:noMultiLvlLbl val="0"/>
      </c:catAx>
      <c:valAx>
        <c:axId val="2054140744"/>
        <c:scaling>
          <c:orientation val="minMax"/>
          <c:max val="180.0"/>
        </c:scaling>
        <c:delete val="1"/>
        <c:axPos val="l"/>
        <c:numFmt formatCode="General" sourceLinked="1"/>
        <c:majorTickMark val="none"/>
        <c:minorTickMark val="none"/>
        <c:tickLblPos val="nextTo"/>
        <c:crossAx val="2104085752"/>
        <c:crosses val="autoZero"/>
        <c:crossBetween val="between"/>
      </c:valAx>
    </c:plotArea>
    <c:plotVisOnly val="1"/>
    <c:dispBlanksAs val="gap"/>
    <c:showDLblsOverMax val="0"/>
  </c:chart>
  <c:spPr>
    <a:ln>
      <a:solidFill>
        <a:schemeClr val="accent2"/>
      </a:solidFill>
    </a:ln>
  </c:spPr>
  <c:txPr>
    <a:bodyPr/>
    <a:lstStyle/>
    <a:p>
      <a:pPr>
        <a:defRPr sz="180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Lbls>
            <c:showLegendKey val="0"/>
            <c:showVal val="1"/>
            <c:showCatName val="1"/>
            <c:showSerName val="0"/>
            <c:showPercent val="1"/>
            <c:showBubbleSize val="0"/>
            <c:showLeaderLines val="0"/>
          </c:dLbls>
          <c:cat>
            <c:strRef>
              <c:f>Manip_per_manip!$A$1:$A$8</c:f>
              <c:strCache>
                <c:ptCount val="8"/>
                <c:pt idx="0">
                  <c:v>VAMOS(disp)</c:v>
                </c:pt>
                <c:pt idx="1">
                  <c:v>VAMOS(gfm)</c:v>
                </c:pt>
                <c:pt idx="2">
                  <c:v>VAMOS(foc)</c:v>
                </c:pt>
                <c:pt idx="3">
                  <c:v>NWALL</c:v>
                </c:pt>
                <c:pt idx="4">
                  <c:v>DSSD</c:v>
                </c:pt>
                <c:pt idx="5">
                  <c:v>DIAMANT Solo</c:v>
                </c:pt>
                <c:pt idx="6">
                  <c:v>MUST2</c:v>
                </c:pt>
                <c:pt idx="7">
                  <c:v>AGATA solo</c:v>
                </c:pt>
              </c:strCache>
            </c:strRef>
          </c:cat>
          <c:val>
            <c:numRef>
              <c:f>Manip_per_manip!$B$1:$B$8</c:f>
              <c:numCache>
                <c:formatCode>General</c:formatCode>
                <c:ptCount val="8"/>
                <c:pt idx="0">
                  <c:v>20.0</c:v>
                </c:pt>
                <c:pt idx="1">
                  <c:v>15.0</c:v>
                </c:pt>
                <c:pt idx="2">
                  <c:v>2.0</c:v>
                </c:pt>
                <c:pt idx="3">
                  <c:v>18.0</c:v>
                </c:pt>
                <c:pt idx="4">
                  <c:v>11.0</c:v>
                </c:pt>
                <c:pt idx="5">
                  <c:v>2.0</c:v>
                </c:pt>
                <c:pt idx="6">
                  <c:v>1.0</c:v>
                </c:pt>
                <c:pt idx="7">
                  <c:v>1.0</c:v>
                </c:pt>
              </c:numCache>
            </c:numRef>
          </c:val>
        </c:ser>
        <c:dLbls>
          <c:showLegendKey val="0"/>
          <c:showVal val="0"/>
          <c:showCatName val="0"/>
          <c:showSerName val="0"/>
          <c:showPercent val="0"/>
          <c:showBubbleSize val="0"/>
          <c:showLeaderLines val="0"/>
        </c:dLbls>
        <c:firstSliceAng val="0"/>
      </c:pieChart>
    </c:plotArea>
    <c:legend>
      <c:legendPos val="r"/>
      <c:layout>
        <c:manualLayout>
          <c:xMode val="edge"/>
          <c:yMode val="edge"/>
          <c:x val="0.677035555659211"/>
          <c:y val="0.0485320538175124"/>
          <c:w val="0.267066311903946"/>
          <c:h val="0.417211108007318"/>
        </c:manualLayout>
      </c:layout>
      <c:overlay val="0"/>
      <c:txPr>
        <a:bodyPr/>
        <a:lstStyle/>
        <a:p>
          <a:pPr rtl="0">
            <a:defRPr/>
          </a:pPr>
          <a:endParaRPr lang="fr-FR"/>
        </a:p>
      </c:txPr>
    </c:legend>
    <c:plotVisOnly val="1"/>
    <c:dispBlanksAs val="gap"/>
    <c:showDLblsOverMax val="0"/>
  </c:chart>
  <c:txPr>
    <a:bodyPr/>
    <a:lstStyle/>
    <a:p>
      <a:pPr>
        <a:defRPr sz="1200">
          <a:solidFill>
            <a:srgbClr val="3B349C"/>
          </a:solidFill>
          <a:latin typeface="Arial Narrow"/>
          <a:cs typeface="Arial Narrow"/>
        </a:defRPr>
      </a:pPr>
      <a:endParaRPr lang="fr-FR"/>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0352738584601711"/>
          <c:y val="0.0572008515570342"/>
          <c:w val="0.916625425457777"/>
          <c:h val="0.435421965126998"/>
        </c:manualLayout>
      </c:layout>
      <c:barChart>
        <c:barDir val="col"/>
        <c:grouping val="clustered"/>
        <c:varyColors val="0"/>
        <c:ser>
          <c:idx val="0"/>
          <c:order val="0"/>
          <c:invertIfNegative val="0"/>
          <c:dLbls>
            <c:dLbl>
              <c:idx val="0"/>
              <c:tx>
                <c:rich>
                  <a:bodyPr/>
                  <a:lstStyle/>
                  <a:p>
                    <a:r>
                      <a:rPr lang="fr-FR" sz="1400" b="1" dirty="0" smtClean="0">
                        <a:latin typeface="Arial Narrow"/>
                        <a:cs typeface="Arial Narrow"/>
                      </a:rPr>
                      <a:t>61</a:t>
                    </a:r>
                    <a:endParaRPr lang="fr-FR" dirty="0"/>
                  </a:p>
                </c:rich>
              </c:tx>
              <c:showLegendKey val="0"/>
              <c:showVal val="1"/>
              <c:showCatName val="0"/>
              <c:showSerName val="0"/>
              <c:showPercent val="0"/>
              <c:showBubbleSize val="0"/>
            </c:dLbl>
            <c:txPr>
              <a:bodyPr/>
              <a:lstStyle/>
              <a:p>
                <a:pPr>
                  <a:defRPr sz="1400" b="1">
                    <a:latin typeface="Arial Narrow"/>
                    <a:cs typeface="Arial Narrow"/>
                  </a:defRPr>
                </a:pPr>
                <a:endParaRPr lang="fr-FR"/>
              </a:p>
            </c:txPr>
            <c:showLegendKey val="0"/>
            <c:showVal val="1"/>
            <c:showCatName val="0"/>
            <c:showSerName val="0"/>
            <c:showPercent val="0"/>
            <c:showBubbleSize val="0"/>
            <c:showLeaderLines val="0"/>
          </c:dLbls>
          <c:cat>
            <c:strRef>
              <c:f>Feuil2!$A$1:$A$4</c:f>
              <c:strCache>
                <c:ptCount val="4"/>
                <c:pt idx="0">
                  <c:v>Alice</c:v>
                </c:pt>
                <c:pt idx="1">
                  <c:v>DIVERS QGP</c:v>
                </c:pt>
                <c:pt idx="2">
                  <c:v>IAHP2</c:v>
                </c:pt>
                <c:pt idx="3">
                  <c:v>Programmes Européens</c:v>
                </c:pt>
              </c:strCache>
            </c:strRef>
          </c:cat>
          <c:val>
            <c:numRef>
              <c:f>Feuil2!$B$1:$B$4</c:f>
              <c:numCache>
                <c:formatCode>General</c:formatCode>
                <c:ptCount val="4"/>
                <c:pt idx="0">
                  <c:v>60.07000000000001</c:v>
                </c:pt>
                <c:pt idx="1">
                  <c:v>2.1</c:v>
                </c:pt>
                <c:pt idx="2">
                  <c:v>0.2</c:v>
                </c:pt>
                <c:pt idx="3">
                  <c:v>2.7</c:v>
                </c:pt>
              </c:numCache>
            </c:numRef>
          </c:val>
        </c:ser>
        <c:dLbls>
          <c:showLegendKey val="0"/>
          <c:showVal val="1"/>
          <c:showCatName val="0"/>
          <c:showSerName val="0"/>
          <c:showPercent val="0"/>
          <c:showBubbleSize val="0"/>
        </c:dLbls>
        <c:gapWidth val="150"/>
        <c:overlap val="-25"/>
        <c:axId val="-2134244936"/>
        <c:axId val="-2133891752"/>
      </c:barChart>
      <c:catAx>
        <c:axId val="-2134244936"/>
        <c:scaling>
          <c:orientation val="minMax"/>
        </c:scaling>
        <c:delete val="0"/>
        <c:axPos val="b"/>
        <c:majorTickMark val="none"/>
        <c:minorTickMark val="none"/>
        <c:tickLblPos val="nextTo"/>
        <c:txPr>
          <a:bodyPr rot="-2700000" vert="horz"/>
          <a:lstStyle/>
          <a:p>
            <a:pPr>
              <a:defRPr sz="1400" b="1" baseline="0">
                <a:latin typeface="Arial Narrow"/>
                <a:cs typeface="Arial Narrow"/>
              </a:defRPr>
            </a:pPr>
            <a:endParaRPr lang="fr-FR"/>
          </a:p>
        </c:txPr>
        <c:crossAx val="-2133891752"/>
        <c:crosses val="autoZero"/>
        <c:auto val="1"/>
        <c:lblAlgn val="ctr"/>
        <c:lblOffset val="100"/>
        <c:noMultiLvlLbl val="0"/>
      </c:catAx>
      <c:valAx>
        <c:axId val="-2133891752"/>
        <c:scaling>
          <c:orientation val="minMax"/>
        </c:scaling>
        <c:delete val="1"/>
        <c:axPos val="l"/>
        <c:numFmt formatCode="General" sourceLinked="1"/>
        <c:majorTickMark val="none"/>
        <c:minorTickMark val="none"/>
        <c:tickLblPos val="nextTo"/>
        <c:crossAx val="-2134244936"/>
        <c:crosses val="autoZero"/>
        <c:crossBetween val="between"/>
      </c:valAx>
      <c:spPr>
        <a:noFill/>
        <a:ln w="25400">
          <a:noFill/>
        </a:ln>
      </c:spPr>
    </c:plotArea>
    <c:plotVisOnly val="1"/>
    <c:dispBlanksAs val="gap"/>
    <c:showDLblsOverMax val="0"/>
  </c:chart>
  <c:spPr>
    <a:ln>
      <a:solidFill>
        <a:schemeClr val="accent6"/>
      </a:solid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23613735783027"/>
          <c:y val="0.0787037037037037"/>
          <c:w val="0.849535651793526"/>
          <c:h val="0.519553076698746"/>
        </c:manualLayout>
      </c:layout>
      <c:barChart>
        <c:barDir val="col"/>
        <c:grouping val="clustered"/>
        <c:varyColors val="0"/>
        <c:ser>
          <c:idx val="0"/>
          <c:order val="0"/>
          <c:invertIfNegative val="0"/>
          <c:dLbls>
            <c:dLbl>
              <c:idx val="1"/>
              <c:tx>
                <c:rich>
                  <a:bodyPr/>
                  <a:lstStyle/>
                  <a:p>
                    <a:r>
                      <a:rPr lang="fr-FR" smtClean="0"/>
                      <a:t>14</a:t>
                    </a:r>
                    <a:endParaRPr lang="fr-FR"/>
                  </a:p>
                </c:rich>
              </c:tx>
              <c:showLegendKey val="0"/>
              <c:showVal val="1"/>
              <c:showCatName val="0"/>
              <c:showSerName val="0"/>
              <c:showPercent val="0"/>
              <c:showBubbleSize val="0"/>
            </c:dLbl>
            <c:dLbl>
              <c:idx val="3"/>
              <c:tx>
                <c:rich>
                  <a:bodyPr/>
                  <a:lstStyle/>
                  <a:p>
                    <a:r>
                      <a:rPr lang="fr-FR" smtClean="0"/>
                      <a:t>13</a:t>
                    </a:r>
                    <a:endParaRPr lang="fr-FR"/>
                  </a:p>
                </c:rich>
              </c:tx>
              <c:showLegendKey val="0"/>
              <c:showVal val="1"/>
              <c:showCatName val="0"/>
              <c:showSerName val="0"/>
              <c:showPercent val="0"/>
              <c:showBubbleSize val="0"/>
            </c:dLbl>
            <c:dLbl>
              <c:idx val="4"/>
              <c:tx>
                <c:rich>
                  <a:bodyPr/>
                  <a:lstStyle/>
                  <a:p>
                    <a:r>
                      <a:rPr lang="fr-FR" smtClean="0"/>
                      <a:t>0,1</a:t>
                    </a:r>
                    <a:endParaRPr lang="fr-FR"/>
                  </a:p>
                </c:rich>
              </c:tx>
              <c:showLegendKey val="0"/>
              <c:showVal val="1"/>
              <c:showCatName val="0"/>
              <c:showSerName val="0"/>
              <c:showPercent val="0"/>
              <c:showBubbleSize val="0"/>
            </c:dLbl>
            <c:txPr>
              <a:bodyPr/>
              <a:lstStyle/>
              <a:p>
                <a:pPr>
                  <a:defRPr sz="1400" b="1"/>
                </a:pPr>
                <a:endParaRPr lang="fr-FR"/>
              </a:p>
            </c:txPr>
            <c:showLegendKey val="0"/>
            <c:showVal val="1"/>
            <c:showCatName val="0"/>
            <c:showSerName val="0"/>
            <c:showPercent val="0"/>
            <c:showBubbleSize val="0"/>
            <c:showLeaderLines val="0"/>
          </c:dLbls>
          <c:cat>
            <c:strRef>
              <c:f>Feuil3!$A$1:$A$5</c:f>
              <c:strCache>
                <c:ptCount val="5"/>
                <c:pt idx="0">
                  <c:v>Divers Physique Hadronique</c:v>
                </c:pt>
                <c:pt idx="1">
                  <c:v>GSI-Fair</c:v>
                </c:pt>
                <c:pt idx="2">
                  <c:v>IAHP2</c:v>
                </c:pt>
                <c:pt idx="3">
                  <c:v>JLAB</c:v>
                </c:pt>
                <c:pt idx="4">
                  <c:v>PEPPO</c:v>
                </c:pt>
              </c:strCache>
            </c:strRef>
          </c:cat>
          <c:val>
            <c:numRef>
              <c:f>Feuil3!$B$1:$B$5</c:f>
              <c:numCache>
                <c:formatCode>General</c:formatCode>
                <c:ptCount val="5"/>
                <c:pt idx="0">
                  <c:v>2.3</c:v>
                </c:pt>
                <c:pt idx="1">
                  <c:v>13.85</c:v>
                </c:pt>
                <c:pt idx="2">
                  <c:v>0.2</c:v>
                </c:pt>
                <c:pt idx="3">
                  <c:v>12.99</c:v>
                </c:pt>
                <c:pt idx="4">
                  <c:v>0.12</c:v>
                </c:pt>
              </c:numCache>
            </c:numRef>
          </c:val>
        </c:ser>
        <c:dLbls>
          <c:showLegendKey val="0"/>
          <c:showVal val="1"/>
          <c:showCatName val="0"/>
          <c:showSerName val="0"/>
          <c:showPercent val="0"/>
          <c:showBubbleSize val="0"/>
        </c:dLbls>
        <c:gapWidth val="150"/>
        <c:overlap val="-25"/>
        <c:axId val="-2134034488"/>
        <c:axId val="-2134318360"/>
      </c:barChart>
      <c:catAx>
        <c:axId val="-2134034488"/>
        <c:scaling>
          <c:orientation val="minMax"/>
        </c:scaling>
        <c:delete val="0"/>
        <c:axPos val="b"/>
        <c:majorTickMark val="none"/>
        <c:minorTickMark val="none"/>
        <c:tickLblPos val="nextTo"/>
        <c:txPr>
          <a:bodyPr rot="-2700000"/>
          <a:lstStyle/>
          <a:p>
            <a:pPr>
              <a:defRPr sz="1400" b="1">
                <a:latin typeface="Arial Narrow"/>
                <a:cs typeface="Arial Narrow"/>
              </a:defRPr>
            </a:pPr>
            <a:endParaRPr lang="fr-FR"/>
          </a:p>
        </c:txPr>
        <c:crossAx val="-2134318360"/>
        <c:crosses val="autoZero"/>
        <c:auto val="1"/>
        <c:lblAlgn val="ctr"/>
        <c:lblOffset val="100"/>
        <c:noMultiLvlLbl val="0"/>
      </c:catAx>
      <c:valAx>
        <c:axId val="-2134318360"/>
        <c:scaling>
          <c:orientation val="minMax"/>
        </c:scaling>
        <c:delete val="1"/>
        <c:axPos val="l"/>
        <c:numFmt formatCode="General" sourceLinked="1"/>
        <c:majorTickMark val="out"/>
        <c:minorTickMark val="none"/>
        <c:tickLblPos val="nextTo"/>
        <c:crossAx val="-2134034488"/>
        <c:crosses val="autoZero"/>
        <c:crossBetween val="between"/>
      </c:valAx>
    </c:plotArea>
    <c:plotVisOnly val="1"/>
    <c:dispBlanksAs val="gap"/>
    <c:showDLblsOverMax val="0"/>
  </c:chart>
  <c:spPr>
    <a:ln>
      <a:solidFill>
        <a:srgbClr val="2D2DB9"/>
      </a:solid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dLbl>
              <c:idx val="0"/>
              <c:tx>
                <c:rich>
                  <a:bodyPr/>
                  <a:lstStyle/>
                  <a:p>
                    <a:r>
                      <a:rPr lang="fr-FR" sz="2000" smtClean="0">
                        <a:latin typeface="Arial Narrow"/>
                        <a:cs typeface="Arial Narrow"/>
                      </a:rPr>
                      <a:t>52</a:t>
                    </a:r>
                    <a:endParaRPr lang="fr-FR"/>
                  </a:p>
                </c:rich>
              </c:tx>
              <c:showLegendKey val="0"/>
              <c:showVal val="1"/>
              <c:showCatName val="0"/>
              <c:showSerName val="0"/>
              <c:showPercent val="0"/>
              <c:showBubbleSize val="0"/>
            </c:dLbl>
            <c:dLbl>
              <c:idx val="1"/>
              <c:tx>
                <c:rich>
                  <a:bodyPr/>
                  <a:lstStyle/>
                  <a:p>
                    <a:r>
                      <a:rPr lang="fr-FR" sz="2000" smtClean="0">
                        <a:latin typeface="Arial Narrow"/>
                        <a:cs typeface="Arial Narrow"/>
                      </a:rPr>
                      <a:t>60</a:t>
                    </a:r>
                    <a:endParaRPr lang="fr-FR"/>
                  </a:p>
                </c:rich>
              </c:tx>
              <c:showLegendKey val="0"/>
              <c:showVal val="1"/>
              <c:showCatName val="0"/>
              <c:showSerName val="0"/>
              <c:showPercent val="0"/>
              <c:showBubbleSize val="0"/>
            </c:dLbl>
            <c:dLbl>
              <c:idx val="2"/>
              <c:tx>
                <c:rich>
                  <a:bodyPr/>
                  <a:lstStyle/>
                  <a:p>
                    <a:r>
                      <a:rPr lang="fr-FR" sz="2000" smtClean="0">
                        <a:latin typeface="Arial Narrow"/>
                        <a:cs typeface="Arial Narrow"/>
                      </a:rPr>
                      <a:t>13</a:t>
                    </a:r>
                    <a:endParaRPr lang="fr-FR"/>
                  </a:p>
                </c:rich>
              </c:tx>
              <c:showLegendKey val="0"/>
              <c:showVal val="1"/>
              <c:showCatName val="0"/>
              <c:showSerName val="0"/>
              <c:showPercent val="0"/>
              <c:showBubbleSize val="0"/>
            </c:dLbl>
            <c:dLbl>
              <c:idx val="3"/>
              <c:tx>
                <c:rich>
                  <a:bodyPr/>
                  <a:lstStyle/>
                  <a:p>
                    <a:r>
                      <a:rPr lang="fr-FR" sz="2000" smtClean="0">
                        <a:latin typeface="Arial Narrow"/>
                        <a:cs typeface="Arial Narrow"/>
                      </a:rPr>
                      <a:t>24</a:t>
                    </a:r>
                    <a:endParaRPr lang="fr-FR"/>
                  </a:p>
                </c:rich>
              </c:tx>
              <c:showLegendKey val="0"/>
              <c:showVal val="1"/>
              <c:showCatName val="0"/>
              <c:showSerName val="0"/>
              <c:showPercent val="0"/>
              <c:showBubbleSize val="0"/>
            </c:dLbl>
            <c:txPr>
              <a:bodyPr/>
              <a:lstStyle/>
              <a:p>
                <a:pPr>
                  <a:defRPr sz="2000">
                    <a:latin typeface="Arial Narrow"/>
                    <a:cs typeface="Arial Narrow"/>
                  </a:defRPr>
                </a:pPr>
                <a:endParaRPr lang="fr-FR"/>
              </a:p>
            </c:txPr>
            <c:showLegendKey val="0"/>
            <c:showVal val="1"/>
            <c:showCatName val="0"/>
            <c:showSerName val="0"/>
            <c:showPercent val="0"/>
            <c:showBubbleSize val="0"/>
            <c:showLeaderLines val="0"/>
          </c:dLbls>
          <c:cat>
            <c:strRef>
              <c:f>Feuil1!$C$23:$C$26</c:f>
              <c:strCache>
                <c:ptCount val="4"/>
                <c:pt idx="0">
                  <c:v>Théorie - astroparticules et cosmologie</c:v>
                </c:pt>
                <c:pt idx="1">
                  <c:v>Théorie - nucléon et noyau</c:v>
                </c:pt>
                <c:pt idx="2">
                  <c:v>Théorie - pluridisciplinaire</c:v>
                </c:pt>
                <c:pt idx="3">
                  <c:v>Théorie Particules</c:v>
                </c:pt>
              </c:strCache>
            </c:strRef>
          </c:cat>
          <c:val>
            <c:numRef>
              <c:f>Feuil1!$D$23:$D$26</c:f>
              <c:numCache>
                <c:formatCode>General</c:formatCode>
                <c:ptCount val="4"/>
                <c:pt idx="0">
                  <c:v>51.69</c:v>
                </c:pt>
                <c:pt idx="1">
                  <c:v>59.97000000000001</c:v>
                </c:pt>
                <c:pt idx="2">
                  <c:v>12.75</c:v>
                </c:pt>
                <c:pt idx="3">
                  <c:v>23.6</c:v>
                </c:pt>
              </c:numCache>
            </c:numRef>
          </c:val>
        </c:ser>
        <c:dLbls>
          <c:showLegendKey val="0"/>
          <c:showVal val="1"/>
          <c:showCatName val="0"/>
          <c:showSerName val="0"/>
          <c:showPercent val="0"/>
          <c:showBubbleSize val="0"/>
        </c:dLbls>
        <c:gapWidth val="150"/>
        <c:overlap val="-25"/>
        <c:axId val="2104047128"/>
        <c:axId val="2104050120"/>
      </c:barChart>
      <c:catAx>
        <c:axId val="2104047128"/>
        <c:scaling>
          <c:orientation val="minMax"/>
        </c:scaling>
        <c:delete val="0"/>
        <c:axPos val="b"/>
        <c:majorTickMark val="none"/>
        <c:minorTickMark val="none"/>
        <c:tickLblPos val="nextTo"/>
        <c:txPr>
          <a:bodyPr rot="-2700000"/>
          <a:lstStyle/>
          <a:p>
            <a:pPr>
              <a:defRPr sz="1400" b="1">
                <a:latin typeface="Arial Narrow"/>
                <a:cs typeface="Arial Narrow"/>
              </a:defRPr>
            </a:pPr>
            <a:endParaRPr lang="fr-FR"/>
          </a:p>
        </c:txPr>
        <c:crossAx val="2104050120"/>
        <c:crosses val="autoZero"/>
        <c:auto val="1"/>
        <c:lblAlgn val="ctr"/>
        <c:lblOffset val="100"/>
        <c:noMultiLvlLbl val="0"/>
      </c:catAx>
      <c:valAx>
        <c:axId val="2104050120"/>
        <c:scaling>
          <c:orientation val="minMax"/>
        </c:scaling>
        <c:delete val="1"/>
        <c:axPos val="l"/>
        <c:numFmt formatCode="General" sourceLinked="1"/>
        <c:majorTickMark val="none"/>
        <c:minorTickMark val="none"/>
        <c:tickLblPos val="nextTo"/>
        <c:crossAx val="2104047128"/>
        <c:crosses val="autoZero"/>
        <c:crossBetween val="between"/>
      </c:valAx>
    </c:plotArea>
    <c:plotVisOnly val="1"/>
    <c:dispBlanksAs val="gap"/>
    <c:showDLblsOverMax val="0"/>
  </c:chart>
  <c:spPr>
    <a:ln>
      <a:solidFill>
        <a:srgbClr val="3333CC"/>
      </a:solid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34"/>
    </mc:Choice>
    <mc:Fallback>
      <c:style val="34"/>
    </mc:Fallback>
  </mc:AlternateContent>
  <c:clrMapOvr bg1="lt1" tx1="dk1" bg2="lt2" tx2="dk2" accent1="accent1" accent2="accent2" accent3="accent3" accent4="accent4" accent5="accent5" accent6="accent6" hlink="hlink" folHlink="folHlink"/>
  <c:chart>
    <c:title>
      <c:tx>
        <c:rich>
          <a:bodyPr/>
          <a:lstStyle/>
          <a:p>
            <a:pPr>
              <a:defRPr/>
            </a:pPr>
            <a:r>
              <a:rPr lang="fr-FR"/>
              <a:t>Théoriciens à l'IN2P3</a:t>
            </a:r>
          </a:p>
        </c:rich>
      </c:tx>
      <c:overlay val="0"/>
    </c:title>
    <c:autoTitleDeleted val="0"/>
    <c:plotArea>
      <c:layout>
        <c:manualLayout>
          <c:layoutTarget val="inner"/>
          <c:xMode val="edge"/>
          <c:yMode val="edge"/>
          <c:x val="0.101066371202574"/>
          <c:y val="0.130413444627746"/>
          <c:w val="0.701702079060979"/>
          <c:h val="0.482139563109341"/>
        </c:manualLayout>
      </c:layout>
      <c:barChart>
        <c:barDir val="col"/>
        <c:grouping val="clustered"/>
        <c:varyColors val="0"/>
        <c:ser>
          <c:idx val="0"/>
          <c:order val="0"/>
          <c:tx>
            <c:strRef>
              <c:f>Feuil1!$B$2</c:f>
              <c:strCache>
                <c:ptCount val="1"/>
                <c:pt idx="0">
                  <c:v>Permanents</c:v>
                </c:pt>
              </c:strCache>
            </c:strRef>
          </c:tx>
          <c:invertIfNegative val="0"/>
          <c:cat>
            <c:strRef>
              <c:f>Feuil1!$A$3:$A$15</c:f>
              <c:strCache>
                <c:ptCount val="13"/>
                <c:pt idx="0">
                  <c:v>APC</c:v>
                </c:pt>
                <c:pt idx="1">
                  <c:v>CENBG</c:v>
                </c:pt>
                <c:pt idx="2">
                  <c:v>IMNC</c:v>
                </c:pt>
                <c:pt idx="3">
                  <c:v>IPHC</c:v>
                </c:pt>
                <c:pt idx="4">
                  <c:v>IPN Lyon</c:v>
                </c:pt>
                <c:pt idx="5">
                  <c:v>IPN Orsay</c:v>
                </c:pt>
                <c:pt idx="6">
                  <c:v>LAL</c:v>
                </c:pt>
                <c:pt idx="7">
                  <c:v>LPC Caen</c:v>
                </c:pt>
                <c:pt idx="8">
                  <c:v>LPC Clermont</c:v>
                </c:pt>
                <c:pt idx="9">
                  <c:v>LPNHE</c:v>
                </c:pt>
                <c:pt idx="10">
                  <c:v>LPSC</c:v>
                </c:pt>
                <c:pt idx="11">
                  <c:v>LUPM</c:v>
                </c:pt>
                <c:pt idx="12">
                  <c:v>SUBATECH</c:v>
                </c:pt>
              </c:strCache>
            </c:strRef>
          </c:cat>
          <c:val>
            <c:numRef>
              <c:f>Feuil1!$B$3:$B$15</c:f>
              <c:numCache>
                <c:formatCode>General</c:formatCode>
                <c:ptCount val="13"/>
                <c:pt idx="0">
                  <c:v>13.0</c:v>
                </c:pt>
                <c:pt idx="1">
                  <c:v>4.0</c:v>
                </c:pt>
                <c:pt idx="2">
                  <c:v>3.0</c:v>
                </c:pt>
                <c:pt idx="3">
                  <c:v>11.0</c:v>
                </c:pt>
                <c:pt idx="4">
                  <c:v>10.0</c:v>
                </c:pt>
                <c:pt idx="5">
                  <c:v>11.0</c:v>
                </c:pt>
                <c:pt idx="6">
                  <c:v>1.0</c:v>
                </c:pt>
                <c:pt idx="7">
                  <c:v>2.0</c:v>
                </c:pt>
                <c:pt idx="8">
                  <c:v>5.0</c:v>
                </c:pt>
                <c:pt idx="9">
                  <c:v>3.0</c:v>
                </c:pt>
                <c:pt idx="10">
                  <c:v>4.0</c:v>
                </c:pt>
                <c:pt idx="11">
                  <c:v>5.0</c:v>
                </c:pt>
                <c:pt idx="12">
                  <c:v>14.0</c:v>
                </c:pt>
              </c:numCache>
            </c:numRef>
          </c:val>
        </c:ser>
        <c:ser>
          <c:idx val="1"/>
          <c:order val="1"/>
          <c:tx>
            <c:strRef>
              <c:f>Feuil1!$C$2</c:f>
              <c:strCache>
                <c:ptCount val="1"/>
                <c:pt idx="0">
                  <c:v>Postdocs</c:v>
                </c:pt>
              </c:strCache>
            </c:strRef>
          </c:tx>
          <c:invertIfNegative val="0"/>
          <c:cat>
            <c:strRef>
              <c:f>Feuil1!$A$3:$A$15</c:f>
              <c:strCache>
                <c:ptCount val="13"/>
                <c:pt idx="0">
                  <c:v>APC</c:v>
                </c:pt>
                <c:pt idx="1">
                  <c:v>CENBG</c:v>
                </c:pt>
                <c:pt idx="2">
                  <c:v>IMNC</c:v>
                </c:pt>
                <c:pt idx="3">
                  <c:v>IPHC</c:v>
                </c:pt>
                <c:pt idx="4">
                  <c:v>IPN Lyon</c:v>
                </c:pt>
                <c:pt idx="5">
                  <c:v>IPN Orsay</c:v>
                </c:pt>
                <c:pt idx="6">
                  <c:v>LAL</c:v>
                </c:pt>
                <c:pt idx="7">
                  <c:v>LPC Caen</c:v>
                </c:pt>
                <c:pt idx="8">
                  <c:v>LPC Clermont</c:v>
                </c:pt>
                <c:pt idx="9">
                  <c:v>LPNHE</c:v>
                </c:pt>
                <c:pt idx="10">
                  <c:v>LPSC</c:v>
                </c:pt>
                <c:pt idx="11">
                  <c:v>LUPM</c:v>
                </c:pt>
                <c:pt idx="12">
                  <c:v>SUBATECH</c:v>
                </c:pt>
              </c:strCache>
            </c:strRef>
          </c:cat>
          <c:val>
            <c:numRef>
              <c:f>Feuil1!$C$3:$C$15</c:f>
              <c:numCache>
                <c:formatCode>General</c:formatCode>
                <c:ptCount val="13"/>
                <c:pt idx="0">
                  <c:v>5.0</c:v>
                </c:pt>
                <c:pt idx="1">
                  <c:v>1.0</c:v>
                </c:pt>
                <c:pt idx="2">
                  <c:v>1.0</c:v>
                </c:pt>
                <c:pt idx="3">
                  <c:v>0.0</c:v>
                </c:pt>
                <c:pt idx="4">
                  <c:v>1.0</c:v>
                </c:pt>
                <c:pt idx="5">
                  <c:v>6.0</c:v>
                </c:pt>
                <c:pt idx="8">
                  <c:v>1.0</c:v>
                </c:pt>
                <c:pt idx="10">
                  <c:v>3.0</c:v>
                </c:pt>
                <c:pt idx="11">
                  <c:v>1.0</c:v>
                </c:pt>
                <c:pt idx="12">
                  <c:v>1.0</c:v>
                </c:pt>
              </c:numCache>
            </c:numRef>
          </c:val>
        </c:ser>
        <c:ser>
          <c:idx val="2"/>
          <c:order val="2"/>
          <c:tx>
            <c:strRef>
              <c:f>Feuil1!$D$2</c:f>
              <c:strCache>
                <c:ptCount val="1"/>
                <c:pt idx="0">
                  <c:v>Etudiants</c:v>
                </c:pt>
              </c:strCache>
            </c:strRef>
          </c:tx>
          <c:spPr>
            <a:solidFill>
              <a:srgbClr val="FF6600"/>
            </a:solidFill>
          </c:spPr>
          <c:invertIfNegative val="0"/>
          <c:cat>
            <c:strRef>
              <c:f>Feuil1!$A$3:$A$15</c:f>
              <c:strCache>
                <c:ptCount val="13"/>
                <c:pt idx="0">
                  <c:v>APC</c:v>
                </c:pt>
                <c:pt idx="1">
                  <c:v>CENBG</c:v>
                </c:pt>
                <c:pt idx="2">
                  <c:v>IMNC</c:v>
                </c:pt>
                <c:pt idx="3">
                  <c:v>IPHC</c:v>
                </c:pt>
                <c:pt idx="4">
                  <c:v>IPN Lyon</c:v>
                </c:pt>
                <c:pt idx="5">
                  <c:v>IPN Orsay</c:v>
                </c:pt>
                <c:pt idx="6">
                  <c:v>LAL</c:v>
                </c:pt>
                <c:pt idx="7">
                  <c:v>LPC Caen</c:v>
                </c:pt>
                <c:pt idx="8">
                  <c:v>LPC Clermont</c:v>
                </c:pt>
                <c:pt idx="9">
                  <c:v>LPNHE</c:v>
                </c:pt>
                <c:pt idx="10">
                  <c:v>LPSC</c:v>
                </c:pt>
                <c:pt idx="11">
                  <c:v>LUPM</c:v>
                </c:pt>
                <c:pt idx="12">
                  <c:v>SUBATECH</c:v>
                </c:pt>
              </c:strCache>
            </c:strRef>
          </c:cat>
          <c:val>
            <c:numRef>
              <c:f>Feuil1!$D$3:$D$15</c:f>
              <c:numCache>
                <c:formatCode>General</c:formatCode>
                <c:ptCount val="13"/>
                <c:pt idx="0">
                  <c:v>4.0</c:v>
                </c:pt>
                <c:pt idx="1">
                  <c:v>1.0</c:v>
                </c:pt>
                <c:pt idx="2">
                  <c:v>1.0</c:v>
                </c:pt>
                <c:pt idx="3">
                  <c:v>4.0</c:v>
                </c:pt>
                <c:pt idx="4">
                  <c:v>3.0</c:v>
                </c:pt>
                <c:pt idx="5">
                  <c:v>3.0</c:v>
                </c:pt>
                <c:pt idx="6">
                  <c:v>2.0</c:v>
                </c:pt>
                <c:pt idx="7">
                  <c:v>3.0</c:v>
                </c:pt>
                <c:pt idx="8">
                  <c:v>3.0</c:v>
                </c:pt>
                <c:pt idx="9">
                  <c:v>2.0</c:v>
                </c:pt>
                <c:pt idx="10">
                  <c:v>5.0</c:v>
                </c:pt>
                <c:pt idx="11">
                  <c:v>1.0</c:v>
                </c:pt>
                <c:pt idx="12">
                  <c:v>4.0</c:v>
                </c:pt>
              </c:numCache>
            </c:numRef>
          </c:val>
        </c:ser>
        <c:ser>
          <c:idx val="3"/>
          <c:order val="3"/>
          <c:tx>
            <c:strRef>
              <c:f>Feuil1!$E$2</c:f>
              <c:strCache>
                <c:ptCount val="1"/>
                <c:pt idx="0">
                  <c:v>Emerite</c:v>
                </c:pt>
              </c:strCache>
            </c:strRef>
          </c:tx>
          <c:invertIfNegative val="0"/>
          <c:cat>
            <c:strRef>
              <c:f>Feuil1!$A$3:$A$15</c:f>
              <c:strCache>
                <c:ptCount val="13"/>
                <c:pt idx="0">
                  <c:v>APC</c:v>
                </c:pt>
                <c:pt idx="1">
                  <c:v>CENBG</c:v>
                </c:pt>
                <c:pt idx="2">
                  <c:v>IMNC</c:v>
                </c:pt>
                <c:pt idx="3">
                  <c:v>IPHC</c:v>
                </c:pt>
                <c:pt idx="4">
                  <c:v>IPN Lyon</c:v>
                </c:pt>
                <c:pt idx="5">
                  <c:v>IPN Orsay</c:v>
                </c:pt>
                <c:pt idx="6">
                  <c:v>LAL</c:v>
                </c:pt>
                <c:pt idx="7">
                  <c:v>LPC Caen</c:v>
                </c:pt>
                <c:pt idx="8">
                  <c:v>LPC Clermont</c:v>
                </c:pt>
                <c:pt idx="9">
                  <c:v>LPNHE</c:v>
                </c:pt>
                <c:pt idx="10">
                  <c:v>LPSC</c:v>
                </c:pt>
                <c:pt idx="11">
                  <c:v>LUPM</c:v>
                </c:pt>
                <c:pt idx="12">
                  <c:v>SUBATECH</c:v>
                </c:pt>
              </c:strCache>
            </c:strRef>
          </c:cat>
          <c:val>
            <c:numRef>
              <c:f>Feuil1!$E$3:$E$15</c:f>
              <c:numCache>
                <c:formatCode>General</c:formatCode>
                <c:ptCount val="13"/>
                <c:pt idx="0">
                  <c:v>0.0</c:v>
                </c:pt>
                <c:pt idx="1">
                  <c:v>1.0</c:v>
                </c:pt>
                <c:pt idx="2">
                  <c:v>0.0</c:v>
                </c:pt>
                <c:pt idx="3">
                  <c:v>3.0</c:v>
                </c:pt>
                <c:pt idx="4">
                  <c:v>2.0</c:v>
                </c:pt>
                <c:pt idx="5">
                  <c:v>3.0</c:v>
                </c:pt>
                <c:pt idx="9">
                  <c:v>2.0</c:v>
                </c:pt>
              </c:numCache>
            </c:numRef>
          </c:val>
        </c:ser>
        <c:dLbls>
          <c:showLegendKey val="0"/>
          <c:showVal val="0"/>
          <c:showCatName val="0"/>
          <c:showSerName val="0"/>
          <c:showPercent val="0"/>
          <c:showBubbleSize val="0"/>
        </c:dLbls>
        <c:gapWidth val="150"/>
        <c:axId val="2104075416"/>
        <c:axId val="2104311560"/>
      </c:barChart>
      <c:catAx>
        <c:axId val="2104075416"/>
        <c:scaling>
          <c:orientation val="minMax"/>
        </c:scaling>
        <c:delete val="0"/>
        <c:axPos val="b"/>
        <c:majorTickMark val="none"/>
        <c:minorTickMark val="none"/>
        <c:tickLblPos val="nextTo"/>
        <c:crossAx val="2104311560"/>
        <c:crosses val="autoZero"/>
        <c:auto val="1"/>
        <c:lblAlgn val="ctr"/>
        <c:lblOffset val="100"/>
        <c:noMultiLvlLbl val="0"/>
      </c:catAx>
      <c:valAx>
        <c:axId val="2104311560"/>
        <c:scaling>
          <c:orientation val="minMax"/>
        </c:scaling>
        <c:delete val="0"/>
        <c:axPos val="l"/>
        <c:majorGridlines/>
        <c:numFmt formatCode="General" sourceLinked="1"/>
        <c:majorTickMark val="none"/>
        <c:minorTickMark val="none"/>
        <c:tickLblPos val="nextTo"/>
        <c:crossAx val="2104075416"/>
        <c:crosses val="autoZero"/>
        <c:crossBetween val="between"/>
      </c:valAx>
    </c:plotArea>
    <c:legend>
      <c:legendPos val="r"/>
      <c:overlay val="0"/>
    </c:legend>
    <c:plotVisOnly val="1"/>
    <c:dispBlanksAs val="gap"/>
    <c:showDLblsOverMax val="0"/>
  </c:chart>
  <c:txPr>
    <a:bodyPr/>
    <a:lstStyle/>
    <a:p>
      <a:pPr>
        <a:defRPr sz="1800"/>
      </a:pPr>
      <a:endParaRPr lang="fr-FR"/>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1" y="1"/>
            <a:ext cx="2946400" cy="496411"/>
          </a:xfrm>
          <a:prstGeom prst="rect">
            <a:avLst/>
          </a:prstGeom>
          <a:noFill/>
          <a:ln w="9525">
            <a:noFill/>
            <a:miter lim="800000"/>
            <a:headEnd/>
            <a:tailEnd/>
          </a:ln>
          <a:effectLst/>
        </p:spPr>
        <p:txBody>
          <a:bodyPr vert="horz" wrap="square" lIns="92016" tIns="46008" rIns="92016" bIns="46008" numCol="1" anchor="t" anchorCtr="0" compatLnSpc="1">
            <a:prstTxWarp prst="textNoShape">
              <a:avLst/>
            </a:prstTxWarp>
          </a:bodyPr>
          <a:lstStyle>
            <a:lvl1pPr eaLnBrk="0" hangingPunct="0">
              <a:defRPr sz="1200"/>
            </a:lvl1pPr>
          </a:lstStyle>
          <a:p>
            <a:pPr>
              <a:defRPr/>
            </a:pPr>
            <a:endParaRPr lang="en-US"/>
          </a:p>
        </p:txBody>
      </p:sp>
      <p:sp>
        <p:nvSpPr>
          <p:cNvPr id="116739" name="Rectangle 3"/>
          <p:cNvSpPr>
            <a:spLocks noGrp="1" noChangeArrowheads="1"/>
          </p:cNvSpPr>
          <p:nvPr>
            <p:ph type="dt" sz="quarter" idx="1"/>
          </p:nvPr>
        </p:nvSpPr>
        <p:spPr bwMode="auto">
          <a:xfrm>
            <a:off x="3849689" y="1"/>
            <a:ext cx="2946400" cy="496411"/>
          </a:xfrm>
          <a:prstGeom prst="rect">
            <a:avLst/>
          </a:prstGeom>
          <a:noFill/>
          <a:ln w="9525">
            <a:noFill/>
            <a:miter lim="800000"/>
            <a:headEnd/>
            <a:tailEnd/>
          </a:ln>
          <a:effectLst/>
        </p:spPr>
        <p:txBody>
          <a:bodyPr vert="horz" wrap="square" lIns="92016" tIns="46008" rIns="92016" bIns="46008" numCol="1" anchor="t" anchorCtr="0" compatLnSpc="1">
            <a:prstTxWarp prst="textNoShape">
              <a:avLst/>
            </a:prstTxWarp>
          </a:bodyPr>
          <a:lstStyle>
            <a:lvl1pPr algn="r" eaLnBrk="0" hangingPunct="0">
              <a:defRPr sz="1200"/>
            </a:lvl1pPr>
          </a:lstStyle>
          <a:p>
            <a:pPr>
              <a:defRPr/>
            </a:pPr>
            <a:fld id="{F94D0D1A-04EA-4240-9013-D4C14CFBB3CB}" type="datetimeFigureOut">
              <a:rPr lang="en-US"/>
              <a:pPr>
                <a:defRPr/>
              </a:pPr>
              <a:t>27/06/13</a:t>
            </a:fld>
            <a:endParaRPr lang="en-US"/>
          </a:p>
        </p:txBody>
      </p:sp>
      <p:sp>
        <p:nvSpPr>
          <p:cNvPr id="116740" name="Rectangle 4"/>
          <p:cNvSpPr>
            <a:spLocks noGrp="1" noChangeArrowheads="1"/>
          </p:cNvSpPr>
          <p:nvPr>
            <p:ph type="ftr" sz="quarter" idx="2"/>
          </p:nvPr>
        </p:nvSpPr>
        <p:spPr bwMode="auto">
          <a:xfrm>
            <a:off x="1" y="9430218"/>
            <a:ext cx="2946400" cy="496411"/>
          </a:xfrm>
          <a:prstGeom prst="rect">
            <a:avLst/>
          </a:prstGeom>
          <a:noFill/>
          <a:ln w="9525">
            <a:noFill/>
            <a:miter lim="800000"/>
            <a:headEnd/>
            <a:tailEnd/>
          </a:ln>
          <a:effectLst/>
        </p:spPr>
        <p:txBody>
          <a:bodyPr vert="horz" wrap="square" lIns="92016" tIns="46008" rIns="92016" bIns="46008" numCol="1" anchor="b" anchorCtr="0" compatLnSpc="1">
            <a:prstTxWarp prst="textNoShape">
              <a:avLst/>
            </a:prstTxWarp>
          </a:bodyPr>
          <a:lstStyle>
            <a:lvl1pPr eaLnBrk="0" hangingPunct="0">
              <a:defRPr sz="1200"/>
            </a:lvl1pPr>
          </a:lstStyle>
          <a:p>
            <a:pPr>
              <a:defRPr/>
            </a:pPr>
            <a:endParaRPr lang="en-US"/>
          </a:p>
        </p:txBody>
      </p:sp>
      <p:sp>
        <p:nvSpPr>
          <p:cNvPr id="116741" name="Rectangle 5"/>
          <p:cNvSpPr>
            <a:spLocks noGrp="1" noChangeArrowheads="1"/>
          </p:cNvSpPr>
          <p:nvPr>
            <p:ph type="sldNum" sz="quarter" idx="3"/>
          </p:nvPr>
        </p:nvSpPr>
        <p:spPr bwMode="auto">
          <a:xfrm>
            <a:off x="3849689" y="9430218"/>
            <a:ext cx="2946400" cy="496411"/>
          </a:xfrm>
          <a:prstGeom prst="rect">
            <a:avLst/>
          </a:prstGeom>
          <a:noFill/>
          <a:ln w="9525">
            <a:noFill/>
            <a:miter lim="800000"/>
            <a:headEnd/>
            <a:tailEnd/>
          </a:ln>
          <a:effectLst/>
        </p:spPr>
        <p:txBody>
          <a:bodyPr vert="horz" wrap="square" lIns="92016" tIns="46008" rIns="92016" bIns="46008" numCol="1" anchor="b" anchorCtr="0" compatLnSpc="1">
            <a:prstTxWarp prst="textNoShape">
              <a:avLst/>
            </a:prstTxWarp>
          </a:bodyPr>
          <a:lstStyle>
            <a:lvl1pPr algn="r" eaLnBrk="0" hangingPunct="0">
              <a:defRPr sz="1200"/>
            </a:lvl1pPr>
          </a:lstStyle>
          <a:p>
            <a:pPr>
              <a:defRPr/>
            </a:pPr>
            <a:fld id="{9F3B86B3-56C2-4C31-ACA1-14841A53090F}" type="slidenum">
              <a:rPr lang="en-US"/>
              <a:pPr>
                <a:defRPr/>
              </a:pPr>
              <a:t>‹#›</a:t>
            </a:fld>
            <a:endParaRPr lang="en-US"/>
          </a:p>
        </p:txBody>
      </p:sp>
    </p:spTree>
    <p:extLst>
      <p:ext uri="{BB962C8B-B14F-4D97-AF65-F5344CB8AC3E}">
        <p14:creationId xmlns:p14="http://schemas.microsoft.com/office/powerpoint/2010/main" val="39997817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1"/>
            <a:ext cx="2946400" cy="496411"/>
          </a:xfrm>
          <a:prstGeom prst="rect">
            <a:avLst/>
          </a:prstGeom>
          <a:noFill/>
          <a:ln w="9525">
            <a:noFill/>
            <a:miter lim="800000"/>
            <a:headEnd/>
            <a:tailEnd/>
          </a:ln>
          <a:effectLst/>
        </p:spPr>
        <p:txBody>
          <a:bodyPr vert="horz" wrap="square" lIns="92016" tIns="46008" rIns="92016" bIns="46008" numCol="1" anchor="t" anchorCtr="0" compatLnSpc="1">
            <a:prstTxWarp prst="textNoShape">
              <a:avLst/>
            </a:prstTxWarp>
          </a:bodyPr>
          <a:lstStyle>
            <a:lvl1pPr>
              <a:defRPr sz="1200"/>
            </a:lvl1pPr>
          </a:lstStyle>
          <a:p>
            <a:pPr>
              <a:defRPr/>
            </a:pPr>
            <a:endParaRPr lang="fr-FR"/>
          </a:p>
        </p:txBody>
      </p:sp>
      <p:sp>
        <p:nvSpPr>
          <p:cNvPr id="5123" name="Rectangle 3"/>
          <p:cNvSpPr>
            <a:spLocks noGrp="1" noChangeArrowheads="1"/>
          </p:cNvSpPr>
          <p:nvPr>
            <p:ph type="dt" idx="1"/>
          </p:nvPr>
        </p:nvSpPr>
        <p:spPr bwMode="auto">
          <a:xfrm>
            <a:off x="3849689" y="1"/>
            <a:ext cx="2946400" cy="496411"/>
          </a:xfrm>
          <a:prstGeom prst="rect">
            <a:avLst/>
          </a:prstGeom>
          <a:noFill/>
          <a:ln w="9525">
            <a:noFill/>
            <a:miter lim="800000"/>
            <a:headEnd/>
            <a:tailEnd/>
          </a:ln>
          <a:effectLst/>
        </p:spPr>
        <p:txBody>
          <a:bodyPr vert="horz" wrap="square" lIns="92016" tIns="46008" rIns="92016" bIns="46008" numCol="1" anchor="t" anchorCtr="0" compatLnSpc="1">
            <a:prstTxWarp prst="textNoShape">
              <a:avLst/>
            </a:prstTxWarp>
          </a:bodyPr>
          <a:lstStyle>
            <a:lvl1pPr algn="r">
              <a:defRPr sz="1200"/>
            </a:lvl1pPr>
          </a:lstStyle>
          <a:p>
            <a:pPr>
              <a:defRPr/>
            </a:pPr>
            <a:endParaRPr lang="fr-FR"/>
          </a:p>
        </p:txBody>
      </p:sp>
      <p:sp>
        <p:nvSpPr>
          <p:cNvPr id="32772"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79450" y="4716706"/>
            <a:ext cx="5438775" cy="4467701"/>
          </a:xfrm>
          <a:prstGeom prst="rect">
            <a:avLst/>
          </a:prstGeom>
          <a:noFill/>
          <a:ln w="9525">
            <a:noFill/>
            <a:miter lim="800000"/>
            <a:headEnd/>
            <a:tailEnd/>
          </a:ln>
          <a:effectLst/>
        </p:spPr>
        <p:txBody>
          <a:bodyPr vert="horz" wrap="square" lIns="92016" tIns="46008" rIns="92016" bIns="46008"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5126" name="Rectangle 6"/>
          <p:cNvSpPr>
            <a:spLocks noGrp="1" noChangeArrowheads="1"/>
          </p:cNvSpPr>
          <p:nvPr>
            <p:ph type="ftr" sz="quarter" idx="4"/>
          </p:nvPr>
        </p:nvSpPr>
        <p:spPr bwMode="auto">
          <a:xfrm>
            <a:off x="1" y="9430218"/>
            <a:ext cx="2946400" cy="496411"/>
          </a:xfrm>
          <a:prstGeom prst="rect">
            <a:avLst/>
          </a:prstGeom>
          <a:noFill/>
          <a:ln w="9525">
            <a:noFill/>
            <a:miter lim="800000"/>
            <a:headEnd/>
            <a:tailEnd/>
          </a:ln>
          <a:effectLst/>
        </p:spPr>
        <p:txBody>
          <a:bodyPr vert="horz" wrap="square" lIns="92016" tIns="46008" rIns="92016" bIns="46008" numCol="1" anchor="b" anchorCtr="0" compatLnSpc="1">
            <a:prstTxWarp prst="textNoShape">
              <a:avLst/>
            </a:prstTxWarp>
          </a:bodyPr>
          <a:lstStyle>
            <a:lvl1pPr>
              <a:defRPr sz="1200"/>
            </a:lvl1pPr>
          </a:lstStyle>
          <a:p>
            <a:pPr>
              <a:defRPr/>
            </a:pPr>
            <a:endParaRPr lang="fr-FR"/>
          </a:p>
        </p:txBody>
      </p:sp>
      <p:sp>
        <p:nvSpPr>
          <p:cNvPr id="5127" name="Rectangle 7"/>
          <p:cNvSpPr>
            <a:spLocks noGrp="1" noChangeArrowheads="1"/>
          </p:cNvSpPr>
          <p:nvPr>
            <p:ph type="sldNum" sz="quarter" idx="5"/>
          </p:nvPr>
        </p:nvSpPr>
        <p:spPr bwMode="auto">
          <a:xfrm>
            <a:off x="3849689" y="9430218"/>
            <a:ext cx="2946400" cy="496411"/>
          </a:xfrm>
          <a:prstGeom prst="rect">
            <a:avLst/>
          </a:prstGeom>
          <a:noFill/>
          <a:ln w="9525">
            <a:noFill/>
            <a:miter lim="800000"/>
            <a:headEnd/>
            <a:tailEnd/>
          </a:ln>
          <a:effectLst/>
        </p:spPr>
        <p:txBody>
          <a:bodyPr vert="horz" wrap="square" lIns="92016" tIns="46008" rIns="92016" bIns="46008" numCol="1" anchor="b" anchorCtr="0" compatLnSpc="1">
            <a:prstTxWarp prst="textNoShape">
              <a:avLst/>
            </a:prstTxWarp>
          </a:bodyPr>
          <a:lstStyle>
            <a:lvl1pPr algn="r">
              <a:defRPr sz="1200"/>
            </a:lvl1pPr>
          </a:lstStyle>
          <a:p>
            <a:pPr>
              <a:defRPr/>
            </a:pPr>
            <a:fld id="{ABA7253B-9C15-44B0-980F-E1F073084B33}" type="slidenum">
              <a:rPr lang="fr-FR"/>
              <a:pPr>
                <a:defRPr/>
              </a:pPr>
              <a:t>‹#›</a:t>
            </a:fld>
            <a:endParaRPr lang="fr-FR"/>
          </a:p>
        </p:txBody>
      </p:sp>
    </p:spTree>
    <p:extLst>
      <p:ext uri="{BB962C8B-B14F-4D97-AF65-F5344CB8AC3E}">
        <p14:creationId xmlns:p14="http://schemas.microsoft.com/office/powerpoint/2010/main" val="169075201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p:spPr>
        <p:txBody>
          <a:bodyPr/>
          <a:lstStyle/>
          <a:p>
            <a:endParaRPr lang="fr-FR"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ABA7253B-9C15-44B0-980F-E1F073084B33}" type="slidenum">
              <a:rPr lang="fr-FR" smtClean="0"/>
              <a:pPr>
                <a:defRPr/>
              </a:pPr>
              <a:t>1</a:t>
            </a:fld>
            <a:endParaRPr lang="fr-FR"/>
          </a:p>
        </p:txBody>
      </p:sp>
    </p:spTree>
    <p:extLst>
      <p:ext uri="{BB962C8B-B14F-4D97-AF65-F5344CB8AC3E}">
        <p14:creationId xmlns:p14="http://schemas.microsoft.com/office/powerpoint/2010/main" val="3428967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ABA7253B-9C15-44B0-980F-E1F073084B33}" type="slidenum">
              <a:rPr lang="fr-FR" smtClean="0"/>
              <a:pPr>
                <a:defRPr/>
              </a:pPr>
              <a:t>14</a:t>
            </a:fld>
            <a:endParaRPr lang="fr-FR"/>
          </a:p>
        </p:txBody>
      </p:sp>
    </p:spTree>
    <p:extLst>
      <p:ext uri="{BB962C8B-B14F-4D97-AF65-F5344CB8AC3E}">
        <p14:creationId xmlns:p14="http://schemas.microsoft.com/office/powerpoint/2010/main" val="1702723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fld id="{445D7332-372D-2C4B-B379-E1015B6066C5}" type="slidenum">
              <a:rPr lang="en-US">
                <a:solidFill>
                  <a:srgbClr val="000000"/>
                </a:solidFill>
              </a:rPr>
              <a:pPr/>
              <a:t>15</a:t>
            </a:fld>
            <a:endParaRPr lang="en-US">
              <a:solidFill>
                <a:srgbClr val="000000"/>
              </a:solidFill>
            </a:endParaRPr>
          </a:p>
        </p:txBody>
      </p:sp>
      <p:sp>
        <p:nvSpPr>
          <p:cNvPr id="61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GB">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p:spPr>
      </p:sp>
      <p:sp>
        <p:nvSpPr>
          <p:cNvPr id="113667" name="Rectangle 3"/>
          <p:cNvSpPr>
            <a:spLocks noGrp="1"/>
          </p:cNvSpPr>
          <p:nvPr>
            <p:ph type="body" idx="1"/>
          </p:nvPr>
        </p:nvSpPr>
        <p:spPr bwMode="auto">
          <a:noFill/>
        </p:spPr>
        <p:txBody>
          <a:bodyPr wrap="square" numCol="1" anchor="t" anchorCtr="0" compatLnSpc="1">
            <a:prstTxWarp prst="textNoShape">
              <a:avLst/>
            </a:prstTxWarp>
          </a:bodyPr>
          <a:lstStyle/>
          <a:p>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1600200"/>
            <a:ext cx="8229600" cy="4525963"/>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ftr" sz="quarter" idx="10"/>
          </p:nvPr>
        </p:nvSpPr>
        <p:spPr>
          <a:xfrm>
            <a:off x="250825" y="6248400"/>
            <a:ext cx="8713788" cy="457200"/>
          </a:xfrm>
          <a:prstGeom prst="rect">
            <a:avLst/>
          </a:prstGeom>
        </p:spPr>
        <p:txBody>
          <a:bodyPr/>
          <a:lstStyle>
            <a:lvl1pPr>
              <a:defRPr/>
            </a:lvl1pPr>
          </a:lstStyle>
          <a:p>
            <a:pPr>
              <a:defRPr/>
            </a:pPr>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a:prstGeom prst="rect">
            <a:avLst/>
          </a:prstGeo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a:prstGeom prst="rect">
            <a:avLst/>
          </a:prstGeo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ftr" sz="quarter" idx="10"/>
          </p:nvPr>
        </p:nvSpPr>
        <p:spPr>
          <a:xfrm>
            <a:off x="250825" y="6248400"/>
            <a:ext cx="8713788" cy="457200"/>
          </a:xfrm>
          <a:prstGeom prst="rect">
            <a:avLst/>
          </a:prstGeom>
        </p:spPr>
        <p:txBody>
          <a:bodyPr/>
          <a:lstStyle>
            <a:lvl1pPr>
              <a:defRPr/>
            </a:lvl1pPr>
          </a:lstStyle>
          <a:p>
            <a:pPr>
              <a:defRPr/>
            </a:pPr>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re et tablea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tableau 2"/>
          <p:cNvSpPr>
            <a:spLocks noGrp="1"/>
          </p:cNvSpPr>
          <p:nvPr>
            <p:ph type="tbl" idx="1"/>
          </p:nvPr>
        </p:nvSpPr>
        <p:spPr>
          <a:xfrm>
            <a:off x="457200" y="1600200"/>
            <a:ext cx="8229600" cy="4525963"/>
          </a:xfrm>
          <a:prstGeom prst="rect">
            <a:avLst/>
          </a:prstGeom>
        </p:spPr>
        <p:txBody>
          <a:bodyPr rtlCol="0">
            <a:normAutofit/>
          </a:bodyPr>
          <a:lstStyle/>
          <a:p>
            <a:pPr lvl="0"/>
            <a:endParaRPr lang="fr-FR" noProof="0" smtClean="0"/>
          </a:p>
        </p:txBody>
      </p:sp>
      <p:sp>
        <p:nvSpPr>
          <p:cNvPr id="4" name="Espace réservé de la date 3"/>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fr-FR"/>
          </a:p>
        </p:txBody>
      </p:sp>
      <p:sp>
        <p:nvSpPr>
          <p:cNvPr id="5" name="Espace réservé du pied de page 4"/>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843C9F67-0B25-4102-B475-28FF509CD40C}" type="slidenum">
              <a:rPr lang="fr-FR"/>
              <a:pPr>
                <a:defRPr/>
              </a:pPr>
              <a:t>‹#›</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33F68DB-7225-4366-963B-FCDE22ADAFCB}" type="slidenum">
              <a:rPr lang="fr-FR"/>
              <a:pPr>
                <a:defRPr/>
              </a:pPr>
              <a:t>‹#›</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7D673755-B67D-4FD8-BB10-8672A69354C6}" type="slidenum">
              <a:rPr lang="fr-FR"/>
              <a:pPr>
                <a:defRPr/>
              </a:pPr>
              <a:t>‹#›</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E6D170C-2C8D-478A-A6E7-48E512641586}" type="slidenum">
              <a:rPr lang="fr-FR"/>
              <a:pPr>
                <a:defRPr/>
              </a:pPr>
              <a:t>‹#›</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2B1A595-5C48-4EED-8CB6-97F16F456C4E}" type="slidenum">
              <a:rPr lang="fr-FR"/>
              <a:pPr>
                <a:defRPr/>
              </a:pPr>
              <a:t>‹#›</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1F3A7454-CE4F-4B9A-84E1-09F57B309E2E}" type="slidenum">
              <a:rPr lang="fr-FR"/>
              <a:pPr>
                <a:defRPr/>
              </a:pPr>
              <a:t>‹#›</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72218F8F-B1FD-426F-86E5-CE4A2AD0982A}" type="slidenum">
              <a:rPr lang="fr-FR"/>
              <a:pPr>
                <a:defRPr/>
              </a:pPr>
              <a:t>‹#›</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4247CC6C-49AE-4A8F-819A-0842A3D8ED82}" type="slidenum">
              <a:rPr lang="fr-FR"/>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67544" y="1628800"/>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ftr" sz="quarter" idx="10"/>
          </p:nvPr>
        </p:nvSpPr>
        <p:spPr>
          <a:xfrm>
            <a:off x="430212" y="6237312"/>
            <a:ext cx="8713788" cy="457200"/>
          </a:xfrm>
          <a:prstGeom prst="rect">
            <a:avLst/>
          </a:prstGeom>
        </p:spPr>
        <p:txBody>
          <a:bodyPr/>
          <a:lstStyle>
            <a:lvl1pPr>
              <a:defRPr>
                <a:solidFill>
                  <a:srgbClr val="3B349C"/>
                </a:solidFill>
              </a:defRPr>
            </a:lvl1pPr>
          </a:lstStyle>
          <a:p>
            <a:pPr>
              <a:defRPr/>
            </a:pPr>
            <a:endParaRPr lang="fr-F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C49BE4C7-2912-4670-80CD-45EDC4DC5A87}" type="slidenum">
              <a:rPr lang="fr-FR"/>
              <a:pPr>
                <a:defRPr/>
              </a:pPr>
              <a:t>‹#›</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AFB8E1F-1C92-4765-A0E9-5F4C6D0501B0}" type="slidenum">
              <a:rPr lang="fr-FR"/>
              <a:pPr>
                <a:defRPr/>
              </a:pPr>
              <a:t>‹#›</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D763437-4872-42FB-9C31-A8DEA56BAC20}" type="slidenum">
              <a:rPr lang="fr-FR"/>
              <a:pPr>
                <a:defRPr/>
              </a:pPr>
              <a:t>‹#›</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1785A96-773B-434D-924A-AF386D881D55}" type="slidenum">
              <a:rPr lang="fr-FR"/>
              <a:pPr>
                <a:defRPr/>
              </a:pPr>
              <a:t>‹#›</a:t>
            </a:fld>
            <a:endParaRPr lang="fr-F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438A780-25ED-4526-9252-11F0D45BC901}" type="slidenum">
              <a:rPr lang="fr-FR"/>
              <a:pPr>
                <a:defRPr/>
              </a:pPr>
              <a:t>‹#›</a:t>
            </a:fld>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5188C50-BAAF-4549-84B6-1A4A1A72AD10}" type="slidenum">
              <a:rPr lang="fr-FR"/>
              <a:pPr>
                <a:defRPr/>
              </a:pPr>
              <a:t>‹#›</a:t>
            </a:fld>
            <a:endParaRPr lang="fr-F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2187439-FDD1-44CE-8758-665CB890C477}" type="slidenum">
              <a:rPr lang="fr-FR"/>
              <a:pPr>
                <a:defRPr/>
              </a:pPr>
              <a:t>‹#›</a:t>
            </a:fld>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C5450558-AD3A-4F18-A2FD-0301C6B14709}" type="slidenum">
              <a:rPr lang="fr-FR"/>
              <a:pPr>
                <a:defRPr/>
              </a:pPr>
              <a:t>‹#›</a:t>
            </a:fld>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42614E89-A9C9-4C8D-96E4-361409FBD993}" type="slidenum">
              <a:rPr lang="fr-FR"/>
              <a:pPr>
                <a:defRPr/>
              </a:pPr>
              <a:t>‹#›</a:t>
            </a:fld>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8A8A93C3-7F45-4594-ACD1-D542CC21B7EF}" type="slidenum">
              <a:rPr lang="fr-FR"/>
              <a:pPr>
                <a:defRP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5"/>
          <p:cNvSpPr>
            <a:spLocks noGrp="1" noChangeArrowheads="1"/>
          </p:cNvSpPr>
          <p:nvPr>
            <p:ph type="ftr" sz="quarter" idx="10"/>
          </p:nvPr>
        </p:nvSpPr>
        <p:spPr>
          <a:xfrm>
            <a:off x="250825" y="6248400"/>
            <a:ext cx="8713788" cy="457200"/>
          </a:xfrm>
          <a:prstGeom prst="rect">
            <a:avLst/>
          </a:prstGeom>
        </p:spPr>
        <p:txBody>
          <a:bodyPr/>
          <a:lstStyle>
            <a:lvl1pPr>
              <a:defRPr/>
            </a:lvl1pPr>
          </a:lstStyle>
          <a:p>
            <a:pPr>
              <a:defRPr/>
            </a:pPr>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C833036A-F2B6-4390-BF6B-BB35240F0089}" type="slidenum">
              <a:rPr lang="fr-FR"/>
              <a:pPr>
                <a:defRPr/>
              </a:pPr>
              <a:t>‹#›</a:t>
            </a:fld>
            <a:endParaRPr lang="fr-F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4C3326C7-091A-4A69-96D5-07A4200E84C6}" type="slidenum">
              <a:rPr lang="fr-FR"/>
              <a:pPr>
                <a:defRPr/>
              </a:pPr>
              <a:t>‹#›</a:t>
            </a:fld>
            <a:endParaRPr lang="fr-F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224B19B9-CF80-4CD1-9D1A-F1402DEDBB8F}" type="slidenum">
              <a:rPr lang="fr-FR"/>
              <a:pPr>
                <a:defRPr/>
              </a:pPr>
              <a:t>‹#›</a:t>
            </a:fld>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658086BF-43BE-4974-B427-3965B111D05B}" type="slidenum">
              <a:rPr lang="fr-FR"/>
              <a:pPr>
                <a:defRPr/>
              </a:pPr>
              <a:t>‹#›</a:t>
            </a:fld>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CF6AE905-16E8-4758-8DF2-E2B737E8844F}" type="slidenum">
              <a:rPr lang="fr-FR"/>
              <a:pPr>
                <a:defRPr/>
              </a:pPr>
              <a:t>‹#›</a:t>
            </a:fld>
            <a:endParaRPr lang="fr-F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CB0A2AB-167C-4DE8-BC32-2878EEDB277B}" type="slidenum">
              <a:rPr lang="fr-FR"/>
              <a:pPr>
                <a:defRPr/>
              </a:pPr>
              <a:t>‹#›</a:t>
            </a:fld>
            <a:endParaRPr lang="fr-F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1A73A5E-0969-41DC-8A6F-BA52A96BFE49}" type="slidenum">
              <a:rPr lang="fr-FR"/>
              <a:pPr>
                <a:defRPr/>
              </a:pPr>
              <a:t>‹#›</a:t>
            </a:fld>
            <a:endParaRPr lang="fr-F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3D83661-C330-4395-B6DC-5B53FCDAA392}" type="slidenum">
              <a:rPr lang="fr-FR"/>
              <a:pPr>
                <a:defRPr/>
              </a:pPr>
              <a:t>‹#›</a:t>
            </a:fld>
            <a:endParaRPr 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5596DAF5-BFBD-4F13-8E85-DB2D509D62E8}" type="slidenum">
              <a:rPr lang="fr-FR"/>
              <a:pPr>
                <a:defRPr/>
              </a:pPr>
              <a:t>‹#›</a:t>
            </a:fld>
            <a:endParaRPr lang="fr-F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DA3DFE27-ED04-4FAD-A6A8-4D585E3D8031}" type="slidenum">
              <a:rPr lang="fr-FR"/>
              <a:pPr>
                <a:defRP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5"/>
          <p:cNvSpPr>
            <a:spLocks noGrp="1" noChangeArrowheads="1"/>
          </p:cNvSpPr>
          <p:nvPr>
            <p:ph type="ftr" sz="quarter" idx="10"/>
          </p:nvPr>
        </p:nvSpPr>
        <p:spPr>
          <a:xfrm>
            <a:off x="250825" y="6248400"/>
            <a:ext cx="8713788" cy="457200"/>
          </a:xfrm>
          <a:prstGeom prst="rect">
            <a:avLst/>
          </a:prstGeom>
        </p:spPr>
        <p:txBody>
          <a:bodyPr/>
          <a:lstStyle>
            <a:lvl1pPr>
              <a:defRPr/>
            </a:lvl1pPr>
          </a:lstStyle>
          <a:p>
            <a:pPr>
              <a:defRPr/>
            </a:pPr>
            <a:endParaRPr lang="fr-F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226085BC-6516-4D5A-9D55-366E2B929DC3}" type="slidenum">
              <a:rPr lang="fr-FR"/>
              <a:pPr>
                <a:defRPr/>
              </a:pPr>
              <a:t>‹#›</a:t>
            </a:fld>
            <a:endParaRPr lang="fr-F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C7F4EB40-E5CE-4515-A382-9EF0106B30DB}" type="slidenum">
              <a:rPr lang="fr-FR"/>
              <a:pPr>
                <a:defRPr/>
              </a:pPr>
              <a:t>‹#›</a:t>
            </a:fld>
            <a:endParaRPr lang="fr-F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31BEED4-17D7-4B19-A4DA-E16A46C230C2}" type="slidenum">
              <a:rPr lang="fr-FR"/>
              <a:pPr>
                <a:defRPr/>
              </a:pPr>
              <a:t>‹#›</a:t>
            </a:fld>
            <a:endParaRPr lang="fr-F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84E51D88-BD47-4CB9-81F3-80E32BCF9FAA}" type="slidenum">
              <a:rPr lang="fr-FR"/>
              <a:pPr>
                <a:defRPr/>
              </a:pPr>
              <a:t>‹#›</a:t>
            </a:fld>
            <a:endParaRPr lang="fr-F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66EFEC3-96F6-46B1-A9FD-332D5A8D38A8}" type="slidenum">
              <a:rPr lang="fr-FR"/>
              <a:pPr>
                <a:defRPr/>
              </a:pPr>
              <a:t>‹#›</a:t>
            </a:fld>
            <a:endParaRPr lang="fr-F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F116992C-BF28-4DBE-B2D7-C14BE30D83C5}"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5"/>
          <p:cNvSpPr>
            <a:spLocks noGrp="1" noChangeArrowheads="1"/>
          </p:cNvSpPr>
          <p:nvPr>
            <p:ph type="ftr" sz="quarter" idx="10"/>
          </p:nvPr>
        </p:nvSpPr>
        <p:spPr>
          <a:xfrm>
            <a:off x="250825" y="6248400"/>
            <a:ext cx="8713788" cy="457200"/>
          </a:xfrm>
          <a:prstGeom prst="rect">
            <a:avLst/>
          </a:prstGeom>
        </p:spPr>
        <p:txBody>
          <a:bodyPr/>
          <a:lstStyle>
            <a:lvl1pPr>
              <a:defRPr/>
            </a:lvl1pPr>
          </a:lstStyle>
          <a:p>
            <a:pPr>
              <a:defRPr/>
            </a:pPr>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Rectangle 5"/>
          <p:cNvSpPr>
            <a:spLocks noGrp="1" noChangeArrowheads="1"/>
          </p:cNvSpPr>
          <p:nvPr>
            <p:ph type="ftr" sz="quarter" idx="10"/>
          </p:nvPr>
        </p:nvSpPr>
        <p:spPr>
          <a:xfrm>
            <a:off x="250825" y="6248400"/>
            <a:ext cx="8713788" cy="457200"/>
          </a:xfrm>
          <a:prstGeom prst="rect">
            <a:avLst/>
          </a:prstGeom>
        </p:spPr>
        <p:txBody>
          <a:bodyPr/>
          <a:lstStyle>
            <a:lvl1pPr>
              <a:defRPr/>
            </a:lvl1pPr>
          </a:lstStyle>
          <a:p>
            <a:pPr>
              <a:defRPr/>
            </a:pPr>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ftr" sz="quarter" idx="10"/>
          </p:nvPr>
        </p:nvSpPr>
        <p:spPr>
          <a:xfrm>
            <a:off x="250825" y="6248400"/>
            <a:ext cx="8713788" cy="457200"/>
          </a:xfrm>
          <a:prstGeom prst="rect">
            <a:avLst/>
          </a:prstGeom>
        </p:spPr>
        <p:txBody>
          <a:bodyPr/>
          <a:lstStyle>
            <a:lvl1pPr>
              <a:defRPr/>
            </a:lvl1pPr>
          </a:lstStyle>
          <a:p>
            <a:pPr>
              <a:defRPr/>
            </a:pPr>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5"/>
          <p:cNvSpPr>
            <a:spLocks noGrp="1" noChangeArrowheads="1"/>
          </p:cNvSpPr>
          <p:nvPr>
            <p:ph type="ftr" sz="quarter" idx="10"/>
          </p:nvPr>
        </p:nvSpPr>
        <p:spPr>
          <a:xfrm>
            <a:off x="250825" y="6248400"/>
            <a:ext cx="8713788" cy="457200"/>
          </a:xfrm>
          <a:prstGeom prst="rect">
            <a:avLst/>
          </a:prstGeom>
        </p:spPr>
        <p:txBody>
          <a:bodyPr/>
          <a:lstStyle>
            <a:lvl1pPr>
              <a:defRPr/>
            </a:lvl1pPr>
          </a:lstStyle>
          <a:p>
            <a:pPr>
              <a:defRPr/>
            </a:pPr>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suite"/>
          <p:cNvPicPr>
            <a:picLocks noChangeAspect="1" noChangeArrowheads="1"/>
          </p:cNvPicPr>
          <p:nvPr/>
        </p:nvPicPr>
        <p:blipFill>
          <a:blip r:embed="rId14" cstate="print"/>
          <a:srcRect/>
          <a:stretch>
            <a:fillRect/>
          </a:stretch>
        </p:blipFill>
        <p:spPr bwMode="auto">
          <a:xfrm>
            <a:off x="36511" y="0"/>
            <a:ext cx="9144001" cy="6858001"/>
          </a:xfrm>
          <a:prstGeom prst="rect">
            <a:avLst/>
          </a:prstGeom>
          <a:noFill/>
          <a:ln w="9525">
            <a:noFill/>
            <a:miter lim="800000"/>
            <a:headEnd/>
            <a:tailEnd/>
          </a:ln>
        </p:spPr>
      </p:pic>
      <p:sp>
        <p:nvSpPr>
          <p:cNvPr id="1028" name="Text Box 4"/>
          <p:cNvSpPr txBox="1">
            <a:spLocks noChangeArrowheads="1"/>
          </p:cNvSpPr>
          <p:nvPr/>
        </p:nvSpPr>
        <p:spPr bwMode="auto">
          <a:xfrm>
            <a:off x="2124075" y="836613"/>
            <a:ext cx="6048375" cy="457200"/>
          </a:xfrm>
          <a:prstGeom prst="rect">
            <a:avLst/>
          </a:prstGeom>
          <a:noFill/>
          <a:ln w="9525">
            <a:noFill/>
            <a:miter lim="800000"/>
            <a:headEnd/>
            <a:tailEnd/>
          </a:ln>
          <a:effectLst/>
        </p:spPr>
        <p:txBody>
          <a:bodyPr>
            <a:spAutoFit/>
          </a:bodyPr>
          <a:lstStyle/>
          <a:p>
            <a:pPr>
              <a:defRPr/>
            </a:pPr>
            <a:endParaRPr lang="fr-FR"/>
          </a:p>
        </p:txBody>
      </p:sp>
      <p:sp>
        <p:nvSpPr>
          <p:cNvPr id="2" name="Text Box 5"/>
          <p:cNvSpPr txBox="1">
            <a:spLocks noChangeArrowheads="1"/>
          </p:cNvSpPr>
          <p:nvPr/>
        </p:nvSpPr>
        <p:spPr bwMode="auto">
          <a:xfrm>
            <a:off x="1619250" y="620688"/>
            <a:ext cx="7194550" cy="461665"/>
          </a:xfrm>
          <a:prstGeom prst="rect">
            <a:avLst/>
          </a:prstGeom>
          <a:noFill/>
          <a:ln w="9525">
            <a:noFill/>
            <a:miter lim="800000"/>
            <a:headEnd/>
            <a:tailEnd/>
          </a:ln>
          <a:effectLst/>
        </p:spPr>
        <p:txBody>
          <a:bodyPr wrap="square">
            <a:spAutoFit/>
          </a:bodyPr>
          <a:lstStyle/>
          <a:p>
            <a:pPr>
              <a:defRPr/>
            </a:pPr>
            <a:r>
              <a:rPr lang="fr-FR" b="1" dirty="0">
                <a:solidFill>
                  <a:srgbClr val="FF6600"/>
                </a:solidFill>
              </a:rPr>
              <a:t>______________________________________________</a:t>
            </a:r>
          </a:p>
        </p:txBody>
      </p:sp>
      <p:sp>
        <p:nvSpPr>
          <p:cNvPr id="6" name="ZoneTexte 5"/>
          <p:cNvSpPr txBox="1"/>
          <p:nvPr/>
        </p:nvSpPr>
        <p:spPr>
          <a:xfrm>
            <a:off x="2987675" y="6597650"/>
            <a:ext cx="3240088" cy="523220"/>
          </a:xfrm>
          <a:prstGeom prst="rect">
            <a:avLst/>
          </a:prstGeom>
          <a:noFill/>
        </p:spPr>
        <p:txBody>
          <a:bodyPr>
            <a:spAutoFit/>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fr-FR" sz="1400" b="0" i="0" u="none" dirty="0" smtClean="0">
                <a:solidFill>
                  <a:srgbClr val="3B349C"/>
                </a:solidFill>
                <a:latin typeface="Arial Narrow" pitchFamily="34" charset="0"/>
              </a:rPr>
              <a:t>Conseil</a:t>
            </a:r>
            <a:r>
              <a:rPr lang="fr-FR" sz="1400" b="0" i="0" u="none" baseline="0" dirty="0" smtClean="0">
                <a:solidFill>
                  <a:srgbClr val="3B349C"/>
                </a:solidFill>
                <a:latin typeface="Arial Narrow" pitchFamily="34" charset="0"/>
              </a:rPr>
              <a:t> scientifique </a:t>
            </a:r>
            <a:r>
              <a:rPr lang="fr-FR" sz="1400" b="0" i="0" u="none" dirty="0" smtClean="0">
                <a:solidFill>
                  <a:srgbClr val="3B349C"/>
                </a:solidFill>
                <a:latin typeface="Arial Narrow" pitchFamily="34" charset="0"/>
              </a:rPr>
              <a:t>– 27</a:t>
            </a:r>
            <a:r>
              <a:rPr lang="fr-FR" sz="1400" b="0" i="0" u="none" baseline="0" dirty="0" smtClean="0">
                <a:solidFill>
                  <a:srgbClr val="3B349C"/>
                </a:solidFill>
                <a:latin typeface="Arial Narrow" pitchFamily="34" charset="0"/>
              </a:rPr>
              <a:t> juin </a:t>
            </a:r>
            <a:r>
              <a:rPr lang="fr-FR" sz="1400" b="0" i="0" u="none" dirty="0" smtClean="0">
                <a:solidFill>
                  <a:srgbClr val="3B349C"/>
                </a:solidFill>
                <a:latin typeface="Arial Narrow" pitchFamily="34" charset="0"/>
              </a:rPr>
              <a:t>2013</a:t>
            </a:r>
          </a:p>
          <a:p>
            <a:pPr algn="ctr">
              <a:defRPr/>
            </a:pPr>
            <a:endParaRPr lang="fr-FR" sz="1400" b="0" i="0" u="none" dirty="0">
              <a:solidFill>
                <a:srgbClr val="3B349C"/>
              </a:solidFill>
              <a:cs typeface="Times New Roman" pitchFamily="18" charset="0"/>
            </a:endParaRPr>
          </a:p>
        </p:txBody>
      </p:sp>
      <p:sp>
        <p:nvSpPr>
          <p:cNvPr id="4" name="ZoneTexte 3"/>
          <p:cNvSpPr txBox="1"/>
          <p:nvPr userDrawn="1"/>
        </p:nvSpPr>
        <p:spPr>
          <a:xfrm>
            <a:off x="8748464" y="6546830"/>
            <a:ext cx="576064" cy="338554"/>
          </a:xfrm>
          <a:prstGeom prst="rect">
            <a:avLst/>
          </a:prstGeom>
          <a:noFill/>
        </p:spPr>
        <p:txBody>
          <a:bodyPr wrap="square" rtlCol="0">
            <a:spAutoFit/>
          </a:bodyPr>
          <a:lstStyle/>
          <a:p>
            <a:fld id="{78E72300-2B09-2F40-8505-8BA301B7619A}" type="slidenum">
              <a:rPr lang="fr-FR" sz="1600" smtClean="0">
                <a:solidFill>
                  <a:srgbClr val="2D2DB9"/>
                </a:solidFill>
                <a:latin typeface="Arial Narrow"/>
                <a:cs typeface="Arial Narrow"/>
              </a:rPr>
              <a:t>‹#›</a:t>
            </a:fld>
            <a:endParaRPr lang="fr-FR" sz="1600" dirty="0">
              <a:solidFill>
                <a:srgbClr val="2D2DB9"/>
              </a:solidFill>
              <a:latin typeface="Arial Narrow"/>
              <a:cs typeface="Arial Narrow"/>
            </a:endParaRPr>
          </a:p>
        </p:txBody>
      </p:sp>
    </p:spTree>
  </p:cSld>
  <p:clrMap bg1="lt1" tx1="dk1" bg2="lt2" tx2="dk2" accent1="accent1" accent2="accent2" accent3="accent3" accent4="accent4" accent5="accent5" accent6="accent6" hlink="hlink" folHlink="folHlink"/>
  <p:sldLayoutIdLst>
    <p:sldLayoutId id="2147485421" r:id="rId1"/>
    <p:sldLayoutId id="2147485456" r:id="rId2"/>
    <p:sldLayoutId id="2147485457" r:id="rId3"/>
    <p:sldLayoutId id="2147485458" r:id="rId4"/>
    <p:sldLayoutId id="2147485459" r:id="rId5"/>
    <p:sldLayoutId id="2147485460" r:id="rId6"/>
    <p:sldLayoutId id="2147485422" r:id="rId7"/>
    <p:sldLayoutId id="2147485461" r:id="rId8"/>
    <p:sldLayoutId id="2147485462" r:id="rId9"/>
    <p:sldLayoutId id="2147485463" r:id="rId10"/>
    <p:sldLayoutId id="2147485464" r:id="rId11"/>
    <p:sldLayoutId id="2147485467" r:id="rId12"/>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2051"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1569C44-25B1-4433-83A8-EDEFFFB189FD}"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5423" r:id="rId1"/>
    <p:sldLayoutId id="2147485424" r:id="rId2"/>
    <p:sldLayoutId id="2147485425" r:id="rId3"/>
    <p:sldLayoutId id="2147485426" r:id="rId4"/>
    <p:sldLayoutId id="2147485427" r:id="rId5"/>
    <p:sldLayoutId id="2147485428" r:id="rId6"/>
    <p:sldLayoutId id="2147485429" r:id="rId7"/>
    <p:sldLayoutId id="2147485430" r:id="rId8"/>
    <p:sldLayoutId id="2147485431" r:id="rId9"/>
    <p:sldLayoutId id="2147485432" r:id="rId10"/>
    <p:sldLayoutId id="214748543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3075"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D9F61EB-3261-4E6C-8B7D-82DB20111063}"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5434" r:id="rId1"/>
    <p:sldLayoutId id="2147485435" r:id="rId2"/>
    <p:sldLayoutId id="2147485436" r:id="rId3"/>
    <p:sldLayoutId id="2147485437" r:id="rId4"/>
    <p:sldLayoutId id="2147485438" r:id="rId5"/>
    <p:sldLayoutId id="2147485439" r:id="rId6"/>
    <p:sldLayoutId id="2147485440" r:id="rId7"/>
    <p:sldLayoutId id="2147485441" r:id="rId8"/>
    <p:sldLayoutId id="2147485442" r:id="rId9"/>
    <p:sldLayoutId id="2147485443" r:id="rId10"/>
    <p:sldLayoutId id="214748544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098"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4099"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4D030EAB-3E1F-4AF5-A22F-EACA89A2057B}"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 Id="rId3" Type="http://schemas.openxmlformats.org/officeDocument/2006/relationships/chart" Target="../charts/char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32.wmf"/><Relationship Id="rId4" Type="http://schemas.openxmlformats.org/officeDocument/2006/relationships/image" Target="../media/image33.wmf"/><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chart" Target="../charts/char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hart" Target="../charts/char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1" Type="http://schemas.openxmlformats.org/officeDocument/2006/relationships/image" Target="../media/image14.jpeg"/><Relationship Id="rId12" Type="http://schemas.openxmlformats.org/officeDocument/2006/relationships/image" Target="../media/image15.jpeg"/><Relationship Id="rId13" Type="http://schemas.openxmlformats.org/officeDocument/2006/relationships/image" Target="../media/image16.png"/><Relationship Id="rId14" Type="http://schemas.openxmlformats.org/officeDocument/2006/relationships/image" Target="../media/image17.jpeg"/><Relationship Id="rId1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png"/><Relationship Id="rId10"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chart" Target="../charts/chart2.xml"/><Relationship Id="rId1" Type="http://schemas.openxmlformats.org/officeDocument/2006/relationships/slideLayout" Target="../slideLayouts/slideLayout7.xml"/><Relationship Id="rId2"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gaba"/>
          <p:cNvPicPr>
            <a:picLocks noChangeAspect="1" noChangeArrowheads="1"/>
          </p:cNvPicPr>
          <p:nvPr/>
        </p:nvPicPr>
        <p:blipFill>
          <a:blip r:embed="rId3" cstate="print"/>
          <a:srcRect/>
          <a:stretch>
            <a:fillRect/>
          </a:stretch>
        </p:blipFill>
        <p:spPr bwMode="auto">
          <a:xfrm>
            <a:off x="-1" y="0"/>
            <a:ext cx="9144001" cy="6858001"/>
          </a:xfrm>
          <a:prstGeom prst="rect">
            <a:avLst/>
          </a:prstGeom>
          <a:noFill/>
          <a:ln w="9525">
            <a:noFill/>
            <a:miter lim="800000"/>
            <a:headEnd/>
            <a:tailEnd/>
          </a:ln>
        </p:spPr>
      </p:pic>
      <p:sp>
        <p:nvSpPr>
          <p:cNvPr id="14339" name="Rectangle 2"/>
          <p:cNvSpPr>
            <a:spLocks noGrp="1" noChangeArrowheads="1"/>
          </p:cNvSpPr>
          <p:nvPr>
            <p:ph type="ctrTitle"/>
          </p:nvPr>
        </p:nvSpPr>
        <p:spPr bwMode="auto">
          <a:xfrm>
            <a:off x="5364163" y="1052513"/>
            <a:ext cx="3779837" cy="719137"/>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fr-FR" sz="2400" dirty="0" smtClean="0">
                <a:solidFill>
                  <a:srgbClr val="3B349C"/>
                </a:solidFill>
                <a:latin typeface="Arial Narrow" pitchFamily="34" charset="0"/>
              </a:rPr>
              <a:t>Dominique Guillemaud Mueller</a:t>
            </a:r>
            <a:br>
              <a:rPr lang="fr-FR" sz="2400" dirty="0" smtClean="0">
                <a:solidFill>
                  <a:srgbClr val="3B349C"/>
                </a:solidFill>
                <a:latin typeface="Arial Narrow" pitchFamily="34" charset="0"/>
              </a:rPr>
            </a:br>
            <a:endParaRPr lang="fr-FR" sz="2400" i="1" dirty="0" smtClean="0">
              <a:solidFill>
                <a:srgbClr val="3B349C"/>
              </a:solidFill>
              <a:latin typeface="Arial Narrow" pitchFamily="34" charset="0"/>
            </a:endParaRPr>
          </a:p>
        </p:txBody>
      </p:sp>
      <p:sp>
        <p:nvSpPr>
          <p:cNvPr id="14340" name="Rectangle 3"/>
          <p:cNvSpPr>
            <a:spLocks noGrp="1" noChangeArrowheads="1"/>
          </p:cNvSpPr>
          <p:nvPr>
            <p:ph type="subTitle" idx="1"/>
          </p:nvPr>
        </p:nvSpPr>
        <p:spPr bwMode="auto">
          <a:xfrm>
            <a:off x="2091630" y="5253856"/>
            <a:ext cx="6800850" cy="551408"/>
          </a:xfrm>
          <a:no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0000"/>
              </a:lnSpc>
            </a:pPr>
            <a:r>
              <a:rPr lang="fr-FR" sz="2800" b="1" dirty="0" smtClean="0">
                <a:solidFill>
                  <a:srgbClr val="3B349C"/>
                </a:solidFill>
                <a:latin typeface="Arial Narrow" pitchFamily="34" charset="0"/>
              </a:rPr>
              <a:t>Conseil scientifique – 27 juin 2013</a:t>
            </a:r>
          </a:p>
        </p:txBody>
      </p:sp>
      <p:sp>
        <p:nvSpPr>
          <p:cNvPr id="14341" name="Text Box 6"/>
          <p:cNvSpPr txBox="1">
            <a:spLocks noChangeArrowheads="1"/>
          </p:cNvSpPr>
          <p:nvPr/>
        </p:nvSpPr>
        <p:spPr bwMode="auto">
          <a:xfrm>
            <a:off x="7019925" y="5949950"/>
            <a:ext cx="1633538" cy="457200"/>
          </a:xfrm>
          <a:prstGeom prst="rect">
            <a:avLst/>
          </a:prstGeom>
          <a:noFill/>
          <a:ln w="9525">
            <a:noFill/>
            <a:miter lim="800000"/>
            <a:headEnd/>
            <a:tailEnd/>
          </a:ln>
        </p:spPr>
        <p:txBody>
          <a:bodyPr wrap="none">
            <a:spAutoFit/>
          </a:bodyPr>
          <a:lstStyle/>
          <a:p>
            <a:r>
              <a:rPr lang="fr-FR">
                <a:solidFill>
                  <a:srgbClr val="FF6600"/>
                </a:solidFill>
                <a:latin typeface="Arial Narrow" pitchFamily="34" charset="0"/>
              </a:rPr>
              <a:t>www.in2p3.fr</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700808"/>
            <a:ext cx="7920880" cy="2031325"/>
          </a:xfrm>
          <a:prstGeom prst="rect">
            <a:avLst/>
          </a:prstGeom>
        </p:spPr>
        <p:txBody>
          <a:bodyPr wrap="square">
            <a:spAutoFit/>
          </a:bodyPr>
          <a:lstStyle/>
          <a:p>
            <a:r>
              <a:rPr lang="fr-FR" sz="1800" dirty="0">
                <a:solidFill>
                  <a:srgbClr val="000090"/>
                </a:solidFill>
                <a:latin typeface="Arial Narrow"/>
                <a:cs typeface="Arial Narrow"/>
              </a:rPr>
              <a:t>En parallèle des efforts portés sur SPIRAL2, </a:t>
            </a:r>
            <a:r>
              <a:rPr lang="fr-FR" sz="1800" dirty="0" smtClean="0">
                <a:solidFill>
                  <a:srgbClr val="000090"/>
                </a:solidFill>
                <a:latin typeface="Arial Narrow"/>
                <a:cs typeface="Arial Narrow"/>
              </a:rPr>
              <a:t>programme </a:t>
            </a:r>
            <a:r>
              <a:rPr lang="fr-FR" sz="1800" dirty="0">
                <a:solidFill>
                  <a:srgbClr val="000090"/>
                </a:solidFill>
                <a:latin typeface="Arial Narrow"/>
                <a:cs typeface="Arial Narrow"/>
              </a:rPr>
              <a:t>expérimental d’étude des noyaux dans des conditions extrêmes (noyaux exotiques, noyaux déformés, noyaux </a:t>
            </a:r>
            <a:r>
              <a:rPr lang="fr-FR" sz="1800" dirty="0" err="1">
                <a:solidFill>
                  <a:srgbClr val="000090"/>
                </a:solidFill>
                <a:latin typeface="Arial Narrow"/>
                <a:cs typeface="Arial Narrow"/>
              </a:rPr>
              <a:t>superlourds</a:t>
            </a:r>
            <a:r>
              <a:rPr lang="fr-FR" sz="1800" dirty="0">
                <a:solidFill>
                  <a:srgbClr val="000090"/>
                </a:solidFill>
                <a:latin typeface="Arial Narrow"/>
                <a:cs typeface="Arial Narrow"/>
              </a:rPr>
              <a:t>) auprès des installations existantes :</a:t>
            </a:r>
            <a:r>
              <a:rPr lang="fr-FR" sz="1800" dirty="0" smtClean="0">
                <a:solidFill>
                  <a:srgbClr val="000090"/>
                </a:solidFill>
                <a:latin typeface="Arial Narrow"/>
                <a:cs typeface="Arial Narrow"/>
              </a:rPr>
              <a:t> </a:t>
            </a:r>
            <a:r>
              <a:rPr lang="fr-FR" sz="1800" b="1" dirty="0">
                <a:solidFill>
                  <a:srgbClr val="000090"/>
                </a:solidFill>
                <a:latin typeface="Arial Narrow"/>
                <a:cs typeface="Arial Narrow"/>
              </a:rPr>
              <a:t>GANIL-SPIRAL1, ALTO, </a:t>
            </a:r>
            <a:r>
              <a:rPr lang="fr-FR" sz="1800" b="1" dirty="0" smtClean="0">
                <a:solidFill>
                  <a:srgbClr val="000090"/>
                </a:solidFill>
                <a:latin typeface="Arial Narrow"/>
                <a:cs typeface="Arial Narrow"/>
              </a:rPr>
              <a:t>ILL, ISOLDE</a:t>
            </a:r>
            <a:r>
              <a:rPr lang="fr-FR" sz="1800" b="1" dirty="0">
                <a:solidFill>
                  <a:srgbClr val="000090"/>
                </a:solidFill>
                <a:latin typeface="Arial Narrow"/>
                <a:cs typeface="Arial Narrow"/>
              </a:rPr>
              <a:t>, </a:t>
            </a:r>
            <a:r>
              <a:rPr lang="fr-FR" sz="1800" b="1" dirty="0" smtClean="0">
                <a:solidFill>
                  <a:srgbClr val="000090"/>
                </a:solidFill>
                <a:latin typeface="Arial Narrow"/>
                <a:cs typeface="Arial Narrow"/>
              </a:rPr>
              <a:t>RIKEN</a:t>
            </a:r>
            <a:r>
              <a:rPr lang="fr-FR" sz="1800" dirty="0" smtClean="0">
                <a:solidFill>
                  <a:srgbClr val="000090"/>
                </a:solidFill>
                <a:latin typeface="Arial Narrow"/>
                <a:cs typeface="Arial Narrow"/>
              </a:rPr>
              <a:t>, </a:t>
            </a:r>
            <a:r>
              <a:rPr lang="fr-FR" sz="1800" b="1" dirty="0" err="1">
                <a:solidFill>
                  <a:srgbClr val="000090"/>
                </a:solidFill>
                <a:latin typeface="Arial Narrow"/>
                <a:cs typeface="Arial Narrow"/>
              </a:rPr>
              <a:t>Dubna</a:t>
            </a:r>
            <a:r>
              <a:rPr lang="fr-FR" sz="1800" dirty="0">
                <a:solidFill>
                  <a:srgbClr val="000090"/>
                </a:solidFill>
                <a:latin typeface="Arial Narrow"/>
                <a:cs typeface="Arial Narrow"/>
              </a:rPr>
              <a:t> avec la nouvelle installation Gabriela pour l’étude des noyaux très lourds et </a:t>
            </a:r>
            <a:r>
              <a:rPr lang="fr-FR" sz="1800" b="1" dirty="0">
                <a:solidFill>
                  <a:srgbClr val="000090"/>
                </a:solidFill>
                <a:latin typeface="Arial Narrow"/>
                <a:cs typeface="Arial Narrow"/>
              </a:rPr>
              <a:t>Jyväskylä</a:t>
            </a:r>
            <a:r>
              <a:rPr lang="fr-FR" sz="1800" dirty="0" smtClean="0">
                <a:solidFill>
                  <a:srgbClr val="000090"/>
                </a:solidFill>
                <a:latin typeface="Arial Narrow"/>
                <a:cs typeface="Arial Narrow"/>
              </a:rPr>
              <a:t>. </a:t>
            </a:r>
          </a:p>
          <a:p>
            <a:endParaRPr lang="fr-FR" sz="1800" dirty="0">
              <a:solidFill>
                <a:srgbClr val="000090"/>
              </a:solidFill>
              <a:latin typeface="Arial Narrow"/>
              <a:cs typeface="Arial Narrow"/>
            </a:endParaRPr>
          </a:p>
          <a:p>
            <a:r>
              <a:rPr lang="fr-FR" sz="1800" dirty="0" smtClean="0">
                <a:solidFill>
                  <a:srgbClr val="000090"/>
                </a:solidFill>
                <a:latin typeface="Arial Narrow"/>
                <a:cs typeface="Arial Narrow"/>
              </a:rPr>
              <a:t>Les mécanismes de réaction sont aussi à l’étude  avec notamment l’étude de la fission, de la capture notamment auprès de </a:t>
            </a:r>
            <a:r>
              <a:rPr lang="fr-FR" sz="1800" dirty="0" err="1" smtClean="0">
                <a:solidFill>
                  <a:srgbClr val="000090"/>
                </a:solidFill>
                <a:latin typeface="Arial Narrow"/>
                <a:cs typeface="Arial Narrow"/>
              </a:rPr>
              <a:t>NtOF</a:t>
            </a:r>
            <a:r>
              <a:rPr lang="fr-FR" sz="1800" dirty="0" smtClean="0">
                <a:solidFill>
                  <a:srgbClr val="000090"/>
                </a:solidFill>
                <a:latin typeface="Arial Narrow"/>
                <a:cs typeface="Arial Narrow"/>
              </a:rPr>
              <a:t> au CERN et du processus de spallation. </a:t>
            </a:r>
            <a:endParaRPr lang="fr-FR" sz="1800" dirty="0">
              <a:solidFill>
                <a:srgbClr val="000090"/>
              </a:solidFill>
              <a:latin typeface="Arial Narrow"/>
              <a:cs typeface="Arial Narrow"/>
            </a:endParaRPr>
          </a:p>
        </p:txBody>
      </p:sp>
      <p:sp>
        <p:nvSpPr>
          <p:cNvPr id="3" name="Rectangle 2"/>
          <p:cNvSpPr/>
          <p:nvPr/>
        </p:nvSpPr>
        <p:spPr>
          <a:xfrm>
            <a:off x="1403648" y="116632"/>
            <a:ext cx="7416824" cy="954107"/>
          </a:xfrm>
          <a:prstGeom prst="rect">
            <a:avLst/>
          </a:prstGeom>
        </p:spPr>
        <p:txBody>
          <a:bodyPr wrap="square">
            <a:spAutoFit/>
          </a:bodyPr>
          <a:lstStyle/>
          <a:p>
            <a:pPr algn="ctr"/>
            <a:r>
              <a:rPr lang="fr-FR" sz="2800" dirty="0" smtClean="0">
                <a:solidFill>
                  <a:srgbClr val="3B349C"/>
                </a:solidFill>
                <a:latin typeface="Arial Narrow" pitchFamily="34" charset="0"/>
              </a:rPr>
              <a:t>Les </a:t>
            </a:r>
            <a:r>
              <a:rPr lang="fr-FR" sz="2800" dirty="0">
                <a:solidFill>
                  <a:srgbClr val="3B349C"/>
                </a:solidFill>
                <a:latin typeface="Arial Narrow" pitchFamily="34" charset="0"/>
              </a:rPr>
              <a:t>Priorités</a:t>
            </a:r>
            <a:r>
              <a:rPr lang="fr-FR" dirty="0">
                <a:solidFill>
                  <a:srgbClr val="3B349C"/>
                </a:solidFill>
                <a:latin typeface="Arial Narrow" pitchFamily="34" charset="0"/>
              </a:rPr>
              <a:t> </a:t>
            </a:r>
            <a:r>
              <a:rPr lang="fr-FR" sz="2800" dirty="0">
                <a:solidFill>
                  <a:srgbClr val="3B349C"/>
                </a:solidFill>
                <a:latin typeface="Arial Narrow" pitchFamily="34" charset="0"/>
              </a:rPr>
              <a:t>en Structure et Dynamique Nucléaires </a:t>
            </a:r>
            <a:r>
              <a:rPr lang="fr-FR" sz="2800" dirty="0" smtClean="0">
                <a:solidFill>
                  <a:srgbClr val="3B349C"/>
                </a:solidFill>
                <a:latin typeface="Arial Narrow" pitchFamily="34" charset="0"/>
              </a:rPr>
              <a:t>(suite)</a:t>
            </a:r>
            <a:endParaRPr lang="fr-FR" sz="2800" dirty="0"/>
          </a:p>
        </p:txBody>
      </p:sp>
      <p:sp>
        <p:nvSpPr>
          <p:cNvPr id="4" name="Rectangle 3"/>
          <p:cNvSpPr/>
          <p:nvPr/>
        </p:nvSpPr>
        <p:spPr>
          <a:xfrm>
            <a:off x="539552" y="4399944"/>
            <a:ext cx="7776864" cy="923330"/>
          </a:xfrm>
          <a:prstGeom prst="rect">
            <a:avLst/>
          </a:prstGeom>
        </p:spPr>
        <p:txBody>
          <a:bodyPr wrap="square">
            <a:spAutoFit/>
          </a:bodyPr>
          <a:lstStyle/>
          <a:p>
            <a:pPr lvl="0"/>
            <a:r>
              <a:rPr lang="fr-FR" sz="1800" dirty="0" smtClean="0">
                <a:solidFill>
                  <a:srgbClr val="000090"/>
                </a:solidFill>
                <a:latin typeface="Arial Narrow"/>
                <a:cs typeface="Arial Narrow"/>
              </a:rPr>
              <a:t>Futur à long terme pour </a:t>
            </a:r>
            <a:r>
              <a:rPr lang="fr-FR" sz="1800" dirty="0">
                <a:solidFill>
                  <a:srgbClr val="000090"/>
                </a:solidFill>
                <a:latin typeface="Arial Narrow"/>
                <a:cs typeface="Arial Narrow"/>
              </a:rPr>
              <a:t>atteindre des régions encore plus éloignées de la vallée de stabilité des noyaux, le projet européen EURISOL de nouvelle génération d’ions radioactifs produits par la méthode ISOL est à l’étude.   </a:t>
            </a:r>
          </a:p>
        </p:txBody>
      </p:sp>
    </p:spTree>
    <p:extLst>
      <p:ext uri="{BB962C8B-B14F-4D97-AF65-F5344CB8AC3E}">
        <p14:creationId xmlns:p14="http://schemas.microsoft.com/office/powerpoint/2010/main" val="323401883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19672" y="188640"/>
            <a:ext cx="7056784" cy="646331"/>
          </a:xfrm>
          <a:prstGeom prst="rect">
            <a:avLst/>
          </a:prstGeom>
        </p:spPr>
        <p:txBody>
          <a:bodyPr wrap="square">
            <a:spAutoFit/>
          </a:bodyPr>
          <a:lstStyle/>
          <a:p>
            <a:pPr algn="ctr"/>
            <a:r>
              <a:rPr lang="fr-FR" sz="3600" dirty="0" smtClean="0">
                <a:solidFill>
                  <a:srgbClr val="3B349C"/>
                </a:solidFill>
                <a:latin typeface="Arial Narrow" pitchFamily="34" charset="0"/>
              </a:rPr>
              <a:t>Les ETP en Physique Hadronique</a:t>
            </a:r>
            <a:endParaRPr lang="fr-FR" sz="3600" dirty="0"/>
          </a:p>
        </p:txBody>
      </p:sp>
      <p:sp>
        <p:nvSpPr>
          <p:cNvPr id="3" name="Rectangle 2"/>
          <p:cNvSpPr/>
          <p:nvPr/>
        </p:nvSpPr>
        <p:spPr>
          <a:xfrm>
            <a:off x="323528" y="1340768"/>
            <a:ext cx="6696744" cy="461665"/>
          </a:xfrm>
          <a:prstGeom prst="rect">
            <a:avLst/>
          </a:prstGeom>
        </p:spPr>
        <p:txBody>
          <a:bodyPr wrap="square" numCol="2">
            <a:spAutoFit/>
          </a:bodyPr>
          <a:lstStyle/>
          <a:p>
            <a:r>
              <a:rPr lang="fr-FR" dirty="0" smtClean="0">
                <a:solidFill>
                  <a:srgbClr val="3B349C"/>
                </a:solidFill>
                <a:latin typeface="Arial Narrow" pitchFamily="34" charset="0"/>
              </a:rPr>
              <a:t>Collisions d’Ions Lourds</a:t>
            </a:r>
          </a:p>
        </p:txBody>
      </p:sp>
      <p:graphicFrame>
        <p:nvGraphicFramePr>
          <p:cNvPr id="10" name="Graphique 9"/>
          <p:cNvGraphicFramePr>
            <a:graphicFrameLocks/>
          </p:cNvGraphicFramePr>
          <p:nvPr>
            <p:extLst>
              <p:ext uri="{D42A27DB-BD31-4B8C-83A1-F6EECF244321}">
                <p14:modId xmlns:p14="http://schemas.microsoft.com/office/powerpoint/2010/main" val="2231237807"/>
              </p:ext>
            </p:extLst>
          </p:nvPr>
        </p:nvGraphicFramePr>
        <p:xfrm>
          <a:off x="179512" y="2132856"/>
          <a:ext cx="4248472" cy="28083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aphique 11"/>
          <p:cNvGraphicFramePr>
            <a:graphicFrameLocks/>
          </p:cNvGraphicFramePr>
          <p:nvPr>
            <p:extLst>
              <p:ext uri="{D42A27DB-BD31-4B8C-83A1-F6EECF244321}">
                <p14:modId xmlns:p14="http://schemas.microsoft.com/office/powerpoint/2010/main" val="2394338099"/>
              </p:ext>
            </p:extLst>
          </p:nvPr>
        </p:nvGraphicFramePr>
        <p:xfrm>
          <a:off x="4572000" y="3933056"/>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5442497" y="3183359"/>
            <a:ext cx="2513879" cy="461665"/>
          </a:xfrm>
          <a:prstGeom prst="rect">
            <a:avLst/>
          </a:prstGeom>
        </p:spPr>
        <p:txBody>
          <a:bodyPr wrap="none">
            <a:spAutoFit/>
          </a:bodyPr>
          <a:lstStyle/>
          <a:p>
            <a:r>
              <a:rPr lang="fr-FR" dirty="0">
                <a:solidFill>
                  <a:srgbClr val="3B349C"/>
                </a:solidFill>
                <a:latin typeface="Arial Narrow" pitchFamily="34" charset="0"/>
              </a:rPr>
              <a:t>Structure du nucléon</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008" y="1364570"/>
            <a:ext cx="9036496" cy="4985980"/>
          </a:xfrm>
          <a:prstGeom prst="rect">
            <a:avLst/>
          </a:prstGeom>
        </p:spPr>
        <p:txBody>
          <a:bodyPr wrap="square">
            <a:spAutoFit/>
          </a:bodyPr>
          <a:lstStyle/>
          <a:p>
            <a:pPr algn="just"/>
            <a:r>
              <a:rPr lang="fr-FR" sz="2000" dirty="0">
                <a:solidFill>
                  <a:schemeClr val="accent2">
                    <a:lumMod val="75000"/>
                  </a:schemeClr>
                </a:solidFill>
                <a:latin typeface="Arial Narrow"/>
                <a:cs typeface="Arial Narrow"/>
              </a:rPr>
              <a:t>Concernant l’étude </a:t>
            </a:r>
            <a:r>
              <a:rPr lang="fr-FR" sz="2000" b="1" dirty="0">
                <a:solidFill>
                  <a:schemeClr val="accent2">
                    <a:lumMod val="75000"/>
                  </a:schemeClr>
                </a:solidFill>
                <a:latin typeface="Arial Narrow"/>
                <a:cs typeface="Arial Narrow"/>
              </a:rPr>
              <a:t>du plasma de quarks et gluons, la priorité est mise sur ALICE, une expérience du LHC dédiée aux collisions d’ions lourds </a:t>
            </a:r>
            <a:r>
              <a:rPr lang="fr-FR" sz="2000" dirty="0">
                <a:solidFill>
                  <a:schemeClr val="accent2">
                    <a:lumMod val="75000"/>
                  </a:schemeClr>
                </a:solidFill>
                <a:latin typeface="Arial Narrow"/>
                <a:cs typeface="Arial Narrow"/>
              </a:rPr>
              <a:t>et financée au travers d’un TGIR</a:t>
            </a:r>
            <a:r>
              <a:rPr lang="fr-FR" sz="2000" b="1" dirty="0">
                <a:solidFill>
                  <a:schemeClr val="accent2">
                    <a:lumMod val="75000"/>
                  </a:schemeClr>
                </a:solidFill>
                <a:latin typeface="Arial Narrow"/>
                <a:cs typeface="Arial Narrow"/>
              </a:rPr>
              <a:t>.</a:t>
            </a:r>
            <a:r>
              <a:rPr lang="fr-FR" sz="2000" dirty="0">
                <a:solidFill>
                  <a:schemeClr val="accent2">
                    <a:lumMod val="75000"/>
                  </a:schemeClr>
                </a:solidFill>
                <a:latin typeface="Arial Narrow"/>
                <a:cs typeface="Arial Narrow"/>
              </a:rPr>
              <a:t> Entre 2014 et 2017, de nouvelles prises de données permettront de gagner un ordre de grandeur sur la luminosité intégrée, d’améliorer ainsi la précision des mesures et d’étudier en détail les mécanismes de production des différentes sondes utilisées en multipliant les systèmes. La communauté est actuellement très impliquée dans trois projets d’amélioration des détecteurs d’ALICE pour le LHC à haute luminosité après 2018; l’upgrade du spectromètre à muons pour les hautes luminosités, l’ITS un nouveau système de trajectographie interne et le MFT un nouveau </a:t>
            </a:r>
            <a:r>
              <a:rPr lang="fr-FR" sz="2000" dirty="0" err="1">
                <a:solidFill>
                  <a:schemeClr val="accent2">
                    <a:lumMod val="75000"/>
                  </a:schemeClr>
                </a:solidFill>
                <a:latin typeface="Arial Narrow"/>
                <a:cs typeface="Arial Narrow"/>
              </a:rPr>
              <a:t>tracker</a:t>
            </a:r>
            <a:r>
              <a:rPr lang="fr-FR" sz="2000" dirty="0">
                <a:solidFill>
                  <a:schemeClr val="accent2">
                    <a:lumMod val="75000"/>
                  </a:schemeClr>
                </a:solidFill>
                <a:latin typeface="Arial Narrow"/>
                <a:cs typeface="Arial Narrow"/>
              </a:rPr>
              <a:t> de muon vers l’avant (TGIR upgrade LHC).</a:t>
            </a:r>
          </a:p>
          <a:p>
            <a:r>
              <a:rPr lang="fr-FR" sz="2000" b="1" dirty="0">
                <a:solidFill>
                  <a:schemeClr val="accent2">
                    <a:lumMod val="75000"/>
                  </a:schemeClr>
                </a:solidFill>
                <a:latin typeface="Arial Narrow"/>
                <a:cs typeface="Arial Narrow"/>
              </a:rPr>
              <a:t>Objectifs :</a:t>
            </a:r>
            <a:endParaRPr lang="fr-FR" sz="2000" dirty="0">
              <a:solidFill>
                <a:schemeClr val="accent2">
                  <a:lumMod val="75000"/>
                </a:schemeClr>
              </a:solidFill>
              <a:latin typeface="Arial Narrow"/>
              <a:cs typeface="Arial Narrow"/>
            </a:endParaRPr>
          </a:p>
          <a:p>
            <a:r>
              <a:rPr lang="fr-FR" sz="2000" dirty="0">
                <a:solidFill>
                  <a:schemeClr val="accent2">
                    <a:lumMod val="75000"/>
                  </a:schemeClr>
                </a:solidFill>
                <a:latin typeface="Arial Narrow"/>
                <a:cs typeface="Arial Narrow"/>
              </a:rPr>
              <a:t>- Poursuivre les expériences ALICE au CERN</a:t>
            </a:r>
          </a:p>
          <a:p>
            <a:r>
              <a:rPr lang="fr-FR" sz="2000" dirty="0">
                <a:solidFill>
                  <a:schemeClr val="accent2">
                    <a:lumMod val="75000"/>
                  </a:schemeClr>
                </a:solidFill>
                <a:latin typeface="Arial Narrow"/>
                <a:cs typeface="Arial Narrow"/>
              </a:rPr>
              <a:t>- Profiter au mieux de l’augmentation de luminosité ; participer aux upgrades de ALICE</a:t>
            </a:r>
          </a:p>
          <a:p>
            <a:r>
              <a:rPr lang="fr-FR" sz="1800" dirty="0">
                <a:solidFill>
                  <a:schemeClr val="accent2">
                    <a:lumMod val="75000"/>
                  </a:schemeClr>
                </a:solidFill>
                <a:latin typeface="Arial Narrow"/>
                <a:cs typeface="Arial Narrow"/>
              </a:rPr>
              <a:t> </a:t>
            </a:r>
            <a:endParaRPr lang="fr-FR" sz="1800" dirty="0" smtClean="0">
              <a:solidFill>
                <a:schemeClr val="accent2">
                  <a:lumMod val="75000"/>
                </a:schemeClr>
              </a:solidFill>
              <a:latin typeface="Arial Narrow"/>
              <a:cs typeface="Arial Narrow"/>
            </a:endParaRPr>
          </a:p>
          <a:p>
            <a:r>
              <a:rPr lang="fr-FR" sz="2000" dirty="0" smtClean="0">
                <a:solidFill>
                  <a:schemeClr val="accent2">
                    <a:lumMod val="75000"/>
                  </a:schemeClr>
                </a:solidFill>
                <a:latin typeface="Arial Narrow"/>
                <a:cs typeface="Arial Narrow"/>
              </a:rPr>
              <a:t>Pour </a:t>
            </a:r>
            <a:r>
              <a:rPr lang="fr-FR" sz="2000" dirty="0">
                <a:solidFill>
                  <a:schemeClr val="accent2">
                    <a:lumMod val="75000"/>
                  </a:schemeClr>
                </a:solidFill>
                <a:latin typeface="Arial Narrow"/>
                <a:cs typeface="Arial Narrow"/>
              </a:rPr>
              <a:t>l’IN2P3 il est à noter que les projets d’analyse sur les jets, photons, </a:t>
            </a:r>
            <a:r>
              <a:rPr lang="fr-FR" sz="2000" dirty="0" err="1">
                <a:solidFill>
                  <a:schemeClr val="accent2">
                    <a:lumMod val="75000"/>
                  </a:schemeClr>
                </a:solidFill>
                <a:latin typeface="Arial Narrow"/>
                <a:cs typeface="Arial Narrow"/>
              </a:rPr>
              <a:t>quarkonia</a:t>
            </a:r>
            <a:r>
              <a:rPr lang="fr-FR" sz="2000" dirty="0">
                <a:solidFill>
                  <a:schemeClr val="accent2">
                    <a:lumMod val="75000"/>
                  </a:schemeClr>
                </a:solidFill>
                <a:latin typeface="Arial Narrow"/>
                <a:cs typeface="Arial Narrow"/>
              </a:rPr>
              <a:t> et saveurs lourdes ouvertes pour tous ces systèmes sont  également une priorité de la communauté </a:t>
            </a:r>
            <a:r>
              <a:rPr lang="fr-FR" sz="2000" b="1" dirty="0">
                <a:solidFill>
                  <a:schemeClr val="accent2">
                    <a:lumMod val="75000"/>
                  </a:schemeClr>
                </a:solidFill>
                <a:latin typeface="Arial Narrow"/>
                <a:cs typeface="Arial Narrow"/>
              </a:rPr>
              <a:t>CMS Ions Lourds</a:t>
            </a:r>
            <a:r>
              <a:rPr lang="fr-FR" sz="2000" dirty="0">
                <a:solidFill>
                  <a:schemeClr val="accent2">
                    <a:lumMod val="75000"/>
                  </a:schemeClr>
                </a:solidFill>
                <a:latin typeface="Arial Narrow"/>
                <a:cs typeface="Arial Narrow"/>
              </a:rPr>
              <a:t> pour les prochaines années.</a:t>
            </a:r>
          </a:p>
        </p:txBody>
      </p:sp>
      <p:sp>
        <p:nvSpPr>
          <p:cNvPr id="2" name="Rectangle 1"/>
          <p:cNvSpPr/>
          <p:nvPr/>
        </p:nvSpPr>
        <p:spPr>
          <a:xfrm>
            <a:off x="1331640" y="188640"/>
            <a:ext cx="7416824" cy="646331"/>
          </a:xfrm>
          <a:prstGeom prst="rect">
            <a:avLst/>
          </a:prstGeom>
        </p:spPr>
        <p:txBody>
          <a:bodyPr wrap="square">
            <a:spAutoFit/>
          </a:bodyPr>
          <a:lstStyle/>
          <a:p>
            <a:pPr algn="ctr"/>
            <a:r>
              <a:rPr lang="fr-FR" sz="3600" dirty="0">
                <a:solidFill>
                  <a:srgbClr val="3B349C"/>
                </a:solidFill>
                <a:latin typeface="Arial Narrow" pitchFamily="34" charset="0"/>
              </a:rPr>
              <a:t>Les Priorités en </a:t>
            </a:r>
            <a:r>
              <a:rPr lang="fr-FR" sz="3600" dirty="0" smtClean="0">
                <a:solidFill>
                  <a:srgbClr val="3B349C"/>
                </a:solidFill>
                <a:latin typeface="Arial Narrow" pitchFamily="34" charset="0"/>
              </a:rPr>
              <a:t>Physique hadronique (1) </a:t>
            </a:r>
            <a:endParaRPr lang="fr-FR" sz="3600" dirty="0"/>
          </a:p>
        </p:txBody>
      </p:sp>
    </p:spTree>
    <p:extLst>
      <p:ext uri="{BB962C8B-B14F-4D97-AF65-F5344CB8AC3E}">
        <p14:creationId xmlns:p14="http://schemas.microsoft.com/office/powerpoint/2010/main" val="406406483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p:cNvGrpSpPr/>
          <p:nvPr/>
        </p:nvGrpSpPr>
        <p:grpSpPr>
          <a:xfrm>
            <a:off x="2339754" y="1124744"/>
            <a:ext cx="6804246" cy="5112568"/>
            <a:chOff x="76200" y="857250"/>
            <a:chExt cx="8422481" cy="6086475"/>
          </a:xfrm>
        </p:grpSpPr>
        <p:pic>
          <p:nvPicPr>
            <p:cNvPr id="7" name="Picture 9"/>
            <p:cNvPicPr>
              <a:picLocks noChangeAspect="1"/>
            </p:cNvPicPr>
            <p:nvPr/>
          </p:nvPicPr>
          <p:blipFill>
            <a:blip r:embed="rId2" cstate="print"/>
            <a:srcRect/>
            <a:stretch>
              <a:fillRect/>
            </a:stretch>
          </p:blipFill>
          <p:spPr bwMode="auto">
            <a:xfrm>
              <a:off x="1447800" y="857250"/>
              <a:ext cx="6040437" cy="6000750"/>
            </a:xfrm>
            <a:prstGeom prst="rect">
              <a:avLst/>
            </a:prstGeom>
            <a:noFill/>
            <a:ln w="9525">
              <a:noFill/>
              <a:miter lim="800000"/>
              <a:headEnd/>
              <a:tailEnd/>
            </a:ln>
          </p:spPr>
        </p:pic>
        <p:sp>
          <p:nvSpPr>
            <p:cNvPr id="8" name="ZoneTexte 4"/>
            <p:cNvSpPr txBox="1">
              <a:spLocks noChangeArrowheads="1"/>
            </p:cNvSpPr>
            <p:nvPr/>
          </p:nvSpPr>
          <p:spPr bwMode="auto">
            <a:xfrm>
              <a:off x="76200" y="6504038"/>
              <a:ext cx="1737472" cy="439687"/>
            </a:xfrm>
            <a:prstGeom prst="rect">
              <a:avLst/>
            </a:prstGeom>
            <a:noFill/>
            <a:ln w="19050">
              <a:solidFill>
                <a:schemeClr val="tx1"/>
              </a:solidFill>
              <a:miter lim="800000"/>
              <a:headEnd/>
              <a:tailEnd/>
            </a:ln>
          </p:spPr>
          <p:txBody>
            <a:bodyPr wrap="square">
              <a:spAutoFit/>
            </a:bodyPr>
            <a:lstStyle/>
            <a:p>
              <a:r>
                <a:rPr lang="fr-FR" sz="1800" b="1" u="none" dirty="0">
                  <a:solidFill>
                    <a:srgbClr val="000090"/>
                  </a:solidFill>
                  <a:latin typeface="Calibri" pitchFamily="34" charset="0"/>
                </a:rPr>
                <a:t>4 PHOS SM</a:t>
              </a:r>
            </a:p>
          </p:txBody>
        </p:sp>
        <p:cxnSp>
          <p:nvCxnSpPr>
            <p:cNvPr id="9" name="Straight Arrow Connector 10"/>
            <p:cNvCxnSpPr>
              <a:cxnSpLocks noChangeShapeType="1"/>
              <a:stCxn id="8" idx="0"/>
            </p:cNvCxnSpPr>
            <p:nvPr/>
          </p:nvCxnSpPr>
          <p:spPr bwMode="auto">
            <a:xfrm flipV="1">
              <a:off x="944937" y="5486401"/>
              <a:ext cx="2484063" cy="1017637"/>
            </a:xfrm>
            <a:prstGeom prst="straightConnector1">
              <a:avLst/>
            </a:prstGeom>
            <a:noFill/>
            <a:ln w="28575">
              <a:solidFill>
                <a:schemeClr val="tx1"/>
              </a:solidFill>
              <a:round/>
              <a:headEnd/>
              <a:tailEnd type="arrow" w="med" len="med"/>
            </a:ln>
          </p:spPr>
        </p:cxnSp>
        <p:sp>
          <p:nvSpPr>
            <p:cNvPr id="10" name="ZoneTexte 4"/>
            <p:cNvSpPr txBox="1">
              <a:spLocks noChangeArrowheads="1"/>
            </p:cNvSpPr>
            <p:nvPr/>
          </p:nvSpPr>
          <p:spPr bwMode="auto">
            <a:xfrm>
              <a:off x="7429081" y="6086475"/>
              <a:ext cx="846139" cy="439687"/>
            </a:xfrm>
            <a:prstGeom prst="rect">
              <a:avLst/>
            </a:prstGeom>
            <a:noFill/>
            <a:ln w="19050">
              <a:solidFill>
                <a:schemeClr val="tx1"/>
              </a:solidFill>
              <a:miter lim="800000"/>
              <a:headEnd/>
              <a:tailEnd/>
            </a:ln>
          </p:spPr>
          <p:txBody>
            <a:bodyPr wrap="square">
              <a:spAutoFit/>
            </a:bodyPr>
            <a:lstStyle/>
            <a:p>
              <a:r>
                <a:rPr lang="fr-FR" sz="1800" b="1" u="none" dirty="0">
                  <a:solidFill>
                    <a:srgbClr val="000090"/>
                  </a:solidFill>
                  <a:latin typeface="Calibri" pitchFamily="34" charset="0"/>
                </a:rPr>
                <a:t>DCAL</a:t>
              </a:r>
            </a:p>
          </p:txBody>
        </p:sp>
        <p:cxnSp>
          <p:nvCxnSpPr>
            <p:cNvPr id="11" name="Straight Arrow Connector 10"/>
            <p:cNvCxnSpPr>
              <a:cxnSpLocks noChangeShapeType="1"/>
            </p:cNvCxnSpPr>
            <p:nvPr/>
          </p:nvCxnSpPr>
          <p:spPr bwMode="auto">
            <a:xfrm flipH="1" flipV="1">
              <a:off x="5715000" y="4953001"/>
              <a:ext cx="1803215" cy="1219199"/>
            </a:xfrm>
            <a:prstGeom prst="straightConnector1">
              <a:avLst/>
            </a:prstGeom>
            <a:noFill/>
            <a:ln w="28575">
              <a:solidFill>
                <a:schemeClr val="tx1"/>
              </a:solidFill>
              <a:round/>
              <a:headEnd/>
              <a:tailEnd type="arrow" w="med" len="med"/>
            </a:ln>
          </p:spPr>
        </p:cxnSp>
        <p:sp>
          <p:nvSpPr>
            <p:cNvPr id="12" name="ZoneTexte 4"/>
            <p:cNvSpPr txBox="1">
              <a:spLocks noChangeArrowheads="1"/>
            </p:cNvSpPr>
            <p:nvPr/>
          </p:nvSpPr>
          <p:spPr bwMode="auto">
            <a:xfrm>
              <a:off x="6894280" y="3895647"/>
              <a:ext cx="1604401" cy="476328"/>
            </a:xfrm>
            <a:prstGeom prst="rect">
              <a:avLst/>
            </a:prstGeom>
            <a:noFill/>
            <a:ln w="19050">
              <a:solidFill>
                <a:schemeClr val="tx1"/>
              </a:solidFill>
              <a:miter lim="800000"/>
              <a:headEnd/>
              <a:tailEnd/>
            </a:ln>
          </p:spPr>
          <p:txBody>
            <a:bodyPr wrap="square">
              <a:spAutoFit/>
            </a:bodyPr>
            <a:lstStyle/>
            <a:p>
              <a:r>
                <a:rPr lang="fr-FR" sz="2000" b="1" u="none" dirty="0">
                  <a:solidFill>
                    <a:srgbClr val="000090"/>
                  </a:solidFill>
                  <a:latin typeface="Calibri" pitchFamily="34" charset="0"/>
                </a:rPr>
                <a:t>FULL TRD</a:t>
              </a:r>
            </a:p>
          </p:txBody>
        </p:sp>
        <p:cxnSp>
          <p:nvCxnSpPr>
            <p:cNvPr id="13" name="Straight Arrow Connector 10"/>
            <p:cNvCxnSpPr>
              <a:cxnSpLocks noChangeShapeType="1"/>
            </p:cNvCxnSpPr>
            <p:nvPr/>
          </p:nvCxnSpPr>
          <p:spPr bwMode="auto">
            <a:xfrm flipH="1" flipV="1">
              <a:off x="5562600" y="3048000"/>
              <a:ext cx="2133600" cy="838200"/>
            </a:xfrm>
            <a:prstGeom prst="straightConnector1">
              <a:avLst/>
            </a:prstGeom>
            <a:noFill/>
            <a:ln w="28575">
              <a:solidFill>
                <a:schemeClr val="tx1"/>
              </a:solidFill>
              <a:round/>
              <a:headEnd/>
              <a:tailEnd type="arrow" w="med" len="med"/>
            </a:ln>
          </p:spPr>
        </p:cxnSp>
      </p:grpSp>
      <p:sp>
        <p:nvSpPr>
          <p:cNvPr id="14" name="Rectangle 13"/>
          <p:cNvSpPr/>
          <p:nvPr/>
        </p:nvSpPr>
        <p:spPr>
          <a:xfrm>
            <a:off x="2229144" y="116632"/>
            <a:ext cx="5367192" cy="523220"/>
          </a:xfrm>
          <a:prstGeom prst="rect">
            <a:avLst/>
          </a:prstGeom>
        </p:spPr>
        <p:txBody>
          <a:bodyPr wrap="square">
            <a:spAutoFit/>
          </a:bodyPr>
          <a:lstStyle/>
          <a:p>
            <a:r>
              <a:rPr lang="fr-FR" sz="2800" dirty="0" smtClean="0">
                <a:solidFill>
                  <a:srgbClr val="3B349C"/>
                </a:solidFill>
                <a:latin typeface="Arial Narrow" pitchFamily="34" charset="0"/>
              </a:rPr>
              <a:t>Le détecteur futur ALICE après LS1 </a:t>
            </a:r>
            <a:endParaRPr lang="fr-FR" sz="2800" dirty="0">
              <a:solidFill>
                <a:srgbClr val="3B349C"/>
              </a:solidFill>
              <a:latin typeface="Arial Narrow" pitchFamily="34" charset="0"/>
            </a:endParaRPr>
          </a:p>
        </p:txBody>
      </p:sp>
      <p:sp>
        <p:nvSpPr>
          <p:cNvPr id="15" name="Rectangle 14"/>
          <p:cNvSpPr/>
          <p:nvPr/>
        </p:nvSpPr>
        <p:spPr>
          <a:xfrm>
            <a:off x="107504" y="1268760"/>
            <a:ext cx="3384376" cy="2246769"/>
          </a:xfrm>
          <a:prstGeom prst="rect">
            <a:avLst/>
          </a:prstGeom>
          <a:ln w="9525">
            <a:solidFill>
              <a:srgbClr val="3B349C"/>
            </a:solidFill>
          </a:ln>
        </p:spPr>
        <p:txBody>
          <a:bodyPr wrap="square">
            <a:spAutoFit/>
          </a:bodyPr>
          <a:lstStyle/>
          <a:p>
            <a:r>
              <a:rPr lang="fr-FR" sz="2000" dirty="0" smtClean="0">
                <a:solidFill>
                  <a:srgbClr val="7030A0"/>
                </a:solidFill>
                <a:latin typeface="Arial Narrow" pitchFamily="34" charset="0"/>
              </a:rPr>
              <a:t>Pendant l’arrêt LS1, les huit modules DCAL, les cinq modules TRD restants et un module PHOS seront installés. Une nouvelle structure de support commune sera installée pour DCAL et PHOS.</a:t>
            </a:r>
            <a:endParaRPr lang="fr-FR" sz="2000" dirty="0">
              <a:solidFill>
                <a:srgbClr val="7030A0"/>
              </a:solidFill>
              <a:latin typeface="Arial Narrow"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7704" y="332656"/>
            <a:ext cx="3888432" cy="490066"/>
          </a:xfrm>
        </p:spPr>
        <p:txBody>
          <a:bodyPr/>
          <a:lstStyle/>
          <a:p>
            <a:pPr algn="l"/>
            <a:r>
              <a:rPr lang="fr-FR" sz="2800" dirty="0" smtClean="0">
                <a:solidFill>
                  <a:srgbClr val="262699"/>
                </a:solidFill>
                <a:latin typeface="Arial Narrow"/>
                <a:cs typeface="Arial Narrow"/>
              </a:rPr>
              <a:t>Upgrade ALICE</a:t>
            </a:r>
            <a:endParaRPr lang="fr-FR" sz="2800" dirty="0">
              <a:solidFill>
                <a:srgbClr val="262699"/>
              </a:solidFill>
              <a:latin typeface="Arial Narrow"/>
              <a:cs typeface="Arial Narrow"/>
            </a:endParaRPr>
          </a:p>
        </p:txBody>
      </p:sp>
      <p:sp>
        <p:nvSpPr>
          <p:cNvPr id="4" name="ZoneTexte 3"/>
          <p:cNvSpPr txBox="1"/>
          <p:nvPr/>
        </p:nvSpPr>
        <p:spPr>
          <a:xfrm>
            <a:off x="179512" y="1628800"/>
            <a:ext cx="8496944" cy="1938992"/>
          </a:xfrm>
          <a:prstGeom prst="rect">
            <a:avLst/>
          </a:prstGeom>
          <a:noFill/>
        </p:spPr>
        <p:txBody>
          <a:bodyPr wrap="square" rtlCol="0">
            <a:spAutoFit/>
          </a:bodyPr>
          <a:lstStyle/>
          <a:p>
            <a:r>
              <a:rPr lang="fr-FR" sz="2000" dirty="0" smtClean="0">
                <a:solidFill>
                  <a:srgbClr val="262699"/>
                </a:solidFill>
                <a:latin typeface="Arial Narrow"/>
                <a:cs typeface="Arial Narrow"/>
              </a:rPr>
              <a:t>LOI acceptée en septembre 2012 par LHCC. TDR en cours pour LHCC en septembre </a:t>
            </a:r>
          </a:p>
          <a:p>
            <a:pPr marL="342900" indent="-342900">
              <a:buFont typeface="Arial"/>
              <a:buChar char="•"/>
            </a:pPr>
            <a:r>
              <a:rPr lang="fr-FR" sz="2000" dirty="0" smtClean="0">
                <a:solidFill>
                  <a:srgbClr val="008000"/>
                </a:solidFill>
                <a:latin typeface="Arial Narrow"/>
                <a:cs typeface="Arial Narrow"/>
              </a:rPr>
              <a:t>ITS  (IPHC, LPSC)</a:t>
            </a:r>
          </a:p>
          <a:p>
            <a:pPr marL="342900" indent="-342900">
              <a:buFont typeface="Arial"/>
              <a:buChar char="•"/>
            </a:pPr>
            <a:r>
              <a:rPr lang="fr-FR" sz="2000" dirty="0" smtClean="0">
                <a:solidFill>
                  <a:srgbClr val="262699"/>
                </a:solidFill>
                <a:latin typeface="Arial Narrow"/>
                <a:cs typeface="Arial Narrow"/>
              </a:rPr>
              <a:t>TPC</a:t>
            </a:r>
          </a:p>
          <a:p>
            <a:pPr marL="342900" indent="-342900">
              <a:buFont typeface="Arial"/>
              <a:buChar char="•"/>
            </a:pPr>
            <a:r>
              <a:rPr lang="fr-FR" sz="2000" dirty="0" smtClean="0">
                <a:solidFill>
                  <a:srgbClr val="262699"/>
                </a:solidFill>
                <a:latin typeface="Arial Narrow"/>
                <a:cs typeface="Arial Narrow"/>
              </a:rPr>
              <a:t>Electronique frontale et de lecture détecteurs centraux et</a:t>
            </a:r>
          </a:p>
          <a:p>
            <a:r>
              <a:rPr lang="fr-FR" sz="2000" dirty="0" smtClean="0">
                <a:solidFill>
                  <a:srgbClr val="262699"/>
                </a:solidFill>
                <a:latin typeface="Arial Narrow"/>
                <a:cs typeface="Arial Narrow"/>
              </a:rPr>
              <a:t> </a:t>
            </a:r>
            <a:r>
              <a:rPr lang="fr-FR" sz="2000" dirty="0" smtClean="0">
                <a:solidFill>
                  <a:srgbClr val="008000"/>
                </a:solidFill>
                <a:latin typeface="Arial Narrow"/>
                <a:cs typeface="Arial Narrow"/>
              </a:rPr>
              <a:t>Spectromètre MUON( IPNO, IRFU) </a:t>
            </a:r>
          </a:p>
          <a:p>
            <a:pPr marL="342900" indent="-342900">
              <a:buFont typeface="Arial"/>
              <a:buChar char="•"/>
            </a:pPr>
            <a:r>
              <a:rPr lang="fr-FR" sz="2000" dirty="0" smtClean="0">
                <a:solidFill>
                  <a:srgbClr val="262699"/>
                </a:solidFill>
                <a:latin typeface="Arial Narrow"/>
                <a:cs typeface="Arial Narrow"/>
              </a:rPr>
              <a:t>Traitement en ligne des données O2 </a:t>
            </a:r>
            <a:r>
              <a:rPr lang="fr-FR" sz="2000" i="1" dirty="0" smtClean="0">
                <a:solidFill>
                  <a:srgbClr val="262699"/>
                </a:solidFill>
                <a:latin typeface="Arial Narrow"/>
                <a:cs typeface="Arial Narrow"/>
              </a:rPr>
              <a:t>TDR octobre 2014</a:t>
            </a:r>
          </a:p>
        </p:txBody>
      </p:sp>
      <p:sp>
        <p:nvSpPr>
          <p:cNvPr id="5" name="ZoneTexte 4"/>
          <p:cNvSpPr txBox="1"/>
          <p:nvPr/>
        </p:nvSpPr>
        <p:spPr>
          <a:xfrm>
            <a:off x="179512" y="3933056"/>
            <a:ext cx="6552728" cy="1323439"/>
          </a:xfrm>
          <a:prstGeom prst="rect">
            <a:avLst/>
          </a:prstGeom>
          <a:noFill/>
        </p:spPr>
        <p:txBody>
          <a:bodyPr wrap="square" rtlCol="0">
            <a:spAutoFit/>
          </a:bodyPr>
          <a:lstStyle/>
          <a:p>
            <a:r>
              <a:rPr lang="fr-FR" sz="2000" dirty="0" smtClean="0">
                <a:solidFill>
                  <a:srgbClr val="008000"/>
                </a:solidFill>
                <a:latin typeface="Arial Narrow"/>
                <a:cs typeface="Arial Narrow"/>
              </a:rPr>
              <a:t>MFT ( LPC, </a:t>
            </a:r>
            <a:r>
              <a:rPr lang="fr-FR" sz="2000" dirty="0" err="1" smtClean="0">
                <a:solidFill>
                  <a:srgbClr val="008000"/>
                </a:solidFill>
                <a:latin typeface="Arial Narrow"/>
                <a:cs typeface="Arial Narrow"/>
              </a:rPr>
              <a:t>Subatech</a:t>
            </a:r>
            <a:r>
              <a:rPr lang="fr-FR" sz="2000" dirty="0" smtClean="0">
                <a:solidFill>
                  <a:srgbClr val="008000"/>
                </a:solidFill>
                <a:latin typeface="Arial Narrow"/>
                <a:cs typeface="Arial Narrow"/>
              </a:rPr>
              <a:t>, IPNL,IPNO, IRFU) </a:t>
            </a:r>
            <a:r>
              <a:rPr lang="fr-FR" sz="2000" dirty="0" smtClean="0">
                <a:solidFill>
                  <a:schemeClr val="accent2">
                    <a:lumMod val="75000"/>
                  </a:schemeClr>
                </a:solidFill>
                <a:latin typeface="Arial Narrow"/>
                <a:cs typeface="Arial Narrow"/>
              </a:rPr>
              <a:t>approuvé par Collaboration ALICE en mars 2013 comme un addendum à Upgrade ALICE pour LS2. </a:t>
            </a:r>
          </a:p>
          <a:p>
            <a:r>
              <a:rPr lang="fr-FR" sz="2000" dirty="0" smtClean="0">
                <a:solidFill>
                  <a:schemeClr val="accent2">
                    <a:lumMod val="75000"/>
                  </a:schemeClr>
                </a:solidFill>
                <a:latin typeface="Arial Narrow"/>
                <a:cs typeface="Arial Narrow"/>
              </a:rPr>
              <a:t>LOI en septembre devant le LHCC, </a:t>
            </a:r>
            <a:r>
              <a:rPr lang="fr-FR" sz="2000" i="1" dirty="0" smtClean="0">
                <a:solidFill>
                  <a:schemeClr val="accent2">
                    <a:lumMod val="75000"/>
                  </a:schemeClr>
                </a:solidFill>
                <a:latin typeface="Arial Narrow"/>
                <a:cs typeface="Arial Narrow"/>
              </a:rPr>
              <a:t>TDR doit être prêt début 2014</a:t>
            </a:r>
            <a:endParaRPr lang="fr-FR" sz="2000" i="1" dirty="0">
              <a:solidFill>
                <a:schemeClr val="accent2">
                  <a:lumMod val="75000"/>
                </a:schemeClr>
              </a:solidFill>
              <a:latin typeface="Arial Narrow"/>
              <a:cs typeface="Arial Narrow"/>
            </a:endParaRPr>
          </a:p>
        </p:txBody>
      </p:sp>
      <p:grpSp>
        <p:nvGrpSpPr>
          <p:cNvPr id="7" name="Grouper 6"/>
          <p:cNvGrpSpPr/>
          <p:nvPr/>
        </p:nvGrpSpPr>
        <p:grpSpPr>
          <a:xfrm>
            <a:off x="323528" y="5445224"/>
            <a:ext cx="3816424" cy="1125587"/>
            <a:chOff x="79375" y="3311525"/>
            <a:chExt cx="8988425" cy="3300413"/>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75" y="3311525"/>
              <a:ext cx="5178425"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 y="3311525"/>
              <a:ext cx="3733800" cy="330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pic>
        <p:nvPicPr>
          <p:cNvPr id="10" name="Image 9"/>
          <p:cNvPicPr>
            <a:picLocks noChangeAspect="1"/>
          </p:cNvPicPr>
          <p:nvPr/>
        </p:nvPicPr>
        <p:blipFill>
          <a:blip r:embed="rId4"/>
          <a:stretch>
            <a:fillRect/>
          </a:stretch>
        </p:blipFill>
        <p:spPr>
          <a:xfrm>
            <a:off x="5844592" y="2276872"/>
            <a:ext cx="3335920" cy="1944216"/>
          </a:xfrm>
          <a:prstGeom prst="rect">
            <a:avLst/>
          </a:prstGeom>
        </p:spPr>
      </p:pic>
      <p:pic>
        <p:nvPicPr>
          <p:cNvPr id="11" name="Image 10"/>
          <p:cNvPicPr>
            <a:picLocks noChangeAspect="1"/>
          </p:cNvPicPr>
          <p:nvPr/>
        </p:nvPicPr>
        <p:blipFill>
          <a:blip r:embed="rId5"/>
          <a:stretch>
            <a:fillRect/>
          </a:stretch>
        </p:blipFill>
        <p:spPr>
          <a:xfrm>
            <a:off x="6732240" y="4869160"/>
            <a:ext cx="1944216" cy="2020836"/>
          </a:xfrm>
          <a:prstGeom prst="rect">
            <a:avLst/>
          </a:prstGeom>
        </p:spPr>
      </p:pic>
      <p:sp>
        <p:nvSpPr>
          <p:cNvPr id="12" name="Rectangle 11"/>
          <p:cNvSpPr/>
          <p:nvPr/>
        </p:nvSpPr>
        <p:spPr>
          <a:xfrm>
            <a:off x="4499992" y="188640"/>
            <a:ext cx="4536504" cy="1323439"/>
          </a:xfrm>
          <a:prstGeom prst="rect">
            <a:avLst/>
          </a:prstGeom>
          <a:solidFill>
            <a:schemeClr val="accent3"/>
          </a:solidFill>
          <a:ln>
            <a:solidFill>
              <a:srgbClr val="3333CC"/>
            </a:solidFill>
          </a:ln>
        </p:spPr>
        <p:txBody>
          <a:bodyPr wrap="square">
            <a:spAutoFit/>
          </a:bodyPr>
          <a:lstStyle/>
          <a:p>
            <a:r>
              <a:rPr lang="fr-FR" sz="2000" b="1" dirty="0">
                <a:solidFill>
                  <a:schemeClr val="accent2">
                    <a:lumMod val="75000"/>
                  </a:schemeClr>
                </a:solidFill>
                <a:latin typeface="Arial Narrow"/>
                <a:cs typeface="Arial Narrow"/>
              </a:rPr>
              <a:t>Objectifs de upgrade</a:t>
            </a:r>
          </a:p>
          <a:p>
            <a:r>
              <a:rPr lang="fr-FR" sz="2000" dirty="0">
                <a:solidFill>
                  <a:schemeClr val="accent2">
                    <a:lumMod val="75000"/>
                  </a:schemeClr>
                </a:solidFill>
                <a:latin typeface="Arial Narrow"/>
                <a:cs typeface="Arial Narrow"/>
              </a:rPr>
              <a:t>• Améliorer la précision de la trajectographie</a:t>
            </a:r>
          </a:p>
          <a:p>
            <a:r>
              <a:rPr lang="fr-FR" sz="2000" dirty="0">
                <a:solidFill>
                  <a:schemeClr val="accent2">
                    <a:lumMod val="75000"/>
                  </a:schemeClr>
                </a:solidFill>
                <a:latin typeface="Arial Narrow"/>
                <a:cs typeface="Arial Narrow"/>
              </a:rPr>
              <a:t>• Adaptation à la haute luminosité</a:t>
            </a:r>
          </a:p>
          <a:p>
            <a:r>
              <a:rPr lang="fr-FR" sz="2000" dirty="0">
                <a:solidFill>
                  <a:schemeClr val="accent2">
                    <a:lumMod val="75000"/>
                  </a:schemeClr>
                </a:solidFill>
                <a:latin typeface="Arial Narrow"/>
                <a:cs typeface="Arial Narrow"/>
              </a:rPr>
              <a:t>• Préserver performances actuelles</a:t>
            </a:r>
          </a:p>
        </p:txBody>
      </p:sp>
    </p:spTree>
    <p:extLst>
      <p:ext uri="{BB962C8B-B14F-4D97-AF65-F5344CB8AC3E}">
        <p14:creationId xmlns:p14="http://schemas.microsoft.com/office/powerpoint/2010/main" val="196203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364570"/>
            <a:ext cx="8964488" cy="4093428"/>
          </a:xfrm>
          <a:prstGeom prst="rect">
            <a:avLst/>
          </a:prstGeom>
        </p:spPr>
        <p:txBody>
          <a:bodyPr wrap="square">
            <a:spAutoFit/>
          </a:bodyPr>
          <a:lstStyle/>
          <a:p>
            <a:pPr algn="just"/>
            <a:r>
              <a:rPr lang="fr-FR" sz="2000" dirty="0">
                <a:solidFill>
                  <a:srgbClr val="262699"/>
                </a:solidFill>
                <a:latin typeface="Arial Narrow"/>
                <a:cs typeface="Arial Narrow"/>
              </a:rPr>
              <a:t>En matière de </a:t>
            </a:r>
            <a:r>
              <a:rPr lang="fr-FR" sz="2000" b="1" dirty="0">
                <a:solidFill>
                  <a:srgbClr val="262699"/>
                </a:solidFill>
                <a:latin typeface="Arial Narrow"/>
                <a:cs typeface="Arial Narrow"/>
              </a:rPr>
              <a:t>physique hadronique</a:t>
            </a:r>
            <a:r>
              <a:rPr lang="fr-FR" sz="2000" dirty="0">
                <a:solidFill>
                  <a:srgbClr val="262699"/>
                </a:solidFill>
                <a:latin typeface="Arial Narrow"/>
                <a:cs typeface="Arial Narrow"/>
              </a:rPr>
              <a:t>, l’IN2P3 et l’IRFU soutiennent des programmes expérimentaux, dont le but est d'étudier la structure interne des nucléons et la dynamique du confinement des quarks. L’IN2P3 et l’IRFU sont associés dans un important programme expérimental, mené depuis de nombreuses années à JLab-6GeV et qui se poursuivra auprès </a:t>
            </a:r>
            <a:r>
              <a:rPr lang="fr-FR" sz="2000" b="1" dirty="0">
                <a:solidFill>
                  <a:srgbClr val="262699"/>
                </a:solidFill>
                <a:latin typeface="Arial Narrow"/>
                <a:cs typeface="Arial Narrow"/>
              </a:rPr>
              <a:t>de JLab-12GeV (faisceau prévu en 2014),</a:t>
            </a:r>
            <a:r>
              <a:rPr lang="fr-FR" sz="2000" dirty="0">
                <a:solidFill>
                  <a:srgbClr val="262699"/>
                </a:solidFill>
                <a:latin typeface="Arial Narrow"/>
                <a:cs typeface="Arial Narrow"/>
              </a:rPr>
              <a:t> et qui consiste à mesurer les distributions de partons généralisées (GPD) caractérisant les corrélations des quarks à l'intérieur du nucléon. </a:t>
            </a:r>
            <a:r>
              <a:rPr lang="fr-FR" sz="2000" b="1" dirty="0">
                <a:solidFill>
                  <a:srgbClr val="262699"/>
                </a:solidFill>
                <a:latin typeface="Arial Narrow"/>
                <a:cs typeface="Arial Narrow"/>
              </a:rPr>
              <a:t>Ces études expérimentales s’accompagnent par la mise en œuvre d’une plateforme d’analyse et de phénoménologie des GPD et par des calculs QCD sur réseaux. </a:t>
            </a:r>
            <a:endParaRPr lang="fr-FR" sz="2000" dirty="0">
              <a:solidFill>
                <a:srgbClr val="262699"/>
              </a:solidFill>
              <a:latin typeface="Arial Narrow"/>
              <a:cs typeface="Arial Narrow"/>
            </a:endParaRPr>
          </a:p>
          <a:p>
            <a:pPr algn="just"/>
            <a:r>
              <a:rPr lang="fr-FR" sz="2000" dirty="0">
                <a:solidFill>
                  <a:srgbClr val="262699"/>
                </a:solidFill>
                <a:latin typeface="Arial Narrow"/>
                <a:cs typeface="Arial Narrow"/>
              </a:rPr>
              <a:t> </a:t>
            </a:r>
          </a:p>
          <a:p>
            <a:pPr algn="just"/>
            <a:r>
              <a:rPr lang="fr-FR" sz="2000" b="1" dirty="0">
                <a:solidFill>
                  <a:srgbClr val="262699"/>
                </a:solidFill>
                <a:latin typeface="Arial Narrow"/>
                <a:cs typeface="Arial Narrow"/>
              </a:rPr>
              <a:t>Objectifs :</a:t>
            </a:r>
            <a:r>
              <a:rPr lang="fr-FR" sz="2000" dirty="0">
                <a:solidFill>
                  <a:srgbClr val="262699"/>
                </a:solidFill>
                <a:latin typeface="Arial Narrow"/>
                <a:cs typeface="Arial Narrow"/>
              </a:rPr>
              <a:t> </a:t>
            </a:r>
          </a:p>
          <a:p>
            <a:pPr algn="just"/>
            <a:r>
              <a:rPr lang="fr-FR" sz="2000" dirty="0">
                <a:solidFill>
                  <a:srgbClr val="262699"/>
                </a:solidFill>
                <a:latin typeface="Arial Narrow"/>
                <a:cs typeface="Arial Narrow"/>
              </a:rPr>
              <a:t>- Accompagner l’upgrade de JLab-12 </a:t>
            </a:r>
            <a:r>
              <a:rPr lang="fr-FR" sz="2000" dirty="0" err="1">
                <a:solidFill>
                  <a:srgbClr val="262699"/>
                </a:solidFill>
                <a:latin typeface="Arial Narrow"/>
                <a:cs typeface="Arial Narrow"/>
              </a:rPr>
              <a:t>GeV</a:t>
            </a:r>
            <a:r>
              <a:rPr lang="fr-FR" sz="2000" dirty="0">
                <a:solidFill>
                  <a:srgbClr val="262699"/>
                </a:solidFill>
                <a:latin typeface="Arial Narrow"/>
                <a:cs typeface="Arial Narrow"/>
              </a:rPr>
              <a:t> et réaliser un programme d’étude des GPD.</a:t>
            </a:r>
          </a:p>
          <a:p>
            <a:pPr algn="just"/>
            <a:r>
              <a:rPr lang="fr-FR" sz="2000" dirty="0">
                <a:solidFill>
                  <a:srgbClr val="262699"/>
                </a:solidFill>
                <a:latin typeface="Arial Narrow"/>
                <a:cs typeface="Arial Narrow"/>
              </a:rPr>
              <a:t>- Développer une plateforme d’analyse des GPD</a:t>
            </a:r>
          </a:p>
          <a:p>
            <a:pPr algn="just"/>
            <a:r>
              <a:rPr lang="fr-FR" sz="2000" dirty="0">
                <a:solidFill>
                  <a:srgbClr val="262699"/>
                </a:solidFill>
                <a:latin typeface="Arial Narrow"/>
                <a:cs typeface="Arial Narrow"/>
              </a:rPr>
              <a:t>- Réaliser des calculs QCD sur réseaux sur la structure du </a:t>
            </a:r>
            <a:r>
              <a:rPr lang="fr-FR" sz="2000" dirty="0" smtClean="0">
                <a:solidFill>
                  <a:srgbClr val="262699"/>
                </a:solidFill>
                <a:latin typeface="Arial Narrow"/>
                <a:cs typeface="Arial Narrow"/>
              </a:rPr>
              <a:t>nucléon</a:t>
            </a:r>
            <a:endParaRPr lang="fr-FR" sz="2000" dirty="0">
              <a:solidFill>
                <a:srgbClr val="262699"/>
              </a:solidFill>
            </a:endParaRPr>
          </a:p>
        </p:txBody>
      </p:sp>
      <p:sp>
        <p:nvSpPr>
          <p:cNvPr id="2" name="Rectangle 1"/>
          <p:cNvSpPr/>
          <p:nvPr/>
        </p:nvSpPr>
        <p:spPr>
          <a:xfrm>
            <a:off x="1403648" y="188640"/>
            <a:ext cx="7416824" cy="646331"/>
          </a:xfrm>
          <a:prstGeom prst="rect">
            <a:avLst/>
          </a:prstGeom>
        </p:spPr>
        <p:txBody>
          <a:bodyPr wrap="square">
            <a:spAutoFit/>
          </a:bodyPr>
          <a:lstStyle/>
          <a:p>
            <a:pPr algn="ctr"/>
            <a:r>
              <a:rPr lang="fr-FR" sz="3600" dirty="0">
                <a:solidFill>
                  <a:srgbClr val="3B349C"/>
                </a:solidFill>
                <a:latin typeface="Arial Narrow" pitchFamily="34" charset="0"/>
              </a:rPr>
              <a:t>Les Priorités en Physique hadronique </a:t>
            </a:r>
            <a:r>
              <a:rPr lang="fr-FR" sz="3600" dirty="0" smtClean="0">
                <a:solidFill>
                  <a:srgbClr val="3B349C"/>
                </a:solidFill>
                <a:latin typeface="Arial Narrow" pitchFamily="34" charset="0"/>
              </a:rPr>
              <a:t>(2) </a:t>
            </a:r>
            <a:endParaRPr lang="fr-FR" sz="3600" dirty="0"/>
          </a:p>
        </p:txBody>
      </p:sp>
    </p:spTree>
    <p:extLst>
      <p:ext uri="{BB962C8B-B14F-4D97-AF65-F5344CB8AC3E}">
        <p14:creationId xmlns:p14="http://schemas.microsoft.com/office/powerpoint/2010/main" val="404451022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2"/>
          <p:cNvPicPr>
            <a:picLocks noChangeAspect="1" noChangeArrowheads="1"/>
          </p:cNvPicPr>
          <p:nvPr/>
        </p:nvPicPr>
        <p:blipFill>
          <a:blip r:embed="rId3">
            <a:extLst>
              <a:ext uri="{28A0092B-C50C-407E-A947-70E740481C1C}">
                <a14:useLocalDpi xmlns:a14="http://schemas.microsoft.com/office/drawing/2010/main" val="0"/>
              </a:ext>
            </a:extLst>
          </a:blip>
          <a:srcRect l="58035" t="48924" b="9933"/>
          <a:stretch>
            <a:fillRect/>
          </a:stretch>
        </p:blipFill>
        <p:spPr bwMode="auto">
          <a:xfrm>
            <a:off x="8172400" y="134618"/>
            <a:ext cx="954138" cy="486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5"/>
          <p:cNvSpPr>
            <a:spLocks noChangeArrowheads="1"/>
          </p:cNvSpPr>
          <p:nvPr/>
        </p:nvSpPr>
        <p:spPr bwMode="auto">
          <a:xfrm>
            <a:off x="5562600" y="4325938"/>
            <a:ext cx="2122488" cy="2151062"/>
          </a:xfrm>
          <a:prstGeom prst="rect">
            <a:avLst/>
          </a:prstGeom>
          <a:solidFill>
            <a:schemeClr val="bg1"/>
          </a:solidFill>
          <a:ln w="9525">
            <a:solidFill>
              <a:schemeClr val="bg1"/>
            </a:solidFill>
            <a:round/>
            <a:headEnd/>
            <a:tailEnd/>
          </a:ln>
        </p:spPr>
        <p:txBody>
          <a:bodyPr/>
          <a:lstStyle/>
          <a:p>
            <a:pPr defTabSz="914400"/>
            <a:endParaRPr lang="fr-FR" b="1">
              <a:solidFill>
                <a:srgbClr val="000000"/>
              </a:solidFill>
            </a:endParaRPr>
          </a:p>
        </p:txBody>
      </p:sp>
      <p:sp>
        <p:nvSpPr>
          <p:cNvPr id="5123" name="Rectangle 9"/>
          <p:cNvSpPr>
            <a:spLocks noChangeArrowheads="1"/>
          </p:cNvSpPr>
          <p:nvPr/>
        </p:nvSpPr>
        <p:spPr bwMode="auto">
          <a:xfrm>
            <a:off x="7504113" y="5992813"/>
            <a:ext cx="1474787" cy="403225"/>
          </a:xfrm>
          <a:prstGeom prst="rect">
            <a:avLst/>
          </a:prstGeom>
          <a:solidFill>
            <a:schemeClr val="bg1"/>
          </a:solidFill>
          <a:ln w="9525">
            <a:solidFill>
              <a:schemeClr val="bg1"/>
            </a:solidFill>
            <a:round/>
            <a:headEnd/>
            <a:tailEnd/>
          </a:ln>
        </p:spPr>
        <p:txBody>
          <a:bodyPr/>
          <a:lstStyle/>
          <a:p>
            <a:pPr defTabSz="914400"/>
            <a:endParaRPr lang="fr-FR" b="1">
              <a:solidFill>
                <a:srgbClr val="000000"/>
              </a:solidFill>
            </a:endParaRPr>
          </a:p>
        </p:txBody>
      </p:sp>
      <p:sp>
        <p:nvSpPr>
          <p:cNvPr id="5124" name="Rectangle 106"/>
          <p:cNvSpPr>
            <a:spLocks noGrp="1" noChangeArrowheads="1"/>
          </p:cNvSpPr>
          <p:nvPr>
            <p:ph type="ctrTitle"/>
          </p:nvPr>
        </p:nvSpPr>
        <p:spPr>
          <a:xfrm>
            <a:off x="266700" y="117599"/>
            <a:ext cx="8636000" cy="575097"/>
          </a:xfrm>
        </p:spPr>
        <p:txBody>
          <a:bodyPr/>
          <a:lstStyle/>
          <a:p>
            <a:r>
              <a:rPr lang="fr-FR" sz="3200" dirty="0">
                <a:solidFill>
                  <a:srgbClr val="000090"/>
                </a:solidFill>
                <a:latin typeface="Calibri" charset="0"/>
              </a:rPr>
              <a:t>Central Neutron Detector (CND)</a:t>
            </a:r>
          </a:p>
        </p:txBody>
      </p:sp>
      <p:pic>
        <p:nvPicPr>
          <p:cNvPr id="5126" name="Image 14" descr="CND_beau.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204864"/>
            <a:ext cx="4500687" cy="337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ZoneTexte 5"/>
          <p:cNvSpPr txBox="1">
            <a:spLocks noChangeArrowheads="1"/>
          </p:cNvSpPr>
          <p:nvPr/>
        </p:nvSpPr>
        <p:spPr bwMode="auto">
          <a:xfrm>
            <a:off x="169862" y="764704"/>
            <a:ext cx="8974138" cy="1477328"/>
          </a:xfrm>
          <a:prstGeom prst="rect">
            <a:avLst/>
          </a:prstGeom>
          <a:gradFill rotWithShape="0">
            <a:gsLst>
              <a:gs pos="0">
                <a:srgbClr val="5E9EFF"/>
              </a:gs>
              <a:gs pos="39999">
                <a:srgbClr val="85C2FF"/>
              </a:gs>
              <a:gs pos="70000">
                <a:srgbClr val="C4D6EB"/>
              </a:gs>
              <a:gs pos="100000">
                <a:srgbClr val="FFEBFA"/>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defTabSz="914400"/>
            <a:r>
              <a:rPr lang="fr-FR" sz="1800" b="1" dirty="0">
                <a:solidFill>
                  <a:srgbClr val="000000"/>
                </a:solidFill>
                <a:latin typeface="Arial Narrow"/>
                <a:cs typeface="Arial Narrow"/>
              </a:rPr>
              <a:t>But principal</a:t>
            </a:r>
            <a:r>
              <a:rPr lang="fr-FR" sz="1800" dirty="0">
                <a:solidFill>
                  <a:srgbClr val="000000"/>
                </a:solidFill>
                <a:latin typeface="Arial Narrow"/>
                <a:cs typeface="Arial Narrow"/>
              </a:rPr>
              <a:t>: détection du </a:t>
            </a:r>
            <a:r>
              <a:rPr lang="fr-FR" sz="1800" b="1" dirty="0">
                <a:solidFill>
                  <a:srgbClr val="FFFF00"/>
                </a:solidFill>
                <a:latin typeface="Arial Narrow"/>
                <a:cs typeface="Arial Narrow"/>
              </a:rPr>
              <a:t>neutron de recul du </a:t>
            </a:r>
            <a:r>
              <a:rPr lang="fr-FR" sz="1800" b="1" dirty="0" err="1">
                <a:solidFill>
                  <a:srgbClr val="FFFF00"/>
                </a:solidFill>
                <a:latin typeface="Arial Narrow"/>
                <a:cs typeface="Arial Narrow"/>
              </a:rPr>
              <a:t>nDVCS</a:t>
            </a:r>
            <a:r>
              <a:rPr lang="fr-FR" sz="1800" b="1" dirty="0">
                <a:solidFill>
                  <a:srgbClr val="FFFF00"/>
                </a:solidFill>
                <a:latin typeface="Arial Narrow"/>
                <a:cs typeface="Arial Narrow"/>
              </a:rPr>
              <a:t> (en </a:t>
            </a:r>
            <a:r>
              <a:rPr lang="fr-FR" sz="1800" dirty="0">
                <a:solidFill>
                  <a:srgbClr val="FFFF00"/>
                </a:solidFill>
                <a:latin typeface="Arial Narrow"/>
                <a:cs typeface="Arial Narrow"/>
              </a:rPr>
              <a:t>→ en</a:t>
            </a:r>
            <a:r>
              <a:rPr lang="el-GR" sz="1800" dirty="0">
                <a:solidFill>
                  <a:srgbClr val="FFFF00"/>
                </a:solidFill>
                <a:latin typeface="Arial Narrow"/>
                <a:cs typeface="Arial Narrow"/>
              </a:rPr>
              <a:t>γ</a:t>
            </a:r>
            <a:r>
              <a:rPr lang="en-GB" sz="1800" dirty="0">
                <a:solidFill>
                  <a:srgbClr val="FFFF00"/>
                </a:solidFill>
                <a:latin typeface="Arial Narrow"/>
                <a:cs typeface="Arial Narrow"/>
              </a:rPr>
              <a:t>)</a:t>
            </a:r>
            <a:r>
              <a:rPr lang="fr-FR" sz="1800" dirty="0">
                <a:solidFill>
                  <a:srgbClr val="000000"/>
                </a:solidFill>
                <a:latin typeface="Arial Narrow"/>
                <a:cs typeface="Arial Narrow"/>
              </a:rPr>
              <a:t>.   </a:t>
            </a:r>
            <a:endParaRPr lang="fr-FR" sz="1800" dirty="0" smtClean="0">
              <a:solidFill>
                <a:srgbClr val="000000"/>
              </a:solidFill>
              <a:latin typeface="Arial Narrow"/>
              <a:cs typeface="Arial Narrow"/>
            </a:endParaRPr>
          </a:p>
          <a:p>
            <a:pPr defTabSz="914400"/>
            <a:r>
              <a:rPr lang="fr-FR" sz="1800" dirty="0" smtClean="0">
                <a:solidFill>
                  <a:srgbClr val="000000"/>
                </a:solidFill>
                <a:latin typeface="Arial Narrow"/>
                <a:cs typeface="Arial Narrow"/>
              </a:rPr>
              <a:t> </a:t>
            </a:r>
            <a:r>
              <a:rPr lang="fr-FR" sz="1800" dirty="0">
                <a:solidFill>
                  <a:srgbClr val="000000"/>
                </a:solidFill>
                <a:latin typeface="Arial Narrow"/>
                <a:cs typeface="Arial Narrow"/>
              </a:rPr>
              <a:t>Le CND doit assurer:</a:t>
            </a:r>
          </a:p>
          <a:p>
            <a:pPr defTabSz="914400">
              <a:buFont typeface="Arial" charset="0"/>
              <a:buChar char="•"/>
            </a:pPr>
            <a:r>
              <a:rPr lang="fr-FR" sz="1800" dirty="0">
                <a:solidFill>
                  <a:srgbClr val="000000"/>
                </a:solidFill>
                <a:latin typeface="Arial Narrow"/>
                <a:cs typeface="Arial Narrow"/>
              </a:rPr>
              <a:t> </a:t>
            </a:r>
            <a:r>
              <a:rPr lang="fr-FR" sz="1800" b="1" dirty="0">
                <a:solidFill>
                  <a:srgbClr val="000000"/>
                </a:solidFill>
                <a:latin typeface="Arial Narrow"/>
                <a:cs typeface="Arial Narrow"/>
              </a:rPr>
              <a:t>bonne séparation neutron/photon </a:t>
            </a:r>
            <a:r>
              <a:rPr lang="fr-FR" sz="1800" dirty="0">
                <a:solidFill>
                  <a:srgbClr val="000000"/>
                </a:solidFill>
                <a:latin typeface="Arial Narrow"/>
                <a:cs typeface="Arial Narrow"/>
              </a:rPr>
              <a:t>pour 0.2&lt;</a:t>
            </a:r>
            <a:r>
              <a:rPr lang="fr-FR" sz="1800" dirty="0" err="1">
                <a:solidFill>
                  <a:srgbClr val="000000"/>
                </a:solidFill>
                <a:latin typeface="Arial Narrow"/>
                <a:cs typeface="Arial Narrow"/>
              </a:rPr>
              <a:t>p</a:t>
            </a:r>
            <a:r>
              <a:rPr lang="fr-FR" sz="1800" baseline="-25000" dirty="0" err="1">
                <a:solidFill>
                  <a:srgbClr val="000000"/>
                </a:solidFill>
                <a:latin typeface="Arial Narrow"/>
                <a:cs typeface="Arial Narrow"/>
              </a:rPr>
              <a:t>n</a:t>
            </a:r>
            <a:r>
              <a:rPr lang="fr-FR" sz="1800" dirty="0">
                <a:solidFill>
                  <a:srgbClr val="000000"/>
                </a:solidFill>
                <a:latin typeface="Arial Narrow"/>
                <a:cs typeface="Arial Narrow"/>
              </a:rPr>
              <a:t>&lt;1 </a:t>
            </a:r>
            <a:r>
              <a:rPr lang="fr-FR" sz="1800" dirty="0" err="1">
                <a:solidFill>
                  <a:srgbClr val="000000"/>
                </a:solidFill>
                <a:latin typeface="Arial Narrow"/>
                <a:cs typeface="Arial Narrow"/>
              </a:rPr>
              <a:t>GeV</a:t>
            </a:r>
            <a:r>
              <a:rPr lang="fr-FR" sz="1800" dirty="0">
                <a:solidFill>
                  <a:srgbClr val="000000"/>
                </a:solidFill>
                <a:latin typeface="Arial Narrow"/>
                <a:cs typeface="Arial Narrow"/>
              </a:rPr>
              <a:t>/c →</a:t>
            </a:r>
            <a:r>
              <a:rPr lang="fr-FR" sz="1800" b="1" dirty="0">
                <a:solidFill>
                  <a:srgbClr val="000000"/>
                </a:solidFill>
                <a:latin typeface="Arial Narrow"/>
                <a:cs typeface="Arial Narrow"/>
              </a:rPr>
              <a:t> ~150 </a:t>
            </a:r>
            <a:r>
              <a:rPr lang="fr-FR" sz="1800" b="1" dirty="0" err="1">
                <a:solidFill>
                  <a:srgbClr val="000000"/>
                </a:solidFill>
                <a:latin typeface="Arial Narrow"/>
                <a:cs typeface="Arial Narrow"/>
              </a:rPr>
              <a:t>ps</a:t>
            </a:r>
            <a:r>
              <a:rPr lang="fr-FR" sz="1800" b="1" dirty="0">
                <a:solidFill>
                  <a:srgbClr val="000000"/>
                </a:solidFill>
                <a:latin typeface="Arial Narrow"/>
                <a:cs typeface="Arial Narrow"/>
              </a:rPr>
              <a:t> de résolution en temps</a:t>
            </a:r>
            <a:endParaRPr lang="fr-FR" sz="1800" dirty="0">
              <a:solidFill>
                <a:srgbClr val="000000"/>
              </a:solidFill>
              <a:latin typeface="Arial Narrow"/>
              <a:cs typeface="Arial Narrow"/>
            </a:endParaRPr>
          </a:p>
          <a:p>
            <a:pPr defTabSz="914400">
              <a:buFont typeface="Arial" charset="0"/>
              <a:buChar char="•"/>
            </a:pPr>
            <a:r>
              <a:rPr lang="fr-FR" sz="1800" dirty="0">
                <a:solidFill>
                  <a:srgbClr val="000000"/>
                </a:solidFill>
                <a:latin typeface="Arial Narrow"/>
                <a:cs typeface="Arial Narrow"/>
              </a:rPr>
              <a:t> résolution en impulsion</a:t>
            </a:r>
            <a:r>
              <a:rPr lang="fr-FR" sz="1800" b="1" dirty="0">
                <a:solidFill>
                  <a:srgbClr val="000000"/>
                </a:solidFill>
                <a:latin typeface="Arial Narrow"/>
                <a:cs typeface="Arial Narrow"/>
              </a:rPr>
              <a:t> </a:t>
            </a:r>
            <a:r>
              <a:rPr lang="fr-FR" sz="1800" b="1" dirty="0" err="1">
                <a:solidFill>
                  <a:srgbClr val="000000"/>
                </a:solidFill>
                <a:latin typeface="Arial Narrow"/>
                <a:cs typeface="Arial Narrow"/>
              </a:rPr>
              <a:t>dp</a:t>
            </a:r>
            <a:r>
              <a:rPr lang="fr-FR" sz="1800" b="1" dirty="0">
                <a:solidFill>
                  <a:srgbClr val="000000"/>
                </a:solidFill>
                <a:latin typeface="Arial Narrow"/>
                <a:cs typeface="Arial Narrow"/>
              </a:rPr>
              <a:t>/p &lt; 10%</a:t>
            </a:r>
          </a:p>
          <a:p>
            <a:pPr defTabSz="914400">
              <a:buFont typeface="Arial" charset="0"/>
              <a:buNone/>
            </a:pPr>
            <a:r>
              <a:rPr lang="fr-FR" sz="1800" b="1" dirty="0">
                <a:solidFill>
                  <a:srgbClr val="000000"/>
                </a:solidFill>
                <a:latin typeface="Arial Narrow"/>
                <a:cs typeface="Arial Narrow"/>
              </a:rPr>
              <a:t>Contraintes</a:t>
            </a:r>
            <a:r>
              <a:rPr lang="fr-FR" sz="1800" dirty="0">
                <a:solidFill>
                  <a:srgbClr val="000000"/>
                </a:solidFill>
                <a:latin typeface="Arial Narrow"/>
                <a:cs typeface="Arial Narrow"/>
              </a:rPr>
              <a:t>: forte </a:t>
            </a:r>
            <a:r>
              <a:rPr lang="fr-FR" sz="1800" b="1" dirty="0">
                <a:solidFill>
                  <a:srgbClr val="000000"/>
                </a:solidFill>
                <a:latin typeface="Arial Narrow"/>
                <a:cs typeface="Arial Narrow"/>
              </a:rPr>
              <a:t>champ magnétique</a:t>
            </a:r>
            <a:r>
              <a:rPr lang="fr-FR" sz="1800" dirty="0">
                <a:solidFill>
                  <a:srgbClr val="000000"/>
                </a:solidFill>
                <a:latin typeface="Arial Narrow"/>
                <a:cs typeface="Arial Narrow"/>
              </a:rPr>
              <a:t> environnant (5 </a:t>
            </a:r>
            <a:r>
              <a:rPr lang="fr-FR" sz="1800" dirty="0" err="1">
                <a:solidFill>
                  <a:srgbClr val="000000"/>
                </a:solidFill>
                <a:latin typeface="Arial Narrow"/>
                <a:cs typeface="Arial Narrow"/>
              </a:rPr>
              <a:t>T</a:t>
            </a:r>
            <a:r>
              <a:rPr lang="fr-FR" sz="1800" dirty="0">
                <a:solidFill>
                  <a:srgbClr val="000000"/>
                </a:solidFill>
                <a:latin typeface="Arial Narrow"/>
                <a:cs typeface="Arial Narrow"/>
              </a:rPr>
              <a:t>), </a:t>
            </a:r>
            <a:r>
              <a:rPr lang="fr-FR" sz="1800" b="1" dirty="0">
                <a:solidFill>
                  <a:srgbClr val="000000"/>
                </a:solidFill>
                <a:latin typeface="Arial Narrow"/>
                <a:cs typeface="Arial Narrow"/>
              </a:rPr>
              <a:t>petite espace</a:t>
            </a:r>
            <a:r>
              <a:rPr lang="fr-FR" sz="1800" dirty="0">
                <a:solidFill>
                  <a:srgbClr val="000000"/>
                </a:solidFill>
                <a:latin typeface="Arial Narrow"/>
                <a:cs typeface="Arial Narrow"/>
              </a:rPr>
              <a:t> radial (10 cm) </a:t>
            </a:r>
          </a:p>
        </p:txBody>
      </p:sp>
      <p:sp>
        <p:nvSpPr>
          <p:cNvPr id="5128" name="Text Box 13"/>
          <p:cNvSpPr txBox="1">
            <a:spLocks noChangeArrowheads="1"/>
          </p:cNvSpPr>
          <p:nvPr/>
        </p:nvSpPr>
        <p:spPr bwMode="auto">
          <a:xfrm>
            <a:off x="107504" y="5674022"/>
            <a:ext cx="5472608" cy="92333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lgn="ctr" defTabSz="914400"/>
            <a:r>
              <a:rPr lang="fr-FR" sz="1800" dirty="0">
                <a:solidFill>
                  <a:srgbClr val="000000"/>
                </a:solidFill>
                <a:latin typeface="Arial Narrow"/>
                <a:cs typeface="Arial Narrow"/>
              </a:rPr>
              <a:t>Design du CND : </a:t>
            </a:r>
            <a:r>
              <a:rPr lang="fr-FR" sz="1800" dirty="0">
                <a:solidFill>
                  <a:srgbClr val="FF0000"/>
                </a:solidFill>
                <a:latin typeface="Arial Narrow"/>
                <a:cs typeface="Arial Narrow"/>
              </a:rPr>
              <a:t>barreau</a:t>
            </a:r>
            <a:r>
              <a:rPr lang="fr-FR" sz="1800" dirty="0">
                <a:solidFill>
                  <a:srgbClr val="000000"/>
                </a:solidFill>
                <a:latin typeface="Arial Narrow"/>
                <a:cs typeface="Arial Narrow"/>
              </a:rPr>
              <a:t> </a:t>
            </a:r>
            <a:r>
              <a:rPr lang="fr-FR" sz="1800" dirty="0">
                <a:solidFill>
                  <a:srgbClr val="FF0000"/>
                </a:solidFill>
                <a:latin typeface="Arial Narrow"/>
                <a:cs typeface="Arial Narrow"/>
              </a:rPr>
              <a:t>de</a:t>
            </a:r>
            <a:r>
              <a:rPr lang="fr-FR" sz="1800" dirty="0">
                <a:solidFill>
                  <a:srgbClr val="000000"/>
                </a:solidFill>
                <a:latin typeface="Arial Narrow"/>
                <a:cs typeface="Arial Narrow"/>
              </a:rPr>
              <a:t> </a:t>
            </a:r>
            <a:r>
              <a:rPr lang="fr-FR" sz="1800" dirty="0">
                <a:solidFill>
                  <a:srgbClr val="FF0000"/>
                </a:solidFill>
                <a:latin typeface="Arial Narrow"/>
                <a:cs typeface="Arial Narrow"/>
              </a:rPr>
              <a:t>scintillateurs</a:t>
            </a:r>
          </a:p>
          <a:p>
            <a:pPr algn="ctr" defTabSz="914400"/>
            <a:r>
              <a:rPr lang="fr-FR" sz="1800" dirty="0">
                <a:solidFill>
                  <a:srgbClr val="000000"/>
                </a:solidFill>
                <a:latin typeface="Arial Narrow"/>
                <a:cs typeface="Arial Narrow"/>
              </a:rPr>
              <a:t>3 couches radiales, 48 barreaux par couche</a:t>
            </a:r>
          </a:p>
          <a:p>
            <a:pPr algn="ctr" defTabSz="914400"/>
            <a:r>
              <a:rPr lang="fr-FR" sz="1800" dirty="0">
                <a:solidFill>
                  <a:srgbClr val="000000"/>
                </a:solidFill>
                <a:latin typeface="Arial Narrow"/>
                <a:cs typeface="Arial Narrow"/>
              </a:rPr>
              <a:t>couplés par 2 à l’avant avec un </a:t>
            </a:r>
            <a:r>
              <a:rPr lang="fr-FR" sz="1800" dirty="0">
                <a:solidFill>
                  <a:srgbClr val="FF0000"/>
                </a:solidFill>
                <a:latin typeface="Arial Narrow"/>
                <a:cs typeface="Arial Narrow"/>
              </a:rPr>
              <a:t>guide de lumière</a:t>
            </a:r>
            <a:r>
              <a:rPr lang="fr-FR" sz="1800" dirty="0">
                <a:solidFill>
                  <a:srgbClr val="000000"/>
                </a:solidFill>
                <a:latin typeface="Arial Narrow"/>
                <a:cs typeface="Arial Narrow"/>
              </a:rPr>
              <a:t> </a:t>
            </a:r>
            <a:r>
              <a:rPr lang="fr-FR" sz="1800" dirty="0">
                <a:solidFill>
                  <a:srgbClr val="FF0000"/>
                </a:solidFill>
                <a:latin typeface="Arial Narrow"/>
                <a:cs typeface="Arial Narrow"/>
              </a:rPr>
              <a:t>“u-</a:t>
            </a:r>
            <a:r>
              <a:rPr lang="fr-FR" sz="1800" dirty="0" err="1">
                <a:solidFill>
                  <a:srgbClr val="FF0000"/>
                </a:solidFill>
                <a:latin typeface="Arial Narrow"/>
                <a:cs typeface="Arial Narrow"/>
              </a:rPr>
              <a:t>turn</a:t>
            </a:r>
            <a:r>
              <a:rPr lang="fr-FR" sz="1800" dirty="0">
                <a:solidFill>
                  <a:srgbClr val="FF0000"/>
                </a:solidFill>
                <a:latin typeface="Arial Narrow"/>
                <a:cs typeface="Arial Narrow"/>
              </a:rPr>
              <a:t>”</a:t>
            </a:r>
          </a:p>
        </p:txBody>
      </p:sp>
      <p:sp>
        <p:nvSpPr>
          <p:cNvPr id="5129" name="ZoneTexte 17"/>
          <p:cNvSpPr txBox="1">
            <a:spLocks noChangeArrowheads="1"/>
          </p:cNvSpPr>
          <p:nvPr/>
        </p:nvSpPr>
        <p:spPr bwMode="auto">
          <a:xfrm>
            <a:off x="4889500" y="2368039"/>
            <a:ext cx="4002980" cy="329320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defTabSz="914400"/>
            <a:r>
              <a:rPr lang="fr-FR" sz="1600" b="1" dirty="0">
                <a:solidFill>
                  <a:srgbClr val="000000"/>
                </a:solidFill>
                <a:latin typeface="Arial Narrow"/>
                <a:cs typeface="Arial Narrow"/>
              </a:rPr>
              <a:t>Tests accomplis sur prototype pour choisir:</a:t>
            </a:r>
          </a:p>
          <a:p>
            <a:pPr defTabSz="914400">
              <a:buFont typeface="Arial" charset="0"/>
              <a:buChar char="•"/>
            </a:pPr>
            <a:r>
              <a:rPr lang="fr-FR" sz="1600" dirty="0">
                <a:solidFill>
                  <a:srgbClr val="000000"/>
                </a:solidFill>
                <a:latin typeface="Arial Narrow"/>
                <a:cs typeface="Arial Narrow"/>
              </a:rPr>
              <a:t> forme du u-</a:t>
            </a:r>
            <a:r>
              <a:rPr lang="fr-FR" sz="1600" dirty="0" err="1">
                <a:solidFill>
                  <a:srgbClr val="000000"/>
                </a:solidFill>
                <a:latin typeface="Arial Narrow"/>
                <a:cs typeface="Arial Narrow"/>
              </a:rPr>
              <a:t>turn</a:t>
            </a:r>
            <a:r>
              <a:rPr lang="fr-FR" sz="1600" dirty="0">
                <a:solidFill>
                  <a:srgbClr val="000000"/>
                </a:solidFill>
                <a:latin typeface="Arial Narrow"/>
                <a:cs typeface="Arial Narrow"/>
              </a:rPr>
              <a:t> (semi-circulaire)</a:t>
            </a:r>
          </a:p>
          <a:p>
            <a:pPr defTabSz="914400">
              <a:buFont typeface="Arial" charset="0"/>
              <a:buChar char="•"/>
            </a:pPr>
            <a:r>
              <a:rPr lang="fr-FR" sz="1600" dirty="0">
                <a:solidFill>
                  <a:srgbClr val="000000"/>
                </a:solidFill>
                <a:latin typeface="Arial Narrow"/>
                <a:cs typeface="Arial Narrow"/>
              </a:rPr>
              <a:t> enrobage (feuille d’Al)</a:t>
            </a:r>
          </a:p>
          <a:p>
            <a:pPr defTabSz="914400">
              <a:buFont typeface="Arial" charset="0"/>
              <a:buChar char="•"/>
            </a:pPr>
            <a:r>
              <a:rPr lang="fr-FR" sz="1600" dirty="0">
                <a:solidFill>
                  <a:srgbClr val="000000"/>
                </a:solidFill>
                <a:latin typeface="Arial Narrow"/>
                <a:cs typeface="Arial Narrow"/>
              </a:rPr>
              <a:t> scintillateurs (ELJEN)</a:t>
            </a:r>
          </a:p>
          <a:p>
            <a:pPr defTabSz="914400">
              <a:buFont typeface="Arial" charset="0"/>
              <a:buChar char="•"/>
            </a:pPr>
            <a:r>
              <a:rPr lang="fr-FR" sz="1600" dirty="0">
                <a:solidFill>
                  <a:srgbClr val="000000"/>
                </a:solidFill>
                <a:latin typeface="Arial Narrow"/>
                <a:cs typeface="Arial Narrow"/>
              </a:rPr>
              <a:t> blindage</a:t>
            </a:r>
            <a:r>
              <a:rPr lang="fr-FR" sz="1600" b="1" dirty="0">
                <a:solidFill>
                  <a:srgbClr val="000000"/>
                </a:solidFill>
                <a:latin typeface="Arial Narrow"/>
                <a:cs typeface="Arial Narrow"/>
              </a:rPr>
              <a:t> </a:t>
            </a:r>
            <a:r>
              <a:rPr lang="fr-FR" sz="1600" dirty="0">
                <a:latin typeface="Arial Narrow"/>
                <a:cs typeface="Arial Narrow"/>
              </a:rPr>
              <a:t>magnétique pour les </a:t>
            </a:r>
            <a:r>
              <a:rPr lang="fr-FR" sz="1600" dirty="0" err="1">
                <a:latin typeface="Arial Narrow"/>
                <a:cs typeface="Arial Narrow"/>
              </a:rPr>
              <a:t>PMs</a:t>
            </a:r>
            <a:endParaRPr lang="fr-FR" sz="1600" dirty="0">
              <a:latin typeface="Arial Narrow"/>
              <a:cs typeface="Arial Narrow"/>
            </a:endParaRPr>
          </a:p>
          <a:p>
            <a:pPr defTabSz="914400">
              <a:buFont typeface="Arial" charset="0"/>
              <a:buChar char="•"/>
            </a:pPr>
            <a:r>
              <a:rPr lang="fr-FR" sz="1600" dirty="0">
                <a:latin typeface="Arial Narrow"/>
                <a:cs typeface="Arial Narrow"/>
              </a:rPr>
              <a:t> PM (R10533 de Hamamatsu)</a:t>
            </a:r>
          </a:p>
          <a:p>
            <a:pPr defTabSz="914400">
              <a:buFont typeface="Arial" charset="0"/>
              <a:buChar char="•"/>
            </a:pPr>
            <a:r>
              <a:rPr lang="fr-FR" sz="1600" dirty="0">
                <a:latin typeface="Arial Narrow"/>
                <a:cs typeface="Arial Narrow"/>
              </a:rPr>
              <a:t> tests de tenue mécanique de la colle</a:t>
            </a:r>
          </a:p>
          <a:p>
            <a:pPr defTabSz="914400">
              <a:buFont typeface="Arial" charset="0"/>
              <a:buChar char="•"/>
            </a:pPr>
            <a:r>
              <a:rPr lang="fr-FR" sz="1600" dirty="0">
                <a:latin typeface="Arial Narrow"/>
                <a:cs typeface="Arial Narrow"/>
              </a:rPr>
              <a:t> « </a:t>
            </a:r>
            <a:r>
              <a:rPr lang="fr-FR" sz="1600" dirty="0" err="1">
                <a:latin typeface="Arial Narrow"/>
                <a:cs typeface="Arial Narrow"/>
              </a:rPr>
              <a:t>Splitters</a:t>
            </a:r>
            <a:r>
              <a:rPr lang="fr-FR" sz="1600" dirty="0">
                <a:latin typeface="Arial Narrow"/>
                <a:cs typeface="Arial Narrow"/>
              </a:rPr>
              <a:t> » (récupérés de G0)</a:t>
            </a:r>
          </a:p>
          <a:p>
            <a:pPr defTabSz="914400">
              <a:buFont typeface="Arial" charset="0"/>
              <a:buChar char="•"/>
            </a:pPr>
            <a:r>
              <a:rPr lang="fr-FR" sz="1600" dirty="0">
                <a:latin typeface="Arial Narrow"/>
                <a:cs typeface="Arial Narrow"/>
              </a:rPr>
              <a:t> Discriminateurs (FCC8 récupérés de TAPS)</a:t>
            </a:r>
          </a:p>
          <a:p>
            <a:pPr defTabSz="914400">
              <a:buFont typeface="Arial" charset="0"/>
              <a:buChar char="•"/>
            </a:pPr>
            <a:r>
              <a:rPr lang="fr-FR" sz="1600" dirty="0">
                <a:latin typeface="Arial Narrow"/>
                <a:cs typeface="Arial Narrow"/>
              </a:rPr>
              <a:t> Calibration des </a:t>
            </a:r>
            <a:r>
              <a:rPr lang="fr-FR" sz="1600" dirty="0" err="1">
                <a:latin typeface="Arial Narrow"/>
                <a:cs typeface="Arial Narrow"/>
              </a:rPr>
              <a:t>PMs</a:t>
            </a:r>
            <a:r>
              <a:rPr lang="fr-FR" sz="1600" dirty="0">
                <a:latin typeface="Arial Narrow"/>
                <a:cs typeface="Arial Narrow"/>
              </a:rPr>
              <a:t> accomplie</a:t>
            </a:r>
          </a:p>
          <a:p>
            <a:pPr defTabSz="914400">
              <a:buFont typeface="Arial" charset="0"/>
              <a:buChar char="•"/>
            </a:pPr>
            <a:r>
              <a:rPr lang="fr-FR" sz="1600" dirty="0">
                <a:latin typeface="Arial Narrow"/>
                <a:cs typeface="Arial Narrow"/>
              </a:rPr>
              <a:t> Couplage optique choisi (graisse)</a:t>
            </a:r>
          </a:p>
          <a:p>
            <a:pPr defTabSz="914400">
              <a:buFont typeface="Arial" charset="0"/>
              <a:buChar char="→"/>
            </a:pPr>
            <a:r>
              <a:rPr lang="fr-FR" sz="1600" dirty="0">
                <a:latin typeface="Arial Narrow"/>
                <a:cs typeface="Arial Narrow"/>
              </a:rPr>
              <a:t> </a:t>
            </a:r>
            <a:r>
              <a:rPr lang="fr-FR" sz="1600" b="1" dirty="0">
                <a:solidFill>
                  <a:srgbClr val="FF0000"/>
                </a:solidFill>
                <a:latin typeface="Arial Narrow"/>
                <a:cs typeface="Arial Narrow"/>
              </a:rPr>
              <a:t>résolution obtenue sur prototype avec rayons cosmiques:  s</a:t>
            </a:r>
            <a:r>
              <a:rPr lang="fr-FR" sz="1600" b="1" baseline="-25000" dirty="0">
                <a:solidFill>
                  <a:srgbClr val="FF0000"/>
                </a:solidFill>
                <a:latin typeface="Arial Narrow"/>
                <a:cs typeface="Arial Narrow"/>
              </a:rPr>
              <a:t>t</a:t>
            </a:r>
            <a:r>
              <a:rPr lang="fr-FR" sz="1600" b="1" dirty="0">
                <a:solidFill>
                  <a:srgbClr val="FF0000"/>
                </a:solidFill>
                <a:latin typeface="Arial Narrow"/>
                <a:cs typeface="Arial Narrow"/>
              </a:rPr>
              <a:t> ~140 </a:t>
            </a:r>
            <a:r>
              <a:rPr lang="fr-FR" sz="1600" b="1" dirty="0" err="1">
                <a:solidFill>
                  <a:srgbClr val="FF0000"/>
                </a:solidFill>
                <a:latin typeface="Arial Narrow"/>
                <a:cs typeface="Arial Narrow"/>
              </a:rPr>
              <a:t>ps</a:t>
            </a:r>
            <a:endParaRPr lang="fr-FR" sz="1600" b="1" dirty="0">
              <a:solidFill>
                <a:srgbClr val="FF0000"/>
              </a:solidFill>
              <a:latin typeface="Arial Narrow"/>
              <a:cs typeface="Arial Narrow"/>
            </a:endParaRPr>
          </a:p>
        </p:txBody>
      </p:sp>
    </p:spTree>
    <p:extLst>
      <p:ext uri="{BB962C8B-B14F-4D97-AF65-F5344CB8AC3E}">
        <p14:creationId xmlns:p14="http://schemas.microsoft.com/office/powerpoint/2010/main" val="9127715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a:spLocks noChangeArrowheads="1"/>
          </p:cNvSpPr>
          <p:nvPr/>
        </p:nvSpPr>
        <p:spPr bwMode="auto">
          <a:xfrm>
            <a:off x="6524" y="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lgn="ctr"/>
            <a:r>
              <a:rPr lang="fr-FR" sz="3600">
                <a:solidFill>
                  <a:srgbClr val="000090"/>
                </a:solidFill>
                <a:latin typeface="Arial Narrow"/>
                <a:cs typeface="Arial Narrow"/>
              </a:rPr>
              <a:t>CND – le planning </a:t>
            </a:r>
            <a:endParaRPr lang="en-US" sz="3600">
              <a:solidFill>
                <a:srgbClr val="000090"/>
              </a:solidFill>
              <a:latin typeface="Arial Narrow"/>
              <a:cs typeface="Arial Narrow"/>
            </a:endParaRPr>
          </a:p>
        </p:txBody>
      </p:sp>
      <p:sp>
        <p:nvSpPr>
          <p:cNvPr id="5" name="Rectangle 9"/>
          <p:cNvSpPr>
            <a:spLocks noChangeArrowheads="1"/>
          </p:cNvSpPr>
          <p:nvPr/>
        </p:nvSpPr>
        <p:spPr bwMode="auto">
          <a:xfrm>
            <a:off x="4678363" y="3530600"/>
            <a:ext cx="4046537" cy="2962275"/>
          </a:xfrm>
          <a:prstGeom prst="rect">
            <a:avLst/>
          </a:prstGeom>
          <a:solidFill>
            <a:schemeClr val="bg1"/>
          </a:solidFill>
          <a:ln w="9525">
            <a:solidFill>
              <a:schemeClr val="bg1"/>
            </a:solidFill>
            <a:round/>
            <a:headEnd/>
            <a:tailEnd/>
          </a:ln>
        </p:spPr>
        <p:txBody>
          <a:bodyPr/>
          <a:lstStyle/>
          <a:p>
            <a:pPr defTabSz="914400"/>
            <a:endParaRPr lang="en-GB" b="1"/>
          </a:p>
        </p:txBody>
      </p:sp>
      <p:pic>
        <p:nvPicPr>
          <p:cNvPr id="6" name="Picture 12"/>
          <p:cNvPicPr>
            <a:picLocks noChangeAspect="1" noChangeArrowheads="1"/>
          </p:cNvPicPr>
          <p:nvPr/>
        </p:nvPicPr>
        <p:blipFill>
          <a:blip r:embed="rId2">
            <a:extLst>
              <a:ext uri="{28A0092B-C50C-407E-A947-70E740481C1C}">
                <a14:useLocalDpi xmlns:a14="http://schemas.microsoft.com/office/drawing/2010/main" val="0"/>
              </a:ext>
            </a:extLst>
          </a:blip>
          <a:srcRect l="58035" t="48924" b="9933"/>
          <a:stretch>
            <a:fillRect/>
          </a:stretch>
        </p:blipFill>
        <p:spPr bwMode="auto">
          <a:xfrm>
            <a:off x="8028384" y="76200"/>
            <a:ext cx="937816" cy="47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2"/>
          <p:cNvSpPr txBox="1">
            <a:spLocks noChangeArrowheads="1"/>
          </p:cNvSpPr>
          <p:nvPr/>
        </p:nvSpPr>
        <p:spPr bwMode="auto">
          <a:xfrm>
            <a:off x="7772400" y="6096000"/>
            <a:ext cx="9144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r>
              <a:rPr lang="en-US"/>
              <a:t>            </a:t>
            </a:r>
          </a:p>
        </p:txBody>
      </p:sp>
      <p:sp>
        <p:nvSpPr>
          <p:cNvPr id="8" name="ZoneTexte 11"/>
          <p:cNvSpPr txBox="1">
            <a:spLocks noChangeArrowheads="1"/>
          </p:cNvSpPr>
          <p:nvPr/>
        </p:nvSpPr>
        <p:spPr bwMode="auto">
          <a:xfrm>
            <a:off x="476250" y="5486400"/>
            <a:ext cx="3484563" cy="707886"/>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lgn="ctr"/>
            <a:r>
              <a:rPr lang="fr-FR" sz="2000" dirty="0" smtClean="0">
                <a:cs typeface="Times New Roman" charset="0"/>
              </a:rPr>
              <a:t>2014</a:t>
            </a:r>
            <a:r>
              <a:rPr lang="fr-FR" sz="2000" dirty="0">
                <a:cs typeface="Times New Roman" charset="0"/>
              </a:rPr>
              <a:t>, </a:t>
            </a:r>
            <a:r>
              <a:rPr lang="fr-FR" sz="2000" dirty="0" smtClean="0">
                <a:cs typeface="Times New Roman" charset="0"/>
              </a:rPr>
              <a:t>outils d’</a:t>
            </a:r>
            <a:r>
              <a:rPr lang="fr-FR" sz="2000" dirty="0" err="1" smtClean="0">
                <a:cs typeface="Times New Roman" charset="0"/>
              </a:rPr>
              <a:t>installaion</a:t>
            </a:r>
            <a:r>
              <a:rPr lang="fr-FR" sz="2000" dirty="0">
                <a:cs typeface="Times New Roman" charset="0"/>
              </a:rPr>
              <a:t>, boites, câbles, coûts d’envoi…</a:t>
            </a:r>
            <a:endParaRPr lang="en-US" sz="2000" dirty="0">
              <a:cs typeface="Times New Roman" charset="0"/>
            </a:endParaRPr>
          </a:p>
        </p:txBody>
      </p:sp>
      <p:pic>
        <p:nvPicPr>
          <p:cNvPr id="9"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r="3167"/>
          <a:stretch/>
        </p:blipFill>
        <p:spPr bwMode="auto">
          <a:xfrm>
            <a:off x="5442148" y="764704"/>
            <a:ext cx="3707904"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ZoneTexte 4"/>
          <p:cNvSpPr txBox="1">
            <a:spLocks noChangeArrowheads="1"/>
          </p:cNvSpPr>
          <p:nvPr/>
        </p:nvSpPr>
        <p:spPr bwMode="auto">
          <a:xfrm>
            <a:off x="4469829" y="4293096"/>
            <a:ext cx="4638675" cy="2308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buFont typeface="Arial" charset="0"/>
              <a:buChar char="•"/>
            </a:pPr>
            <a:r>
              <a:rPr lang="fr-FR" sz="1800" dirty="0">
                <a:latin typeface="Arial Narrow"/>
                <a:cs typeface="Arial Narrow"/>
              </a:rPr>
              <a:t> tests avec Flash </a:t>
            </a:r>
            <a:r>
              <a:rPr lang="fr-FR" sz="1800" dirty="0" err="1">
                <a:latin typeface="Arial Narrow"/>
                <a:cs typeface="Arial Narrow"/>
              </a:rPr>
              <a:t>ADCs</a:t>
            </a:r>
            <a:r>
              <a:rPr lang="fr-FR" sz="1800" dirty="0">
                <a:latin typeface="Arial Narrow"/>
                <a:cs typeface="Arial Narrow"/>
              </a:rPr>
              <a:t>, prêt de </a:t>
            </a:r>
            <a:r>
              <a:rPr lang="fr-FR" sz="1800" dirty="0" err="1">
                <a:latin typeface="Arial Narrow"/>
                <a:cs typeface="Arial Narrow"/>
              </a:rPr>
              <a:t>JLab</a:t>
            </a:r>
            <a:r>
              <a:rPr lang="fr-FR" sz="1800" dirty="0">
                <a:latin typeface="Arial Narrow"/>
                <a:cs typeface="Arial Narrow"/>
              </a:rPr>
              <a:t> </a:t>
            </a:r>
          </a:p>
          <a:p>
            <a:pPr>
              <a:buFont typeface="Arial" charset="0"/>
              <a:buChar char="•"/>
            </a:pPr>
            <a:r>
              <a:rPr lang="fr-FR" sz="1800" dirty="0">
                <a:latin typeface="Arial Narrow"/>
                <a:cs typeface="Arial Narrow"/>
              </a:rPr>
              <a:t> assemblage démarrera dans l’automne 2013</a:t>
            </a:r>
          </a:p>
          <a:p>
            <a:pPr>
              <a:buFont typeface="Arial" charset="0"/>
              <a:buChar char="•"/>
            </a:pPr>
            <a:r>
              <a:rPr lang="fr-FR" sz="1800" dirty="0">
                <a:latin typeface="Arial Narrow"/>
                <a:cs typeface="Arial Narrow"/>
              </a:rPr>
              <a:t> chaque bloc (2x3 scintillateurs) sera testé en rayons cosmiques</a:t>
            </a:r>
          </a:p>
          <a:p>
            <a:pPr>
              <a:buFont typeface="Arial" charset="0"/>
              <a:buChar char="•"/>
            </a:pPr>
            <a:r>
              <a:rPr lang="fr-FR" sz="1800" dirty="0">
                <a:latin typeface="Arial Narrow"/>
                <a:cs typeface="Arial Narrow"/>
              </a:rPr>
              <a:t> début design et construction des outils pour l’installation (début 2014)</a:t>
            </a:r>
          </a:p>
          <a:p>
            <a:pPr>
              <a:buFont typeface="Arial" charset="0"/>
              <a:buChar char="•"/>
            </a:pPr>
            <a:r>
              <a:rPr lang="fr-FR" sz="1800" dirty="0">
                <a:latin typeface="Arial Narrow"/>
                <a:cs typeface="Arial Narrow"/>
              </a:rPr>
              <a:t> envoi des 24 2x3 blocs à </a:t>
            </a:r>
            <a:r>
              <a:rPr lang="fr-FR" sz="1800" dirty="0" err="1">
                <a:latin typeface="Arial Narrow"/>
                <a:cs typeface="Arial Narrow"/>
              </a:rPr>
              <a:t>JLab</a:t>
            </a:r>
            <a:r>
              <a:rPr lang="fr-FR" sz="1800" dirty="0">
                <a:latin typeface="Arial Narrow"/>
                <a:cs typeface="Arial Narrow"/>
              </a:rPr>
              <a:t> (fin été 2014)</a:t>
            </a:r>
          </a:p>
          <a:p>
            <a:pPr>
              <a:buFont typeface="Arial" charset="0"/>
              <a:buChar char="•"/>
            </a:pPr>
            <a:r>
              <a:rPr lang="fr-FR" sz="1800" dirty="0">
                <a:latin typeface="Arial Narrow"/>
                <a:cs typeface="Arial Narrow"/>
              </a:rPr>
              <a:t> installation dans CLAS12: printemps/été 2015</a:t>
            </a:r>
          </a:p>
        </p:txBody>
      </p:sp>
      <p:pic>
        <p:nvPicPr>
          <p:cNvPr id="1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8" y="2133575"/>
            <a:ext cx="4141787"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2" name="ZoneTexte 11"/>
          <p:cNvSpPr txBox="1">
            <a:spLocks noChangeArrowheads="1"/>
          </p:cNvSpPr>
          <p:nvPr/>
        </p:nvSpPr>
        <p:spPr bwMode="auto">
          <a:xfrm>
            <a:off x="179512" y="1143149"/>
            <a:ext cx="4602162" cy="7016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lgn="ctr"/>
            <a:r>
              <a:rPr lang="fr-FR" sz="2000" dirty="0">
                <a:cs typeface="Times New Roman" charset="0"/>
              </a:rPr>
              <a:t>Structure mécanique de soutien: design en cours, construction fin 2013</a:t>
            </a:r>
            <a:endParaRPr lang="en-US" sz="2000" dirty="0">
              <a:cs typeface="Times New Roman" charset="0"/>
            </a:endParaRPr>
          </a:p>
        </p:txBody>
      </p:sp>
      <p:sp>
        <p:nvSpPr>
          <p:cNvPr id="13" name="ZoneTexte 11"/>
          <p:cNvSpPr txBox="1">
            <a:spLocks noChangeArrowheads="1"/>
          </p:cNvSpPr>
          <p:nvPr/>
        </p:nvSpPr>
        <p:spPr bwMode="auto">
          <a:xfrm>
            <a:off x="360363" y="2063750"/>
            <a:ext cx="1316037"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Arial" charset="0"/>
              </a:defRPr>
            </a:lvl1pPr>
            <a:lvl2pPr marL="742950" indent="-285750">
              <a:defRPr>
                <a:solidFill>
                  <a:schemeClr val="tx1"/>
                </a:solidFill>
                <a:latin typeface="Calibri" charset="0"/>
                <a:ea typeface="Arial" charset="0"/>
                <a:cs typeface="Arial" charset="0"/>
              </a:defRPr>
            </a:lvl2pPr>
            <a:lvl3pPr marL="1143000" indent="-228600">
              <a:defRPr>
                <a:solidFill>
                  <a:schemeClr val="tx1"/>
                </a:solidFill>
                <a:latin typeface="Calibri" charset="0"/>
                <a:ea typeface="Arial" charset="0"/>
                <a:cs typeface="Arial" charset="0"/>
              </a:defRPr>
            </a:lvl3pPr>
            <a:lvl4pPr marL="1600200" indent="-228600">
              <a:defRPr>
                <a:solidFill>
                  <a:schemeClr val="tx1"/>
                </a:solidFill>
                <a:latin typeface="Calibri" charset="0"/>
                <a:ea typeface="Arial" charset="0"/>
                <a:cs typeface="Arial" charset="0"/>
              </a:defRPr>
            </a:lvl4pPr>
            <a:lvl5pPr marL="2057400" indent="-228600">
              <a:defRPr>
                <a:solidFill>
                  <a:schemeClr val="tx1"/>
                </a:solidFill>
                <a:latin typeface="Calibri" charset="0"/>
                <a:ea typeface="Arial" charset="0"/>
                <a:cs typeface="Arial" charset="0"/>
              </a:defRPr>
            </a:lvl5pPr>
            <a:lvl6pPr marL="2514600" indent="-228600" fontAlgn="base">
              <a:spcBef>
                <a:spcPct val="0"/>
              </a:spcBef>
              <a:spcAft>
                <a:spcPct val="0"/>
              </a:spcAft>
              <a:defRPr>
                <a:solidFill>
                  <a:schemeClr val="tx1"/>
                </a:solidFill>
                <a:latin typeface="Calibri" charset="0"/>
                <a:ea typeface="Arial" charset="0"/>
                <a:cs typeface="Arial" charset="0"/>
              </a:defRPr>
            </a:lvl6pPr>
            <a:lvl7pPr marL="2971800" indent="-228600" fontAlgn="base">
              <a:spcBef>
                <a:spcPct val="0"/>
              </a:spcBef>
              <a:spcAft>
                <a:spcPct val="0"/>
              </a:spcAft>
              <a:defRPr>
                <a:solidFill>
                  <a:schemeClr val="tx1"/>
                </a:solidFill>
                <a:latin typeface="Calibri" charset="0"/>
                <a:ea typeface="Arial" charset="0"/>
                <a:cs typeface="Arial" charset="0"/>
              </a:defRPr>
            </a:lvl7pPr>
            <a:lvl8pPr marL="3429000" indent="-228600" fontAlgn="base">
              <a:spcBef>
                <a:spcPct val="0"/>
              </a:spcBef>
              <a:spcAft>
                <a:spcPct val="0"/>
              </a:spcAft>
              <a:defRPr>
                <a:solidFill>
                  <a:schemeClr val="tx1"/>
                </a:solidFill>
                <a:latin typeface="Calibri" charset="0"/>
                <a:ea typeface="Arial" charset="0"/>
                <a:cs typeface="Arial" charset="0"/>
              </a:defRPr>
            </a:lvl8pPr>
            <a:lvl9pPr marL="3886200" indent="-228600" fontAlgn="base">
              <a:spcBef>
                <a:spcPct val="0"/>
              </a:spcBef>
              <a:spcAft>
                <a:spcPct val="0"/>
              </a:spcAft>
              <a:defRPr>
                <a:solidFill>
                  <a:schemeClr val="tx1"/>
                </a:solidFill>
                <a:latin typeface="Calibri" charset="0"/>
                <a:ea typeface="Arial" charset="0"/>
                <a:cs typeface="Arial" charset="0"/>
              </a:defRPr>
            </a:lvl9pPr>
          </a:lstStyle>
          <a:p>
            <a:pPr algn="ctr"/>
            <a:r>
              <a:rPr lang="fr-FR" sz="2000" b="1">
                <a:cs typeface="Times New Roman" charset="0"/>
              </a:rPr>
              <a:t>Bloc 2x3</a:t>
            </a:r>
            <a:endParaRPr lang="en-US" sz="2000" b="1">
              <a:cs typeface="Times New Roman" charset="0"/>
            </a:endParaRPr>
          </a:p>
        </p:txBody>
      </p:sp>
    </p:spTree>
    <p:extLst>
      <p:ext uri="{BB962C8B-B14F-4D97-AF65-F5344CB8AC3E}">
        <p14:creationId xmlns:p14="http://schemas.microsoft.com/office/powerpoint/2010/main" val="294692196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512" y="1196752"/>
            <a:ext cx="4896544" cy="3170099"/>
          </a:xfrm>
          <a:prstGeom prst="rect">
            <a:avLst/>
          </a:prstGeom>
        </p:spPr>
        <p:txBody>
          <a:bodyPr wrap="square">
            <a:spAutoFit/>
          </a:bodyPr>
          <a:lstStyle/>
          <a:p>
            <a:r>
              <a:rPr lang="fr-FR" sz="2000" dirty="0">
                <a:solidFill>
                  <a:srgbClr val="262699"/>
                </a:solidFill>
                <a:latin typeface="Arial Narrow"/>
                <a:cs typeface="Arial Narrow"/>
              </a:rPr>
              <a:t>A l’horizon 2018, le projet PANDA, installé à FAIR, pourrait focaliser une partie importante de la communauté européenne de physique hadronique. Des physiciens de l’IN2P3 ont pris le leadership de l’étude de la structure électromagnétique du proton et de l’étude de processus exclusifs durs pour accéder avec grande précision à des domaines cinématiques peu ou totalement inexplorés en parfaite complémentarité avec les programmes de </a:t>
            </a:r>
            <a:r>
              <a:rPr lang="fr-FR" sz="2000" dirty="0" err="1">
                <a:solidFill>
                  <a:srgbClr val="262699"/>
                </a:solidFill>
                <a:latin typeface="Arial Narrow"/>
                <a:cs typeface="Arial Narrow"/>
              </a:rPr>
              <a:t>JLab</a:t>
            </a:r>
            <a:r>
              <a:rPr lang="fr-FR" sz="2000" dirty="0">
                <a:solidFill>
                  <a:srgbClr val="262699"/>
                </a:solidFill>
                <a:latin typeface="Arial Narrow"/>
                <a:cs typeface="Arial Narrow"/>
              </a:rPr>
              <a:t> et COMPASS. </a:t>
            </a:r>
          </a:p>
        </p:txBody>
      </p:sp>
      <p:sp>
        <p:nvSpPr>
          <p:cNvPr id="2" name="Rectangle 1"/>
          <p:cNvSpPr/>
          <p:nvPr/>
        </p:nvSpPr>
        <p:spPr>
          <a:xfrm>
            <a:off x="1547664" y="188640"/>
            <a:ext cx="7344816" cy="646331"/>
          </a:xfrm>
          <a:prstGeom prst="rect">
            <a:avLst/>
          </a:prstGeom>
        </p:spPr>
        <p:txBody>
          <a:bodyPr wrap="square">
            <a:spAutoFit/>
          </a:bodyPr>
          <a:lstStyle/>
          <a:p>
            <a:pPr algn="ctr"/>
            <a:r>
              <a:rPr lang="fr-FR" sz="3600" dirty="0">
                <a:solidFill>
                  <a:srgbClr val="3B349C"/>
                </a:solidFill>
                <a:latin typeface="Arial Narrow" pitchFamily="34" charset="0"/>
              </a:rPr>
              <a:t>Les Priorités en Physique hadronique </a:t>
            </a:r>
            <a:r>
              <a:rPr lang="fr-FR" sz="3600" dirty="0" smtClean="0">
                <a:solidFill>
                  <a:srgbClr val="3B349C"/>
                </a:solidFill>
                <a:latin typeface="Arial Narrow" pitchFamily="34" charset="0"/>
              </a:rPr>
              <a:t>(3) </a:t>
            </a:r>
            <a:endParaRPr lang="fr-FR" sz="3600" dirty="0"/>
          </a:p>
        </p:txBody>
      </p:sp>
      <p:sp>
        <p:nvSpPr>
          <p:cNvPr id="3" name="Rectangle 2"/>
          <p:cNvSpPr/>
          <p:nvPr/>
        </p:nvSpPr>
        <p:spPr>
          <a:xfrm>
            <a:off x="179512" y="4607257"/>
            <a:ext cx="7848872" cy="2062103"/>
          </a:xfrm>
          <a:prstGeom prst="rect">
            <a:avLst/>
          </a:prstGeom>
        </p:spPr>
        <p:txBody>
          <a:bodyPr wrap="square">
            <a:spAutoFit/>
          </a:bodyPr>
          <a:lstStyle/>
          <a:p>
            <a:r>
              <a:rPr lang="fr-FR" sz="1600" b="1" i="1" dirty="0">
                <a:solidFill>
                  <a:schemeClr val="accent2">
                    <a:lumMod val="75000"/>
                  </a:schemeClr>
                </a:solidFill>
                <a:latin typeface="Arial Narrow"/>
                <a:cs typeface="Arial Narrow"/>
              </a:rPr>
              <a:t>Perspectives et </a:t>
            </a:r>
            <a:r>
              <a:rPr lang="fr-FR" sz="1600" b="1" i="1" dirty="0" smtClean="0">
                <a:solidFill>
                  <a:schemeClr val="accent2">
                    <a:lumMod val="75000"/>
                  </a:schemeClr>
                </a:solidFill>
                <a:latin typeface="Arial Narrow"/>
                <a:cs typeface="Arial Narrow"/>
              </a:rPr>
              <a:t>Emergences</a:t>
            </a:r>
            <a:endParaRPr lang="fr-FR" sz="1600" i="1" dirty="0">
              <a:solidFill>
                <a:schemeClr val="accent2">
                  <a:lumMod val="75000"/>
                </a:schemeClr>
              </a:solidFill>
              <a:latin typeface="Arial Narrow"/>
              <a:cs typeface="Arial Narrow"/>
            </a:endParaRPr>
          </a:p>
          <a:p>
            <a:pPr lvl="0"/>
            <a:r>
              <a:rPr lang="fr-FR" sz="1600" i="1" u="sng" dirty="0">
                <a:solidFill>
                  <a:schemeClr val="accent2">
                    <a:lumMod val="75000"/>
                  </a:schemeClr>
                </a:solidFill>
                <a:latin typeface="Arial Narrow"/>
                <a:cs typeface="Arial Narrow"/>
              </a:rPr>
              <a:t>Plasma de quarks et gluons </a:t>
            </a:r>
            <a:r>
              <a:rPr lang="fr-FR" sz="1600" i="1" dirty="0">
                <a:solidFill>
                  <a:schemeClr val="accent2">
                    <a:lumMod val="75000"/>
                  </a:schemeClr>
                </a:solidFill>
                <a:latin typeface="Arial Narrow"/>
                <a:cs typeface="Arial Narrow"/>
              </a:rPr>
              <a:t>: de nouvelles idées ont émergé récemment pour l’étude du plasma de quarks et gluons avec les projets CHIC et AFTER (cible fixe au LHC) qui devraient permettre de mettre en évidence la séquence de </a:t>
            </a:r>
            <a:r>
              <a:rPr lang="fr-FR" sz="1600" i="1" dirty="0" err="1">
                <a:solidFill>
                  <a:schemeClr val="accent2">
                    <a:lumMod val="75000"/>
                  </a:schemeClr>
                </a:solidFill>
                <a:latin typeface="Arial Narrow"/>
                <a:cs typeface="Arial Narrow"/>
              </a:rPr>
              <a:t>déconfinement</a:t>
            </a:r>
            <a:r>
              <a:rPr lang="fr-FR" sz="1600" i="1" dirty="0">
                <a:solidFill>
                  <a:schemeClr val="accent2">
                    <a:lumMod val="75000"/>
                  </a:schemeClr>
                </a:solidFill>
                <a:latin typeface="Arial Narrow"/>
                <a:cs typeface="Arial Narrow"/>
              </a:rPr>
              <a:t>. </a:t>
            </a:r>
            <a:endParaRPr lang="fr-FR" sz="1600" i="1" u="sng" dirty="0" smtClean="0">
              <a:solidFill>
                <a:schemeClr val="accent2">
                  <a:lumMod val="75000"/>
                </a:schemeClr>
              </a:solidFill>
              <a:latin typeface="Arial Narrow"/>
              <a:cs typeface="Arial Narrow"/>
            </a:endParaRPr>
          </a:p>
          <a:p>
            <a:pPr lvl="0"/>
            <a:r>
              <a:rPr lang="fr-FR" sz="1600" i="1" u="sng" dirty="0" smtClean="0">
                <a:solidFill>
                  <a:schemeClr val="accent2">
                    <a:lumMod val="75000"/>
                  </a:schemeClr>
                </a:solidFill>
                <a:latin typeface="Arial Narrow"/>
                <a:cs typeface="Arial Narrow"/>
              </a:rPr>
              <a:t>Structure </a:t>
            </a:r>
            <a:r>
              <a:rPr lang="fr-FR" sz="1600" i="1" u="sng" dirty="0">
                <a:solidFill>
                  <a:schemeClr val="accent2">
                    <a:lumMod val="75000"/>
                  </a:schemeClr>
                </a:solidFill>
                <a:latin typeface="Arial Narrow"/>
                <a:cs typeface="Arial Narrow"/>
              </a:rPr>
              <a:t>du nucléon </a:t>
            </a:r>
            <a:r>
              <a:rPr lang="fr-FR" sz="1600" i="1" dirty="0">
                <a:solidFill>
                  <a:schemeClr val="accent2">
                    <a:lumMod val="75000"/>
                  </a:schemeClr>
                </a:solidFill>
                <a:latin typeface="Arial Narrow"/>
                <a:cs typeface="Arial Narrow"/>
              </a:rPr>
              <a:t>: un projet de collisionneur électrons-ions EIC à haute énergie et haute luminosité est à l’étude pour des études ultra précises de la structure du nucléon et des noyaux dans une région cinématique où la mer de quarks et gluons domine et où les phénomènes de saturation des distributions de gluons sont importants.  </a:t>
            </a:r>
          </a:p>
        </p:txBody>
      </p:sp>
      <p:grpSp>
        <p:nvGrpSpPr>
          <p:cNvPr id="6" name="Grouper 5"/>
          <p:cNvGrpSpPr/>
          <p:nvPr/>
        </p:nvGrpSpPr>
        <p:grpSpPr>
          <a:xfrm>
            <a:off x="5364485" y="1196752"/>
            <a:ext cx="3455987" cy="3599929"/>
            <a:chOff x="1042988" y="2492896"/>
            <a:chExt cx="3455987" cy="3599929"/>
          </a:xfrm>
        </p:grpSpPr>
        <p:sp>
          <p:nvSpPr>
            <p:cNvPr id="7" name="ZoneTexte 19"/>
            <p:cNvSpPr txBox="1">
              <a:spLocks noChangeArrowheads="1"/>
            </p:cNvSpPr>
            <p:nvPr/>
          </p:nvSpPr>
          <p:spPr bwMode="auto">
            <a:xfrm>
              <a:off x="1115616" y="2492896"/>
              <a:ext cx="3344471" cy="1077218"/>
            </a:xfrm>
            <a:prstGeom prst="rect">
              <a:avLst/>
            </a:prstGeom>
            <a:noFill/>
            <a:ln>
              <a:solidFill>
                <a:srgbClr val="7030A0"/>
              </a:solidFill>
            </a:ln>
            <a:effectLst>
              <a:innerShdw blurRad="63500" dist="50800" dir="2700000">
                <a:prstClr val="black">
                  <a:alpha val="50000"/>
                </a:prstClr>
              </a:innerShdw>
            </a:effectLst>
          </p:spPr>
          <p:txBody>
            <a:bodyPr>
              <a:spAutoFit/>
            </a:bodyPr>
            <a:lstStyle/>
            <a:p>
              <a:pPr algn="ctr">
                <a:defRPr/>
              </a:pPr>
              <a:r>
                <a:rPr lang="en-US" sz="1600" b="1" dirty="0">
                  <a:solidFill>
                    <a:srgbClr val="262699"/>
                  </a:solidFill>
                  <a:latin typeface="Arial Narrow"/>
                  <a:cs typeface="Arial Narrow"/>
                </a:rPr>
                <a:t>Prototype  120 PbWO</a:t>
              </a:r>
              <a:r>
                <a:rPr lang="en-US" sz="1600" b="1" baseline="-25000" dirty="0">
                  <a:solidFill>
                    <a:srgbClr val="262699"/>
                  </a:solidFill>
                  <a:latin typeface="Arial Narrow"/>
                  <a:cs typeface="Arial Narrow"/>
                </a:rPr>
                <a:t>4</a:t>
              </a:r>
              <a:r>
                <a:rPr lang="en-US" sz="1600" b="1" dirty="0">
                  <a:solidFill>
                    <a:srgbClr val="262699"/>
                  </a:solidFill>
                  <a:latin typeface="Arial Narrow"/>
                  <a:cs typeface="Arial Narrow"/>
                </a:rPr>
                <a:t> crystals</a:t>
              </a:r>
            </a:p>
            <a:p>
              <a:pPr algn="ctr">
                <a:defRPr/>
              </a:pPr>
              <a:r>
                <a:rPr lang="en-US" sz="1600" b="1" dirty="0">
                  <a:solidFill>
                    <a:srgbClr val="262699"/>
                  </a:solidFill>
                  <a:latin typeface="Arial Narrow"/>
                  <a:cs typeface="Arial Narrow"/>
                </a:rPr>
                <a:t>for the PANDA calorimeter</a:t>
              </a:r>
            </a:p>
            <a:p>
              <a:pPr algn="ctr">
                <a:defRPr/>
              </a:pPr>
              <a:r>
                <a:rPr lang="en-US" sz="1600" b="1" dirty="0">
                  <a:solidFill>
                    <a:srgbClr val="262699"/>
                  </a:solidFill>
                  <a:latin typeface="Arial Narrow"/>
                  <a:cs typeface="Arial Narrow"/>
                </a:rPr>
                <a:t>operated at -25°C</a:t>
              </a:r>
            </a:p>
            <a:p>
              <a:pPr algn="ctr">
                <a:defRPr/>
              </a:pPr>
              <a:r>
                <a:rPr lang="en-US" sz="1600" b="1" dirty="0">
                  <a:solidFill>
                    <a:srgbClr val="262699"/>
                  </a:solidFill>
                  <a:latin typeface="Arial Narrow"/>
                  <a:cs typeface="Arial Narrow"/>
                </a:rPr>
                <a:t>(</a:t>
              </a:r>
              <a:r>
                <a:rPr lang="en-US" sz="1600" b="1" dirty="0">
                  <a:solidFill>
                    <a:srgbClr val="262699"/>
                  </a:solidFill>
                  <a:latin typeface="Symbol" charset="2"/>
                  <a:cs typeface="Symbol" charset="2"/>
                </a:rPr>
                <a:t>g</a:t>
              </a:r>
              <a:r>
                <a:rPr lang="en-US" sz="1600" b="1" dirty="0">
                  <a:solidFill>
                    <a:srgbClr val="262699"/>
                  </a:solidFill>
                  <a:latin typeface="Arial Narrow"/>
                  <a:cs typeface="Arial Narrow"/>
                </a:rPr>
                <a:t> and e  ‘detector’ )</a:t>
              </a:r>
            </a:p>
          </p:txBody>
        </p:sp>
        <p:pic>
          <p:nvPicPr>
            <p:cNvPr id="8" name="Image 11" descr="S9.jpg"/>
            <p:cNvPicPr>
              <a:picLocks noChangeAspect="1"/>
            </p:cNvPicPr>
            <p:nvPr/>
          </p:nvPicPr>
          <p:blipFill>
            <a:blip r:embed="rId2" cstate="print"/>
            <a:srcRect l="31458" t="9869" r="6876" b="17934"/>
            <a:stretch>
              <a:fillRect/>
            </a:stretch>
          </p:blipFill>
          <p:spPr bwMode="auto">
            <a:xfrm>
              <a:off x="1042988" y="3643313"/>
              <a:ext cx="3455987" cy="2449512"/>
            </a:xfrm>
            <a:prstGeom prst="rect">
              <a:avLst/>
            </a:prstGeom>
            <a:noFill/>
            <a:ln w="57150">
              <a:solidFill>
                <a:srgbClr val="0070C0"/>
              </a:solidFill>
              <a:miter lim="800000"/>
              <a:headEnd/>
              <a:tailEnd/>
            </a:ln>
          </p:spPr>
        </p:pic>
      </p:grpSp>
    </p:spTree>
    <p:extLst>
      <p:ext uri="{BB962C8B-B14F-4D97-AF65-F5344CB8AC3E}">
        <p14:creationId xmlns:p14="http://schemas.microsoft.com/office/powerpoint/2010/main" val="337695692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55776" y="188640"/>
            <a:ext cx="4572000" cy="646331"/>
          </a:xfrm>
          <a:prstGeom prst="rect">
            <a:avLst/>
          </a:prstGeom>
        </p:spPr>
        <p:txBody>
          <a:bodyPr>
            <a:spAutoFit/>
          </a:bodyPr>
          <a:lstStyle/>
          <a:p>
            <a:pPr algn="ctr"/>
            <a:r>
              <a:rPr lang="fr-FR" sz="3600" dirty="0" smtClean="0">
                <a:solidFill>
                  <a:srgbClr val="3B349C"/>
                </a:solidFill>
                <a:latin typeface="Arial Narrow" pitchFamily="34" charset="0"/>
              </a:rPr>
              <a:t> </a:t>
            </a:r>
            <a:r>
              <a:rPr lang="fr-FR" sz="3600" dirty="0">
                <a:solidFill>
                  <a:srgbClr val="3B349C"/>
                </a:solidFill>
                <a:latin typeface="Arial Narrow" pitchFamily="34" charset="0"/>
              </a:rPr>
              <a:t>Physique </a:t>
            </a:r>
            <a:r>
              <a:rPr lang="fr-FR" sz="3600" dirty="0" smtClean="0">
                <a:solidFill>
                  <a:srgbClr val="3B349C"/>
                </a:solidFill>
                <a:latin typeface="Arial Narrow" pitchFamily="34" charset="0"/>
              </a:rPr>
              <a:t>théorique</a:t>
            </a:r>
            <a:endParaRPr lang="fr-FR" sz="3600" dirty="0"/>
          </a:p>
        </p:txBody>
      </p:sp>
      <p:graphicFrame>
        <p:nvGraphicFramePr>
          <p:cNvPr id="6" name="Graphique 5"/>
          <p:cNvGraphicFramePr>
            <a:graphicFrameLocks/>
          </p:cNvGraphicFramePr>
          <p:nvPr>
            <p:extLst>
              <p:ext uri="{D42A27DB-BD31-4B8C-83A1-F6EECF244321}">
                <p14:modId xmlns:p14="http://schemas.microsoft.com/office/powerpoint/2010/main" val="3169616610"/>
              </p:ext>
            </p:extLst>
          </p:nvPr>
        </p:nvGraphicFramePr>
        <p:xfrm>
          <a:off x="827584" y="1484784"/>
          <a:ext cx="7488832" cy="50405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260013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412776"/>
            <a:ext cx="8136904" cy="5355313"/>
          </a:xfrm>
          <a:prstGeom prst="rect">
            <a:avLst/>
          </a:prstGeom>
        </p:spPr>
        <p:txBody>
          <a:bodyPr wrap="square">
            <a:spAutoFit/>
          </a:bodyPr>
          <a:lstStyle/>
          <a:p>
            <a:r>
              <a:rPr lang="fr-FR" sz="1800" dirty="0" smtClean="0">
                <a:solidFill>
                  <a:srgbClr val="000090"/>
                </a:solidFill>
                <a:latin typeface="Arial Narrow"/>
                <a:cs typeface="Arial Narrow"/>
              </a:rPr>
              <a:t>Physique </a:t>
            </a:r>
            <a:r>
              <a:rPr lang="fr-FR" sz="1800" dirty="0">
                <a:solidFill>
                  <a:srgbClr val="000090"/>
                </a:solidFill>
                <a:latin typeface="Arial Narrow"/>
                <a:cs typeface="Arial Narrow"/>
              </a:rPr>
              <a:t>du noyau atomique et de ses constituants, </a:t>
            </a:r>
            <a:r>
              <a:rPr lang="fr-FR" sz="1800" dirty="0" smtClean="0">
                <a:solidFill>
                  <a:srgbClr val="000090"/>
                </a:solidFill>
                <a:latin typeface="Arial Narrow"/>
                <a:cs typeface="Arial Narrow"/>
              </a:rPr>
              <a:t>complexe </a:t>
            </a:r>
            <a:r>
              <a:rPr lang="fr-FR" sz="1800" dirty="0">
                <a:solidFill>
                  <a:srgbClr val="000090"/>
                </a:solidFill>
                <a:latin typeface="Arial Narrow"/>
                <a:cs typeface="Arial Narrow"/>
              </a:rPr>
              <a:t>et extrêmement </a:t>
            </a:r>
            <a:r>
              <a:rPr lang="fr-FR" sz="1800" dirty="0" smtClean="0">
                <a:solidFill>
                  <a:srgbClr val="000090"/>
                </a:solidFill>
                <a:latin typeface="Arial Narrow"/>
                <a:cs typeface="Arial Narrow"/>
              </a:rPr>
              <a:t>variée</a:t>
            </a:r>
            <a:r>
              <a:rPr lang="fr-FR" sz="1800" dirty="0">
                <a:solidFill>
                  <a:srgbClr val="000090"/>
                </a:solidFill>
                <a:latin typeface="Arial Narrow"/>
                <a:cs typeface="Arial Narrow"/>
              </a:rPr>
              <a:t> </a:t>
            </a:r>
            <a:r>
              <a:rPr lang="fr-FR" sz="1800" dirty="0" smtClean="0">
                <a:solidFill>
                  <a:srgbClr val="000090"/>
                </a:solidFill>
                <a:latin typeface="Arial Narrow"/>
                <a:cs typeface="Arial Narrow"/>
              </a:rPr>
              <a:t>:</a:t>
            </a:r>
          </a:p>
          <a:p>
            <a:endParaRPr lang="fr-FR" sz="1800" dirty="0" smtClean="0">
              <a:solidFill>
                <a:srgbClr val="000090"/>
              </a:solidFill>
              <a:latin typeface="Arial Narrow"/>
              <a:cs typeface="Arial Narrow"/>
            </a:endParaRPr>
          </a:p>
          <a:p>
            <a:pPr marL="285750" indent="-285750">
              <a:buFont typeface="Arial"/>
              <a:buChar char="•"/>
            </a:pPr>
            <a:r>
              <a:rPr lang="fr-FR" sz="1800" dirty="0">
                <a:solidFill>
                  <a:srgbClr val="000090"/>
                </a:solidFill>
                <a:latin typeface="Arial Narrow"/>
                <a:cs typeface="Arial Narrow"/>
              </a:rPr>
              <a:t>D</a:t>
            </a:r>
            <a:r>
              <a:rPr lang="fr-FR" sz="1800" dirty="0" smtClean="0">
                <a:solidFill>
                  <a:srgbClr val="000090"/>
                </a:solidFill>
                <a:latin typeface="Arial Narrow"/>
                <a:cs typeface="Arial Narrow"/>
              </a:rPr>
              <a:t>epuis </a:t>
            </a:r>
            <a:r>
              <a:rPr lang="fr-FR" sz="1800" dirty="0">
                <a:solidFill>
                  <a:srgbClr val="000090"/>
                </a:solidFill>
                <a:latin typeface="Arial Narrow"/>
                <a:cs typeface="Arial Narrow"/>
              </a:rPr>
              <a:t>l’existence d’une matière </a:t>
            </a:r>
            <a:r>
              <a:rPr lang="fr-FR" sz="1800" dirty="0" err="1">
                <a:solidFill>
                  <a:srgbClr val="000090"/>
                </a:solidFill>
                <a:latin typeface="Arial Narrow"/>
                <a:cs typeface="Arial Narrow"/>
              </a:rPr>
              <a:t>déconfinée</a:t>
            </a:r>
            <a:r>
              <a:rPr lang="fr-FR" sz="1800" dirty="0">
                <a:solidFill>
                  <a:srgbClr val="000090"/>
                </a:solidFill>
                <a:latin typeface="Arial Narrow"/>
                <a:cs typeface="Arial Narrow"/>
              </a:rPr>
              <a:t> à très </a:t>
            </a:r>
            <a:r>
              <a:rPr lang="fr-FR" sz="1800" dirty="0" smtClean="0">
                <a:solidFill>
                  <a:srgbClr val="000090"/>
                </a:solidFill>
                <a:latin typeface="Arial Narrow"/>
                <a:cs typeface="Arial Narrow"/>
              </a:rPr>
              <a:t>hautes </a:t>
            </a:r>
            <a:r>
              <a:rPr lang="fr-FR" sz="1800" dirty="0">
                <a:solidFill>
                  <a:srgbClr val="000090"/>
                </a:solidFill>
                <a:latin typeface="Arial Narrow"/>
                <a:cs typeface="Arial Narrow"/>
              </a:rPr>
              <a:t>température et densité d’énergie dans les premières microsecondes d’existence de l’univers après  le </a:t>
            </a:r>
            <a:r>
              <a:rPr lang="fr-FR" sz="1800" dirty="0" err="1">
                <a:solidFill>
                  <a:srgbClr val="000090"/>
                </a:solidFill>
                <a:latin typeface="Arial Narrow"/>
                <a:cs typeface="Arial Narrow"/>
              </a:rPr>
              <a:t>Big</a:t>
            </a:r>
            <a:r>
              <a:rPr lang="fr-FR" sz="1800" dirty="0">
                <a:solidFill>
                  <a:srgbClr val="000090"/>
                </a:solidFill>
                <a:latin typeface="Arial Narrow"/>
                <a:cs typeface="Arial Narrow"/>
              </a:rPr>
              <a:t> Bang,  </a:t>
            </a:r>
            <a:endParaRPr lang="fr-FR" sz="1800" dirty="0" smtClean="0">
              <a:solidFill>
                <a:srgbClr val="000090"/>
              </a:solidFill>
              <a:latin typeface="Arial Narrow"/>
              <a:cs typeface="Arial Narrow"/>
            </a:endParaRPr>
          </a:p>
          <a:p>
            <a:pPr marL="285750" indent="-285750">
              <a:buFont typeface="Arial"/>
              <a:buChar char="•"/>
            </a:pPr>
            <a:r>
              <a:rPr lang="fr-FR" sz="1800" dirty="0" smtClean="0">
                <a:solidFill>
                  <a:srgbClr val="000090"/>
                </a:solidFill>
                <a:latin typeface="Arial Narrow"/>
                <a:cs typeface="Arial Narrow"/>
              </a:rPr>
              <a:t>jusqu’à </a:t>
            </a:r>
            <a:r>
              <a:rPr lang="fr-FR" sz="1800" dirty="0">
                <a:solidFill>
                  <a:srgbClr val="000090"/>
                </a:solidFill>
                <a:latin typeface="Arial Narrow"/>
                <a:cs typeface="Arial Narrow"/>
              </a:rPr>
              <a:t>la formation de noyaux atomiques stables et exotiques </a:t>
            </a:r>
            <a:endParaRPr lang="fr-FR" sz="1800" dirty="0" smtClean="0">
              <a:solidFill>
                <a:srgbClr val="000090"/>
              </a:solidFill>
              <a:latin typeface="Arial Narrow"/>
              <a:cs typeface="Arial Narrow"/>
            </a:endParaRPr>
          </a:p>
          <a:p>
            <a:pPr marL="285750" indent="-285750">
              <a:buFont typeface="Arial"/>
              <a:buChar char="•"/>
            </a:pPr>
            <a:r>
              <a:rPr lang="fr-FR" sz="1800" dirty="0" smtClean="0">
                <a:solidFill>
                  <a:srgbClr val="000090"/>
                </a:solidFill>
                <a:latin typeface="Arial Narrow"/>
                <a:cs typeface="Arial Narrow"/>
              </a:rPr>
              <a:t>en </a:t>
            </a:r>
            <a:r>
              <a:rPr lang="fr-FR" sz="1800" dirty="0">
                <a:solidFill>
                  <a:srgbClr val="000090"/>
                </a:solidFill>
                <a:latin typeface="Arial Narrow"/>
                <a:cs typeface="Arial Narrow"/>
              </a:rPr>
              <a:t>passant par la structure des nucléons en termes de quarks et de gluons. </a:t>
            </a:r>
            <a:endParaRPr lang="fr-FR" sz="1800" dirty="0" smtClean="0">
              <a:solidFill>
                <a:srgbClr val="000090"/>
              </a:solidFill>
              <a:latin typeface="Arial Narrow"/>
              <a:cs typeface="Arial Narrow"/>
            </a:endParaRPr>
          </a:p>
          <a:p>
            <a:endParaRPr lang="fr-FR" sz="1800" dirty="0">
              <a:solidFill>
                <a:srgbClr val="000090"/>
              </a:solidFill>
              <a:latin typeface="Arial Narrow"/>
              <a:cs typeface="Arial Narrow"/>
            </a:endParaRPr>
          </a:p>
          <a:p>
            <a:r>
              <a:rPr lang="fr-FR" sz="1800" dirty="0">
                <a:solidFill>
                  <a:srgbClr val="000090"/>
                </a:solidFill>
                <a:latin typeface="Arial Narrow"/>
                <a:cs typeface="Arial Narrow"/>
              </a:rPr>
              <a:t>P</a:t>
            </a:r>
            <a:r>
              <a:rPr lang="fr-FR" sz="1800" dirty="0" smtClean="0">
                <a:solidFill>
                  <a:srgbClr val="000090"/>
                </a:solidFill>
                <a:latin typeface="Arial Narrow"/>
                <a:cs typeface="Arial Narrow"/>
              </a:rPr>
              <a:t>lusieurs </a:t>
            </a:r>
            <a:r>
              <a:rPr lang="fr-FR" sz="1800" dirty="0">
                <a:solidFill>
                  <a:srgbClr val="000090"/>
                </a:solidFill>
                <a:latin typeface="Arial Narrow"/>
                <a:cs typeface="Arial Narrow"/>
              </a:rPr>
              <a:t>questions fondamentales </a:t>
            </a:r>
            <a:r>
              <a:rPr lang="fr-FR" sz="1800" dirty="0"/>
              <a:t> </a:t>
            </a:r>
            <a:endParaRPr lang="fr-FR" sz="1800" dirty="0" smtClean="0"/>
          </a:p>
          <a:p>
            <a:endParaRPr lang="fr-FR" sz="1800" dirty="0" smtClean="0">
              <a:solidFill>
                <a:srgbClr val="000090"/>
              </a:solidFill>
              <a:latin typeface="Arial Narrow"/>
              <a:cs typeface="Arial Narrow"/>
            </a:endParaRPr>
          </a:p>
          <a:p>
            <a:pPr marL="285750" indent="-285750">
              <a:buFont typeface="Arial"/>
              <a:buChar char="•"/>
            </a:pPr>
            <a:r>
              <a:rPr lang="fr-FR" sz="1800" b="1" i="1" dirty="0" smtClean="0">
                <a:solidFill>
                  <a:srgbClr val="000090"/>
                </a:solidFill>
                <a:latin typeface="Arial Narrow"/>
                <a:cs typeface="Arial Narrow"/>
              </a:rPr>
              <a:t>Comment </a:t>
            </a:r>
            <a:r>
              <a:rPr lang="fr-FR" sz="1800" b="1" i="1" dirty="0">
                <a:solidFill>
                  <a:srgbClr val="000090"/>
                </a:solidFill>
                <a:latin typeface="Arial Narrow"/>
                <a:cs typeface="Arial Narrow"/>
              </a:rPr>
              <a:t>se comportent les systèmes très chauds et très denses de quarks et gluons ?</a:t>
            </a:r>
          </a:p>
          <a:p>
            <a:pPr marL="285750" lvl="0" indent="-285750">
              <a:buFont typeface="Arial"/>
              <a:buChar char="•"/>
            </a:pPr>
            <a:r>
              <a:rPr lang="fr-FR" sz="1800" b="1" i="1" dirty="0">
                <a:solidFill>
                  <a:srgbClr val="000090"/>
                </a:solidFill>
                <a:latin typeface="Arial Narrow"/>
                <a:cs typeface="Arial Narrow"/>
              </a:rPr>
              <a:t>Comment s’opère le confinement des quarks dans les nucléons ?</a:t>
            </a:r>
          </a:p>
          <a:p>
            <a:pPr marL="285750" lvl="0" indent="-285750">
              <a:buFont typeface="Arial"/>
              <a:buChar char="•"/>
            </a:pPr>
            <a:r>
              <a:rPr lang="fr-FR" sz="1800" b="1" i="1" dirty="0">
                <a:solidFill>
                  <a:srgbClr val="000090"/>
                </a:solidFill>
                <a:latin typeface="Arial Narrow"/>
                <a:cs typeface="Arial Narrow"/>
              </a:rPr>
              <a:t>Comment se comportent les noyaux dans des conditions extrêmes de déformation, d’isospin, de spin …</a:t>
            </a:r>
            <a:r>
              <a:rPr lang="fr-FR" sz="1800" b="1" i="1" dirty="0" smtClean="0">
                <a:solidFill>
                  <a:srgbClr val="000090"/>
                </a:solidFill>
                <a:latin typeface="Arial Narrow"/>
                <a:cs typeface="Arial Narrow"/>
              </a:rPr>
              <a:t>?</a:t>
            </a:r>
          </a:p>
          <a:p>
            <a:pPr lvl="0"/>
            <a:endParaRPr lang="fr-FR" sz="1800" dirty="0">
              <a:solidFill>
                <a:srgbClr val="000090"/>
              </a:solidFill>
              <a:latin typeface="Arial Narrow"/>
              <a:cs typeface="Arial Narrow"/>
            </a:endParaRPr>
          </a:p>
          <a:p>
            <a:r>
              <a:rPr lang="fr-FR" sz="1800" dirty="0">
                <a:solidFill>
                  <a:srgbClr val="000090"/>
                </a:solidFill>
                <a:latin typeface="Arial Narrow"/>
                <a:cs typeface="Arial Narrow"/>
              </a:rPr>
              <a:t>Une compréhension approfondie de ces différents systèmes, - plasma, nucléon, noyau - passe par un effort soutenu au niveau de l’IN2P3 </a:t>
            </a:r>
            <a:r>
              <a:rPr lang="fr-FR" sz="1800" dirty="0" smtClean="0">
                <a:solidFill>
                  <a:srgbClr val="000090"/>
                </a:solidFill>
                <a:latin typeface="Arial Narrow"/>
                <a:cs typeface="Arial Narrow"/>
              </a:rPr>
              <a:t>(et </a:t>
            </a:r>
            <a:r>
              <a:rPr lang="fr-FR" sz="1800" dirty="0">
                <a:solidFill>
                  <a:srgbClr val="000090"/>
                </a:solidFill>
                <a:latin typeface="Arial Narrow"/>
                <a:cs typeface="Arial Narrow"/>
              </a:rPr>
              <a:t>de </a:t>
            </a:r>
            <a:r>
              <a:rPr lang="fr-FR" sz="1800" dirty="0" smtClean="0">
                <a:solidFill>
                  <a:srgbClr val="000090"/>
                </a:solidFill>
                <a:latin typeface="Arial Narrow"/>
                <a:cs typeface="Arial Narrow"/>
              </a:rPr>
              <a:t>l’IRFU) </a:t>
            </a:r>
            <a:r>
              <a:rPr lang="fr-FR" sz="1800" dirty="0">
                <a:solidFill>
                  <a:srgbClr val="000090"/>
                </a:solidFill>
                <a:latin typeface="Arial Narrow"/>
                <a:cs typeface="Arial Narrow"/>
              </a:rPr>
              <a:t>pour les explorer, tant au niveau </a:t>
            </a:r>
            <a:r>
              <a:rPr lang="fr-FR" sz="1800" b="1" dirty="0">
                <a:solidFill>
                  <a:srgbClr val="000090"/>
                </a:solidFill>
                <a:latin typeface="Arial Narrow"/>
                <a:cs typeface="Arial Narrow"/>
              </a:rPr>
              <a:t>expérimental que théorique</a:t>
            </a:r>
            <a:r>
              <a:rPr lang="fr-FR" sz="1800" dirty="0">
                <a:solidFill>
                  <a:srgbClr val="000090"/>
                </a:solidFill>
                <a:latin typeface="Arial Narrow"/>
                <a:cs typeface="Arial Narrow"/>
              </a:rPr>
              <a:t>.</a:t>
            </a:r>
          </a:p>
          <a:p>
            <a:r>
              <a:rPr lang="fr-FR" sz="1800" dirty="0">
                <a:solidFill>
                  <a:srgbClr val="000090"/>
                </a:solidFill>
                <a:latin typeface="Arial Narrow"/>
                <a:cs typeface="Arial Narrow"/>
              </a:rPr>
              <a:t> </a:t>
            </a:r>
          </a:p>
        </p:txBody>
      </p:sp>
      <p:sp>
        <p:nvSpPr>
          <p:cNvPr id="5" name="Rectangle 4"/>
          <p:cNvSpPr/>
          <p:nvPr/>
        </p:nvSpPr>
        <p:spPr>
          <a:xfrm>
            <a:off x="3563888" y="332656"/>
            <a:ext cx="3049533" cy="523220"/>
          </a:xfrm>
          <a:prstGeom prst="rect">
            <a:avLst/>
          </a:prstGeom>
        </p:spPr>
        <p:txBody>
          <a:bodyPr wrap="none">
            <a:spAutoFit/>
          </a:bodyPr>
          <a:lstStyle/>
          <a:p>
            <a:r>
              <a:rPr lang="fr-FR" sz="2800" dirty="0">
                <a:solidFill>
                  <a:srgbClr val="000090"/>
                </a:solidFill>
                <a:latin typeface="Arial Narrow"/>
                <a:cs typeface="Arial Narrow"/>
              </a:rPr>
              <a:t>La physique nucléaire</a:t>
            </a:r>
            <a:endParaRPr lang="fr-FR" sz="2800" dirty="0"/>
          </a:p>
        </p:txBody>
      </p:sp>
    </p:spTree>
    <p:extLst>
      <p:ext uri="{BB962C8B-B14F-4D97-AF65-F5344CB8AC3E}">
        <p14:creationId xmlns:p14="http://schemas.microsoft.com/office/powerpoint/2010/main" val="188153659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91680" y="260648"/>
            <a:ext cx="6984776" cy="769441"/>
          </a:xfrm>
          <a:prstGeom prst="rect">
            <a:avLst/>
          </a:prstGeom>
        </p:spPr>
        <p:txBody>
          <a:bodyPr wrap="square">
            <a:spAutoFit/>
          </a:bodyPr>
          <a:lstStyle/>
          <a:p>
            <a:pPr algn="ctr"/>
            <a:r>
              <a:rPr lang="fr-FR" sz="4400" dirty="0" smtClean="0">
                <a:solidFill>
                  <a:srgbClr val="3B349C"/>
                </a:solidFill>
                <a:latin typeface="Arial Narrow" pitchFamily="34" charset="0"/>
              </a:rPr>
              <a:t>Théorie à l’IN2P3</a:t>
            </a:r>
            <a:endParaRPr lang="fr-FR" sz="4400" dirty="0"/>
          </a:p>
        </p:txBody>
      </p:sp>
      <p:sp>
        <p:nvSpPr>
          <p:cNvPr id="4" name="Rectangle 3"/>
          <p:cNvSpPr/>
          <p:nvPr/>
        </p:nvSpPr>
        <p:spPr>
          <a:xfrm>
            <a:off x="107504" y="5120024"/>
            <a:ext cx="2970685" cy="1477328"/>
          </a:xfrm>
          <a:prstGeom prst="rect">
            <a:avLst/>
          </a:prstGeom>
        </p:spPr>
        <p:txBody>
          <a:bodyPr wrap="none">
            <a:spAutoFit/>
          </a:bodyPr>
          <a:lstStyle/>
          <a:p>
            <a:r>
              <a:rPr lang="fr-FR" sz="1800" dirty="0" smtClean="0">
                <a:solidFill>
                  <a:srgbClr val="3B349C"/>
                </a:solidFill>
                <a:latin typeface="Arial Narrow" pitchFamily="34" charset="0"/>
              </a:rPr>
              <a:t>Laboratoires sans groupe théorie</a:t>
            </a:r>
          </a:p>
          <a:p>
            <a:r>
              <a:rPr lang="fr-FR" sz="1800" dirty="0" smtClean="0">
                <a:solidFill>
                  <a:srgbClr val="3B349C"/>
                </a:solidFill>
                <a:latin typeface="Arial Narrow" pitchFamily="34" charset="0"/>
              </a:rPr>
              <a:t>CPPM ( CPT )</a:t>
            </a:r>
          </a:p>
          <a:p>
            <a:r>
              <a:rPr lang="fr-FR" sz="1800" dirty="0" smtClean="0">
                <a:solidFill>
                  <a:srgbClr val="3B349C"/>
                </a:solidFill>
                <a:latin typeface="Arial Narrow" pitchFamily="34" charset="0"/>
              </a:rPr>
              <a:t>LLR     ( </a:t>
            </a:r>
            <a:r>
              <a:rPr lang="fr-FR" sz="1800" dirty="0" err="1" smtClean="0">
                <a:solidFill>
                  <a:srgbClr val="3B349C"/>
                </a:solidFill>
                <a:latin typeface="Arial Narrow" pitchFamily="34" charset="0"/>
              </a:rPr>
              <a:t>CPhT</a:t>
            </a:r>
            <a:r>
              <a:rPr lang="fr-FR" sz="1800" dirty="0" smtClean="0">
                <a:solidFill>
                  <a:srgbClr val="3B349C"/>
                </a:solidFill>
                <a:latin typeface="Arial Narrow" pitchFamily="34" charset="0"/>
              </a:rPr>
              <a:t> )</a:t>
            </a:r>
          </a:p>
          <a:p>
            <a:r>
              <a:rPr lang="fr-FR" sz="1800" dirty="0" smtClean="0">
                <a:solidFill>
                  <a:srgbClr val="3B349C"/>
                </a:solidFill>
                <a:latin typeface="Arial Narrow" pitchFamily="34" charset="0"/>
              </a:rPr>
              <a:t>LAPP   ( LAPTH )</a:t>
            </a:r>
          </a:p>
          <a:p>
            <a:r>
              <a:rPr lang="fr-FR" sz="1800" dirty="0" smtClean="0">
                <a:solidFill>
                  <a:srgbClr val="3B349C"/>
                </a:solidFill>
                <a:latin typeface="Arial Narrow" pitchFamily="34" charset="0"/>
              </a:rPr>
              <a:t> </a:t>
            </a:r>
            <a:r>
              <a:rPr lang="fr-FR" sz="1800" b="1" dirty="0" smtClean="0">
                <a:solidFill>
                  <a:srgbClr val="3B349C"/>
                </a:solidFill>
                <a:latin typeface="Arial Narrow" pitchFamily="34" charset="0"/>
              </a:rPr>
              <a:t>Fortes relations avec l’INP</a:t>
            </a:r>
            <a:endParaRPr lang="fr-FR" sz="1800" b="1" dirty="0" smtClean="0">
              <a:solidFill>
                <a:srgbClr val="3B349C"/>
              </a:solidFill>
            </a:endParaRPr>
          </a:p>
        </p:txBody>
      </p:sp>
      <p:sp>
        <p:nvSpPr>
          <p:cNvPr id="6" name="Rectangle 5"/>
          <p:cNvSpPr/>
          <p:nvPr/>
        </p:nvSpPr>
        <p:spPr>
          <a:xfrm>
            <a:off x="4788024" y="5445224"/>
            <a:ext cx="4176464" cy="584775"/>
          </a:xfrm>
          <a:prstGeom prst="rect">
            <a:avLst/>
          </a:prstGeom>
        </p:spPr>
        <p:txBody>
          <a:bodyPr wrap="square">
            <a:spAutoFit/>
          </a:bodyPr>
          <a:lstStyle/>
          <a:p>
            <a:pPr defTabSz="914400"/>
            <a:r>
              <a:rPr lang="fr-FR" sz="1600" dirty="0" smtClean="0">
                <a:solidFill>
                  <a:srgbClr val="3B349C"/>
                </a:solidFill>
                <a:latin typeface="Arial Narrow" pitchFamily="34" charset="0"/>
              </a:rPr>
              <a:t>Programmes de coopération scientifique (LIA, PICS)</a:t>
            </a:r>
          </a:p>
          <a:p>
            <a:pPr defTabSz="914400"/>
            <a:r>
              <a:rPr lang="fr-FR" sz="1600" dirty="0" smtClean="0">
                <a:solidFill>
                  <a:srgbClr val="3B349C"/>
                </a:solidFill>
                <a:latin typeface="Arial Narrow" pitchFamily="34" charset="0"/>
              </a:rPr>
              <a:t>Appels à projets PEPS, CFT</a:t>
            </a:r>
          </a:p>
        </p:txBody>
      </p:sp>
      <p:sp>
        <p:nvSpPr>
          <p:cNvPr id="12" name="Rectangle 11"/>
          <p:cNvSpPr/>
          <p:nvPr/>
        </p:nvSpPr>
        <p:spPr>
          <a:xfrm>
            <a:off x="2987824" y="5157192"/>
            <a:ext cx="1584176" cy="923330"/>
          </a:xfrm>
          <a:prstGeom prst="rect">
            <a:avLst/>
          </a:prstGeom>
        </p:spPr>
        <p:txBody>
          <a:bodyPr wrap="square">
            <a:spAutoFit/>
          </a:bodyPr>
          <a:lstStyle/>
          <a:p>
            <a:r>
              <a:rPr lang="fr-FR" sz="1800" dirty="0" smtClean="0">
                <a:solidFill>
                  <a:srgbClr val="3B349C"/>
                </a:solidFill>
                <a:latin typeface="Arial Narrow" pitchFamily="34" charset="0"/>
              </a:rPr>
              <a:t>Section 01 36%</a:t>
            </a:r>
          </a:p>
          <a:p>
            <a:r>
              <a:rPr lang="fr-FR" sz="1800" dirty="0" smtClean="0">
                <a:solidFill>
                  <a:srgbClr val="3B349C"/>
                </a:solidFill>
                <a:latin typeface="Arial Narrow" pitchFamily="34" charset="0"/>
              </a:rPr>
              <a:t>Section 02 62 %</a:t>
            </a:r>
          </a:p>
          <a:p>
            <a:r>
              <a:rPr lang="fr-FR" sz="1800" dirty="0" smtClean="0">
                <a:solidFill>
                  <a:srgbClr val="3B349C"/>
                </a:solidFill>
                <a:latin typeface="Arial Narrow" pitchFamily="34" charset="0"/>
              </a:rPr>
              <a:t>Autres 2%</a:t>
            </a:r>
            <a:endParaRPr lang="fr-FR" sz="1800" dirty="0">
              <a:solidFill>
                <a:srgbClr val="3B349C"/>
              </a:solidFill>
              <a:latin typeface="Arial Narrow" pitchFamily="34" charset="0"/>
            </a:endParaRPr>
          </a:p>
        </p:txBody>
      </p:sp>
      <p:graphicFrame>
        <p:nvGraphicFramePr>
          <p:cNvPr id="14" name="Graphique 13"/>
          <p:cNvGraphicFramePr/>
          <p:nvPr/>
        </p:nvGraphicFramePr>
        <p:xfrm>
          <a:off x="1331640" y="1196752"/>
          <a:ext cx="7013599" cy="381642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gaba"/>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1747" name="Rectangle 3"/>
          <p:cNvSpPr>
            <a:spLocks noGrp="1" noChangeArrowheads="1"/>
          </p:cNvSpPr>
          <p:nvPr>
            <p:ph type="subTitle" idx="4294967295"/>
          </p:nvPr>
        </p:nvSpPr>
        <p:spPr bwMode="auto">
          <a:xfrm>
            <a:off x="2343150" y="4813300"/>
            <a:ext cx="6800850" cy="911225"/>
          </a:xfrm>
          <a:prstGeom prst="rect">
            <a:avLst/>
          </a:prstGeom>
          <a:noFill/>
          <a:ln>
            <a:miter lim="800000"/>
            <a:headEnd/>
            <a:tailEnd/>
          </a:ln>
        </p:spPr>
        <p:txBody>
          <a:bodyPr/>
          <a:lstStyle/>
          <a:p>
            <a:pPr marL="0" indent="0" algn="ctr" eaLnBrk="1" hangingPunct="1">
              <a:lnSpc>
                <a:spcPct val="80000"/>
              </a:lnSpc>
              <a:buFontTx/>
              <a:buNone/>
            </a:pPr>
            <a:r>
              <a:rPr lang="fr-FR" b="1" dirty="0" smtClean="0">
                <a:solidFill>
                  <a:srgbClr val="3B349C"/>
                </a:solidFill>
                <a:latin typeface="Arial Narrow" pitchFamily="34" charset="0"/>
              </a:rPr>
              <a:t>Merci</a:t>
            </a:r>
          </a:p>
        </p:txBody>
      </p:sp>
      <p:sp>
        <p:nvSpPr>
          <p:cNvPr id="31748" name="Text Box 5"/>
          <p:cNvSpPr txBox="1">
            <a:spLocks noChangeArrowheads="1"/>
          </p:cNvSpPr>
          <p:nvPr/>
        </p:nvSpPr>
        <p:spPr bwMode="auto">
          <a:xfrm>
            <a:off x="7019925" y="5949950"/>
            <a:ext cx="1633538" cy="457200"/>
          </a:xfrm>
          <a:prstGeom prst="rect">
            <a:avLst/>
          </a:prstGeom>
          <a:noFill/>
          <a:ln w="9525">
            <a:noFill/>
            <a:miter lim="800000"/>
            <a:headEnd/>
            <a:tailEnd/>
          </a:ln>
        </p:spPr>
        <p:txBody>
          <a:bodyPr wrap="none">
            <a:spAutoFit/>
          </a:bodyPr>
          <a:lstStyle/>
          <a:p>
            <a:r>
              <a:rPr lang="fr-FR">
                <a:solidFill>
                  <a:srgbClr val="FF6600"/>
                </a:solidFill>
                <a:latin typeface="Arial Narrow" pitchFamily="34" charset="0"/>
              </a:rPr>
              <a:t>www.in2p3.fr</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59632" y="116632"/>
            <a:ext cx="5472608" cy="707886"/>
          </a:xfrm>
          <a:prstGeom prst="rect">
            <a:avLst/>
          </a:prstGeom>
          <a:ln>
            <a:noFill/>
          </a:ln>
        </p:spPr>
        <p:txBody>
          <a:bodyPr wrap="square">
            <a:spAutoFit/>
          </a:bodyPr>
          <a:lstStyle/>
          <a:p>
            <a:pPr algn="ctr"/>
            <a:r>
              <a:rPr lang="fr-FR" sz="4000" dirty="0" smtClean="0">
                <a:solidFill>
                  <a:srgbClr val="3B349C"/>
                </a:solidFill>
                <a:latin typeface="Arial Narrow" pitchFamily="34" charset="0"/>
              </a:rPr>
              <a:t>Physique nucléaire</a:t>
            </a:r>
            <a:endParaRPr lang="fr-FR" sz="4000" dirty="0"/>
          </a:p>
        </p:txBody>
      </p:sp>
      <p:sp>
        <p:nvSpPr>
          <p:cNvPr id="3" name="Title 1"/>
          <p:cNvSpPr>
            <a:spLocks noGrp="1"/>
          </p:cNvSpPr>
          <p:nvPr>
            <p:ph type="title"/>
          </p:nvPr>
        </p:nvSpPr>
        <p:spPr>
          <a:xfrm>
            <a:off x="35496" y="1124744"/>
            <a:ext cx="5976664" cy="576064"/>
          </a:xfrm>
        </p:spPr>
        <p:txBody>
          <a:bodyPr/>
          <a:lstStyle/>
          <a:p>
            <a:pPr algn="l"/>
            <a:r>
              <a:rPr lang="en-GB" sz="2800" dirty="0" err="1" smtClean="0">
                <a:solidFill>
                  <a:srgbClr val="3B349C"/>
                </a:solidFill>
                <a:latin typeface="Arial Narrow" pitchFamily="34" charset="0"/>
              </a:rPr>
              <a:t>NuPECC</a:t>
            </a:r>
            <a:r>
              <a:rPr lang="en-GB" sz="2800" dirty="0" smtClean="0">
                <a:solidFill>
                  <a:srgbClr val="3B349C"/>
                </a:solidFill>
                <a:latin typeface="Arial Narrow" pitchFamily="34" charset="0"/>
              </a:rPr>
              <a:t> LRP2010 Recommendations</a:t>
            </a:r>
            <a:endParaRPr lang="en-GB" sz="2800" dirty="0">
              <a:solidFill>
                <a:srgbClr val="3B349C"/>
              </a:solidFill>
              <a:latin typeface="Arial Narrow" pitchFamily="34" charset="0"/>
            </a:endParaRPr>
          </a:p>
        </p:txBody>
      </p:sp>
      <p:sp>
        <p:nvSpPr>
          <p:cNvPr id="5" name="Rectangle 4"/>
          <p:cNvSpPr/>
          <p:nvPr/>
        </p:nvSpPr>
        <p:spPr>
          <a:xfrm>
            <a:off x="0" y="1724610"/>
            <a:ext cx="3923928" cy="5016758"/>
          </a:xfrm>
          <a:prstGeom prst="rect">
            <a:avLst/>
          </a:prstGeom>
        </p:spPr>
        <p:txBody>
          <a:bodyPr wrap="square">
            <a:spAutoFit/>
          </a:bodyPr>
          <a:lstStyle/>
          <a:p>
            <a:r>
              <a:rPr lang="en-GB" sz="2000" dirty="0" smtClean="0">
                <a:solidFill>
                  <a:srgbClr val="FF0000"/>
                </a:solidFill>
                <a:latin typeface="Arial Narrow" pitchFamily="34" charset="0"/>
              </a:rPr>
              <a:t>Complete </a:t>
            </a:r>
            <a:r>
              <a:rPr lang="en-GB" sz="2000" b="1" dirty="0" smtClean="0">
                <a:solidFill>
                  <a:srgbClr val="FF0000"/>
                </a:solidFill>
                <a:latin typeface="Arial Narrow" pitchFamily="34" charset="0"/>
              </a:rPr>
              <a:t>ESFRI</a:t>
            </a:r>
            <a:r>
              <a:rPr lang="en-GB" sz="2000" dirty="0" smtClean="0">
                <a:solidFill>
                  <a:srgbClr val="FF0000"/>
                </a:solidFill>
                <a:latin typeface="Arial Narrow" pitchFamily="34" charset="0"/>
              </a:rPr>
              <a:t> Facilities</a:t>
            </a:r>
          </a:p>
          <a:p>
            <a:pPr lvl="1"/>
            <a:r>
              <a:rPr lang="en-GB" sz="2000" b="1" dirty="0" smtClean="0">
                <a:solidFill>
                  <a:srgbClr val="00B050"/>
                </a:solidFill>
                <a:latin typeface="Arial Narrow" pitchFamily="34" charset="0"/>
              </a:rPr>
              <a:t>FAIR</a:t>
            </a:r>
            <a:r>
              <a:rPr lang="en-GB" sz="2000" dirty="0" smtClean="0">
                <a:solidFill>
                  <a:srgbClr val="00B050"/>
                </a:solidFill>
                <a:latin typeface="Arial Narrow" pitchFamily="34" charset="0"/>
              </a:rPr>
              <a:t> with </a:t>
            </a:r>
            <a:r>
              <a:rPr lang="en-GB" sz="2000" b="1" dirty="0" smtClean="0">
                <a:solidFill>
                  <a:srgbClr val="00B050"/>
                </a:solidFill>
                <a:latin typeface="Arial Narrow" pitchFamily="34" charset="0"/>
              </a:rPr>
              <a:t>PANDA</a:t>
            </a:r>
            <a:r>
              <a:rPr lang="en-GB" sz="2000" b="1" dirty="0" smtClean="0">
                <a:solidFill>
                  <a:srgbClr val="3B349C"/>
                </a:solidFill>
                <a:latin typeface="Arial Narrow" pitchFamily="34" charset="0"/>
              </a:rPr>
              <a:t>, CBM, </a:t>
            </a:r>
            <a:r>
              <a:rPr lang="en-GB" sz="2000" b="1" dirty="0" err="1" smtClean="0">
                <a:solidFill>
                  <a:srgbClr val="3B349C"/>
                </a:solidFill>
                <a:latin typeface="Arial Narrow" pitchFamily="34" charset="0"/>
              </a:rPr>
              <a:t>NuSTAR</a:t>
            </a:r>
            <a:r>
              <a:rPr lang="en-GB" sz="2000" dirty="0" smtClean="0">
                <a:solidFill>
                  <a:srgbClr val="3B349C"/>
                </a:solidFill>
                <a:latin typeface="Arial Narrow" pitchFamily="34" charset="0"/>
              </a:rPr>
              <a:t> and </a:t>
            </a:r>
            <a:r>
              <a:rPr lang="en-GB" sz="2000" b="1" dirty="0" smtClean="0">
                <a:solidFill>
                  <a:srgbClr val="3B349C"/>
                </a:solidFill>
                <a:latin typeface="Arial Narrow" pitchFamily="34" charset="0"/>
              </a:rPr>
              <a:t>FLAIR</a:t>
            </a:r>
            <a:r>
              <a:rPr lang="en-GB" sz="2000" dirty="0" smtClean="0">
                <a:solidFill>
                  <a:srgbClr val="3B349C"/>
                </a:solidFill>
                <a:latin typeface="Arial Narrow" pitchFamily="34" charset="0"/>
              </a:rPr>
              <a:t> </a:t>
            </a:r>
          </a:p>
          <a:p>
            <a:pPr lvl="1"/>
            <a:r>
              <a:rPr lang="en-GB" sz="2000" b="1" dirty="0" smtClean="0">
                <a:solidFill>
                  <a:srgbClr val="00B050"/>
                </a:solidFill>
                <a:latin typeface="Arial Narrow" pitchFamily="34" charset="0"/>
              </a:rPr>
              <a:t>SPIRAL2</a:t>
            </a:r>
            <a:r>
              <a:rPr lang="en-GB" sz="2000" dirty="0" smtClean="0">
                <a:solidFill>
                  <a:srgbClr val="00B050"/>
                </a:solidFill>
                <a:latin typeface="Arial Narrow" pitchFamily="34" charset="0"/>
              </a:rPr>
              <a:t> at GANIL including </a:t>
            </a:r>
            <a:r>
              <a:rPr lang="en-GB" sz="2000" b="1" dirty="0" smtClean="0">
                <a:solidFill>
                  <a:srgbClr val="00B050"/>
                </a:solidFill>
                <a:latin typeface="Arial Narrow" pitchFamily="34" charset="0"/>
              </a:rPr>
              <a:t>S3</a:t>
            </a:r>
            <a:r>
              <a:rPr lang="en-GB" sz="2000" dirty="0" smtClean="0">
                <a:solidFill>
                  <a:srgbClr val="00B050"/>
                </a:solidFill>
                <a:latin typeface="Arial Narrow" pitchFamily="34" charset="0"/>
              </a:rPr>
              <a:t> and </a:t>
            </a:r>
            <a:r>
              <a:rPr lang="en-GB" sz="2000" b="1" dirty="0" smtClean="0">
                <a:solidFill>
                  <a:srgbClr val="00B050"/>
                </a:solidFill>
                <a:latin typeface="Arial Narrow" pitchFamily="34" charset="0"/>
              </a:rPr>
              <a:t>DESIR</a:t>
            </a:r>
          </a:p>
          <a:p>
            <a:r>
              <a:rPr lang="en-GB" sz="2000" dirty="0" smtClean="0">
                <a:solidFill>
                  <a:srgbClr val="FF0000"/>
                </a:solidFill>
                <a:latin typeface="Arial Narrow" pitchFamily="34" charset="0"/>
              </a:rPr>
              <a:t>Complete Major </a:t>
            </a:r>
            <a:r>
              <a:rPr lang="en-GB" sz="2000" b="1" dirty="0" smtClean="0">
                <a:solidFill>
                  <a:srgbClr val="FF0000"/>
                </a:solidFill>
                <a:latin typeface="Arial Narrow" pitchFamily="34" charset="0"/>
              </a:rPr>
              <a:t>Upgrades</a:t>
            </a:r>
          </a:p>
          <a:p>
            <a:pPr lvl="1"/>
            <a:r>
              <a:rPr lang="en-GB" sz="2000" b="1" dirty="0" smtClean="0">
                <a:solidFill>
                  <a:srgbClr val="3B349C"/>
                </a:solidFill>
                <a:latin typeface="Arial Narrow" pitchFamily="34" charset="0"/>
              </a:rPr>
              <a:t>HIE-ISOLDE</a:t>
            </a:r>
            <a:r>
              <a:rPr lang="en-GB" sz="2000" dirty="0" smtClean="0">
                <a:solidFill>
                  <a:srgbClr val="3B349C"/>
                </a:solidFill>
                <a:latin typeface="Arial Narrow" pitchFamily="34" charset="0"/>
              </a:rPr>
              <a:t> at CERN</a:t>
            </a:r>
          </a:p>
          <a:p>
            <a:pPr lvl="1"/>
            <a:r>
              <a:rPr lang="en-GB" sz="2000" b="1" dirty="0" smtClean="0">
                <a:solidFill>
                  <a:srgbClr val="3B349C"/>
                </a:solidFill>
                <a:latin typeface="Arial Narrow" pitchFamily="34" charset="0"/>
              </a:rPr>
              <a:t>SPES</a:t>
            </a:r>
            <a:r>
              <a:rPr lang="en-GB" sz="2000" dirty="0" smtClean="0">
                <a:solidFill>
                  <a:srgbClr val="3B349C"/>
                </a:solidFill>
                <a:latin typeface="Arial Narrow" pitchFamily="34" charset="0"/>
              </a:rPr>
              <a:t> at INFN-LNL</a:t>
            </a:r>
          </a:p>
          <a:p>
            <a:r>
              <a:rPr lang="en-GB" sz="2000" b="1" dirty="0" smtClean="0">
                <a:solidFill>
                  <a:srgbClr val="00B050"/>
                </a:solidFill>
                <a:latin typeface="Arial Narrow" pitchFamily="34" charset="0"/>
              </a:rPr>
              <a:t>        AGATA</a:t>
            </a:r>
          </a:p>
          <a:p>
            <a:r>
              <a:rPr lang="en-GB" sz="2000" dirty="0" smtClean="0">
                <a:solidFill>
                  <a:srgbClr val="FF0000"/>
                </a:solidFill>
                <a:latin typeface="Arial Narrow" pitchFamily="34" charset="0"/>
              </a:rPr>
              <a:t>Enhance </a:t>
            </a:r>
            <a:r>
              <a:rPr lang="en-GB" sz="2000" dirty="0">
                <a:solidFill>
                  <a:srgbClr val="FF0000"/>
                </a:solidFill>
                <a:latin typeface="Arial Narrow" pitchFamily="34" charset="0"/>
              </a:rPr>
              <a:t>potential</a:t>
            </a:r>
            <a:r>
              <a:rPr lang="en-GB" sz="2000" b="1" dirty="0">
                <a:solidFill>
                  <a:srgbClr val="FF0000"/>
                </a:solidFill>
                <a:latin typeface="Arial Narrow" pitchFamily="34" charset="0"/>
              </a:rPr>
              <a:t> of ALICE</a:t>
            </a:r>
          </a:p>
          <a:p>
            <a:pPr lvl="1"/>
            <a:r>
              <a:rPr lang="en-GB" sz="2000" dirty="0">
                <a:solidFill>
                  <a:srgbClr val="00B050"/>
                </a:solidFill>
                <a:latin typeface="Arial Narrow" pitchFamily="34" charset="0"/>
              </a:rPr>
              <a:t>Fully develop nuclear beam programme</a:t>
            </a:r>
          </a:p>
          <a:p>
            <a:pPr lvl="1"/>
            <a:r>
              <a:rPr lang="en-GB" sz="2000" dirty="0">
                <a:solidFill>
                  <a:srgbClr val="00B050"/>
                </a:solidFill>
                <a:latin typeface="Arial Narrow" pitchFamily="34" charset="0"/>
              </a:rPr>
              <a:t>Upgrade to new kinematical </a:t>
            </a:r>
            <a:r>
              <a:rPr lang="en-GB" sz="2000" dirty="0" smtClean="0">
                <a:solidFill>
                  <a:srgbClr val="00B050"/>
                </a:solidFill>
                <a:latin typeface="Arial Narrow" pitchFamily="34" charset="0"/>
              </a:rPr>
              <a:t>regime</a:t>
            </a:r>
            <a:endParaRPr lang="en-GB" sz="2000" b="1" dirty="0" smtClean="0">
              <a:solidFill>
                <a:srgbClr val="00B050"/>
              </a:solidFill>
              <a:latin typeface="Arial Narrow" pitchFamily="34" charset="0"/>
            </a:endParaRPr>
          </a:p>
          <a:p>
            <a:r>
              <a:rPr lang="en-GB" sz="2000" dirty="0" smtClean="0">
                <a:solidFill>
                  <a:srgbClr val="FF0000"/>
                </a:solidFill>
                <a:latin typeface="Arial Narrow" pitchFamily="34" charset="0"/>
              </a:rPr>
              <a:t>Existing Facilities</a:t>
            </a:r>
          </a:p>
          <a:p>
            <a:pPr lvl="1"/>
            <a:r>
              <a:rPr lang="en-GB" sz="2000" dirty="0" smtClean="0">
                <a:solidFill>
                  <a:srgbClr val="00B050"/>
                </a:solidFill>
                <a:latin typeface="Arial Narrow" pitchFamily="34" charset="0"/>
              </a:rPr>
              <a:t>Fully exploit the currently existing large scale facilities</a:t>
            </a:r>
            <a:endParaRPr lang="en-GB" sz="2000" b="1" dirty="0" smtClean="0">
              <a:solidFill>
                <a:srgbClr val="00B050"/>
              </a:solidFill>
              <a:latin typeface="Arial Narrow" pitchFamily="34" charset="0"/>
            </a:endParaRPr>
          </a:p>
        </p:txBody>
      </p:sp>
      <p:pic>
        <p:nvPicPr>
          <p:cNvPr id="8" name="Picture 2"/>
          <p:cNvPicPr>
            <a:picLocks noChangeAspect="1" noChangeArrowheads="1"/>
          </p:cNvPicPr>
          <p:nvPr/>
        </p:nvPicPr>
        <p:blipFill>
          <a:blip r:embed="rId2" cstate="print"/>
          <a:srcRect/>
          <a:stretch>
            <a:fillRect/>
          </a:stretch>
        </p:blipFill>
        <p:spPr bwMode="auto">
          <a:xfrm>
            <a:off x="6372200" y="44624"/>
            <a:ext cx="2699792" cy="3915914"/>
          </a:xfrm>
          <a:prstGeom prst="rect">
            <a:avLst/>
          </a:prstGeom>
          <a:noFill/>
          <a:ln w="9525">
            <a:noFill/>
            <a:miter lim="800000"/>
            <a:headEnd/>
            <a:tailEnd/>
          </a:ln>
        </p:spPr>
      </p:pic>
      <p:sp>
        <p:nvSpPr>
          <p:cNvPr id="9" name="Rectangle 8"/>
          <p:cNvSpPr/>
          <p:nvPr/>
        </p:nvSpPr>
        <p:spPr>
          <a:xfrm>
            <a:off x="5076056" y="4305870"/>
            <a:ext cx="3456384" cy="923330"/>
          </a:xfrm>
          <a:prstGeom prst="rect">
            <a:avLst/>
          </a:prstGeom>
          <a:solidFill>
            <a:schemeClr val="accent3"/>
          </a:solidFill>
          <a:ln>
            <a:solidFill>
              <a:srgbClr val="3333CC"/>
            </a:solidFill>
          </a:ln>
        </p:spPr>
        <p:txBody>
          <a:bodyPr wrap="square">
            <a:spAutoFit/>
          </a:bodyPr>
          <a:lstStyle/>
          <a:p>
            <a:r>
              <a:rPr lang="fr-FR" sz="1800" b="1" i="1" dirty="0" err="1" smtClean="0">
                <a:solidFill>
                  <a:srgbClr val="3B349C"/>
                </a:solidFill>
                <a:latin typeface="Arial Narrow" pitchFamily="34" charset="0"/>
              </a:rPr>
              <a:t>Integrated</a:t>
            </a:r>
            <a:r>
              <a:rPr lang="fr-FR" sz="1800" b="1" i="1" dirty="0" smtClean="0">
                <a:solidFill>
                  <a:srgbClr val="3B349C"/>
                </a:solidFill>
                <a:latin typeface="Arial Narrow" pitchFamily="34" charset="0"/>
              </a:rPr>
              <a:t> Infrastructures dans FP7</a:t>
            </a:r>
          </a:p>
          <a:p>
            <a:r>
              <a:rPr lang="fr-FR" sz="1800" dirty="0" smtClean="0">
                <a:solidFill>
                  <a:srgbClr val="3B349C"/>
                </a:solidFill>
                <a:latin typeface="Arial Narrow" pitchFamily="34" charset="0"/>
              </a:rPr>
              <a:t>ENSAR, HP2, HP3</a:t>
            </a:r>
          </a:p>
          <a:p>
            <a:r>
              <a:rPr lang="fr-FR" sz="1800" dirty="0" smtClean="0">
                <a:solidFill>
                  <a:srgbClr val="3B349C"/>
                </a:solidFill>
                <a:latin typeface="Arial Narrow" pitchFamily="34" charset="0"/>
              </a:rPr>
              <a:t>TNA  </a:t>
            </a:r>
            <a:r>
              <a:rPr lang="fr-FR" sz="1800" dirty="0">
                <a:solidFill>
                  <a:srgbClr val="3B349C"/>
                </a:solidFill>
                <a:latin typeface="Arial Narrow" pitchFamily="34" charset="0"/>
              </a:rPr>
              <a:t>A</a:t>
            </a:r>
            <a:r>
              <a:rPr lang="fr-FR" sz="1800" dirty="0" smtClean="0">
                <a:solidFill>
                  <a:srgbClr val="3B349C"/>
                </a:solidFill>
                <a:latin typeface="Arial Narrow" pitchFamily="34" charset="0"/>
              </a:rPr>
              <a:t>ccess </a:t>
            </a:r>
            <a:r>
              <a:rPr lang="fr-FR" sz="1800" dirty="0" err="1" smtClean="0">
                <a:solidFill>
                  <a:srgbClr val="3B349C"/>
                </a:solidFill>
                <a:latin typeface="Arial Narrow" pitchFamily="34" charset="0"/>
              </a:rPr>
              <a:t>Supported</a:t>
            </a:r>
            <a:endParaRPr lang="fr-FR" sz="1800" dirty="0" smtClean="0">
              <a:solidFill>
                <a:srgbClr val="3B349C"/>
              </a:solidFill>
              <a:latin typeface="Arial Narrow" pitchFamily="34" charset="0"/>
            </a:endParaRPr>
          </a:p>
        </p:txBody>
      </p:sp>
      <p:sp>
        <p:nvSpPr>
          <p:cNvPr id="2" name="Rectangle 1"/>
          <p:cNvSpPr/>
          <p:nvPr/>
        </p:nvSpPr>
        <p:spPr>
          <a:xfrm>
            <a:off x="4067944" y="5366246"/>
            <a:ext cx="4968552" cy="1231106"/>
          </a:xfrm>
          <a:prstGeom prst="rect">
            <a:avLst/>
          </a:prstGeom>
          <a:ln>
            <a:solidFill>
              <a:schemeClr val="accent2">
                <a:lumMod val="50000"/>
              </a:schemeClr>
            </a:solidFill>
          </a:ln>
        </p:spPr>
        <p:txBody>
          <a:bodyPr wrap="square">
            <a:spAutoFit/>
          </a:bodyPr>
          <a:lstStyle/>
          <a:p>
            <a:pPr marL="0" lvl="1" defTabSz="914400" eaLnBrk="1" hangingPunct="1">
              <a:defRPr/>
            </a:pPr>
            <a:r>
              <a:rPr lang="fr-FR" sz="1800" b="1" dirty="0" smtClean="0">
                <a:solidFill>
                  <a:schemeClr val="accent2">
                    <a:lumMod val="75000"/>
                  </a:schemeClr>
                </a:solidFill>
                <a:latin typeface="Arial Narrow"/>
                <a:cs typeface="Arial Narrow"/>
              </a:rPr>
              <a:t>ENSAR2 </a:t>
            </a:r>
            <a:endParaRPr lang="fr-FR" sz="1800" b="1" dirty="0">
              <a:solidFill>
                <a:schemeClr val="accent2">
                  <a:lumMod val="75000"/>
                </a:schemeClr>
              </a:solidFill>
              <a:latin typeface="Arial Narrow"/>
              <a:cs typeface="Arial Narrow"/>
            </a:endParaRPr>
          </a:p>
          <a:p>
            <a:pPr marL="285750" lvl="1" indent="-285750" defTabSz="914400" eaLnBrk="1" hangingPunct="1">
              <a:buFont typeface="Arial"/>
              <a:buChar char="•"/>
              <a:defRPr/>
            </a:pPr>
            <a:r>
              <a:rPr lang="fr-FR" sz="1400" i="1" dirty="0" smtClean="0">
                <a:solidFill>
                  <a:schemeClr val="accent2">
                    <a:lumMod val="75000"/>
                  </a:schemeClr>
                </a:solidFill>
                <a:latin typeface="Arial Narrow"/>
                <a:cs typeface="Arial Narrow"/>
              </a:rPr>
              <a:t>Pré</a:t>
            </a:r>
            <a:r>
              <a:rPr lang="fr-FR" sz="1400" i="1" dirty="0">
                <a:solidFill>
                  <a:schemeClr val="accent2">
                    <a:lumMod val="75000"/>
                  </a:schemeClr>
                </a:solidFill>
                <a:latin typeface="Arial Narrow"/>
                <a:cs typeface="Arial Narrow"/>
              </a:rPr>
              <a:t>-sélection des propositions par le SSC (45 </a:t>
            </a:r>
            <a:r>
              <a:rPr lang="fr-FR" sz="1400" i="1" dirty="0" err="1">
                <a:solidFill>
                  <a:schemeClr val="accent2">
                    <a:lumMod val="75000"/>
                  </a:schemeClr>
                </a:solidFill>
                <a:latin typeface="Arial Narrow"/>
                <a:cs typeface="Arial Narrow"/>
              </a:rPr>
              <a:t>proposals</a:t>
            </a:r>
            <a:r>
              <a:rPr lang="fr-FR" sz="1400" i="1" dirty="0">
                <a:solidFill>
                  <a:schemeClr val="accent2">
                    <a:lumMod val="75000"/>
                  </a:schemeClr>
                </a:solidFill>
                <a:latin typeface="Arial Narrow"/>
                <a:cs typeface="Arial Narrow"/>
              </a:rPr>
              <a:t>) – 20 </a:t>
            </a:r>
            <a:r>
              <a:rPr lang="fr-FR" sz="1400" i="1" dirty="0" smtClean="0">
                <a:solidFill>
                  <a:schemeClr val="accent2">
                    <a:lumMod val="75000"/>
                  </a:schemeClr>
                </a:solidFill>
                <a:latin typeface="Arial Narrow"/>
                <a:cs typeface="Arial Narrow"/>
              </a:rPr>
              <a:t>Mai</a:t>
            </a:r>
          </a:p>
          <a:p>
            <a:pPr marL="285750" lvl="1" indent="-285750" defTabSz="914400" eaLnBrk="1" hangingPunct="1">
              <a:buFont typeface="Arial"/>
              <a:buChar char="•"/>
              <a:defRPr/>
            </a:pPr>
            <a:r>
              <a:rPr lang="fr-FR" sz="1400" i="1" dirty="0" smtClean="0">
                <a:solidFill>
                  <a:schemeClr val="accent2">
                    <a:lumMod val="75000"/>
                  </a:schemeClr>
                </a:solidFill>
                <a:latin typeface="Arial Narrow"/>
                <a:cs typeface="Arial Narrow"/>
              </a:rPr>
              <a:t>Présentation </a:t>
            </a:r>
            <a:r>
              <a:rPr lang="fr-FR" sz="1400" i="1" dirty="0">
                <a:solidFill>
                  <a:schemeClr val="accent2">
                    <a:lumMod val="75000"/>
                  </a:schemeClr>
                </a:solidFill>
                <a:latin typeface="Arial Narrow"/>
                <a:cs typeface="Arial Narrow"/>
              </a:rPr>
              <a:t>(25 propositions) au </a:t>
            </a:r>
            <a:r>
              <a:rPr lang="fr-FR" sz="1400" i="1" dirty="0" err="1">
                <a:solidFill>
                  <a:schemeClr val="accent2">
                    <a:lumMod val="75000"/>
                  </a:schemeClr>
                </a:solidFill>
                <a:latin typeface="Arial Narrow"/>
                <a:cs typeface="Arial Narrow"/>
              </a:rPr>
              <a:t>town</a:t>
            </a:r>
            <a:r>
              <a:rPr lang="fr-FR" sz="1400" i="1" dirty="0">
                <a:solidFill>
                  <a:schemeClr val="accent2">
                    <a:lumMod val="75000"/>
                  </a:schemeClr>
                </a:solidFill>
                <a:latin typeface="Arial Narrow"/>
                <a:cs typeface="Arial Narrow"/>
              </a:rPr>
              <a:t> </a:t>
            </a:r>
            <a:r>
              <a:rPr lang="fr-FR" sz="1400" i="1" dirty="0" err="1">
                <a:solidFill>
                  <a:schemeClr val="accent2">
                    <a:lumMod val="75000"/>
                  </a:schemeClr>
                </a:solidFill>
                <a:latin typeface="Arial Narrow"/>
                <a:cs typeface="Arial Narrow"/>
              </a:rPr>
              <a:t>neeting</a:t>
            </a:r>
            <a:r>
              <a:rPr lang="fr-FR" sz="1400" i="1" dirty="0">
                <a:solidFill>
                  <a:schemeClr val="accent2">
                    <a:lumMod val="75000"/>
                  </a:schemeClr>
                </a:solidFill>
                <a:latin typeface="Arial Narrow"/>
                <a:cs typeface="Arial Narrow"/>
              </a:rPr>
              <a:t> 17-20 Juin </a:t>
            </a:r>
            <a:r>
              <a:rPr lang="fr-FR" sz="1400" i="1" dirty="0" smtClean="0">
                <a:solidFill>
                  <a:schemeClr val="accent2">
                    <a:lumMod val="75000"/>
                  </a:schemeClr>
                </a:solidFill>
                <a:latin typeface="Arial Narrow"/>
                <a:cs typeface="Arial Narrow"/>
              </a:rPr>
              <a:t>Varsovie</a:t>
            </a:r>
            <a:endParaRPr lang="fr-FR" sz="1400" i="1" dirty="0">
              <a:solidFill>
                <a:schemeClr val="accent2">
                  <a:lumMod val="75000"/>
                </a:schemeClr>
              </a:solidFill>
              <a:latin typeface="Arial Narrow"/>
              <a:cs typeface="Arial Narrow"/>
            </a:endParaRPr>
          </a:p>
          <a:p>
            <a:pPr marL="285750" lvl="1" indent="-285750" defTabSz="914400" eaLnBrk="1" hangingPunct="1">
              <a:buFont typeface="Arial"/>
              <a:buChar char="•"/>
              <a:defRPr/>
            </a:pPr>
            <a:r>
              <a:rPr lang="fr-FR" sz="1400" i="1" dirty="0" smtClean="0">
                <a:solidFill>
                  <a:schemeClr val="accent2">
                    <a:lumMod val="75000"/>
                  </a:schemeClr>
                </a:solidFill>
                <a:latin typeface="Arial Narrow"/>
                <a:cs typeface="Arial Narrow"/>
              </a:rPr>
              <a:t>Liste </a:t>
            </a:r>
            <a:r>
              <a:rPr lang="fr-FR" sz="1400" i="1" dirty="0">
                <a:solidFill>
                  <a:schemeClr val="accent2">
                    <a:lumMod val="75000"/>
                  </a:schemeClr>
                </a:solidFill>
                <a:latin typeface="Arial Narrow"/>
                <a:cs typeface="Arial Narrow"/>
              </a:rPr>
              <a:t>finale des WP (≈ 6 réseaux, 7 JRA, 7 TNA) </a:t>
            </a:r>
            <a:r>
              <a:rPr lang="fr-FR" sz="1400" i="1" dirty="0">
                <a:solidFill>
                  <a:schemeClr val="accent2">
                    <a:lumMod val="75000"/>
                  </a:schemeClr>
                </a:solidFill>
                <a:latin typeface="Arial Narrow"/>
                <a:ea typeface="Wingdings"/>
                <a:cs typeface="Arial Narrow"/>
                <a:sym typeface="Wingdings"/>
              </a:rPr>
              <a:t></a:t>
            </a:r>
            <a:r>
              <a:rPr lang="fr-FR" sz="1400" i="1" dirty="0">
                <a:solidFill>
                  <a:schemeClr val="accent2">
                    <a:lumMod val="75000"/>
                  </a:schemeClr>
                </a:solidFill>
                <a:latin typeface="Arial Narrow"/>
                <a:cs typeface="Arial Narrow"/>
                <a:sym typeface="Wingdings"/>
              </a:rPr>
              <a:t> </a:t>
            </a:r>
            <a:r>
              <a:rPr lang="fr-FR" sz="1400" i="1" dirty="0">
                <a:solidFill>
                  <a:schemeClr val="accent2">
                    <a:lumMod val="75000"/>
                  </a:schemeClr>
                </a:solidFill>
                <a:latin typeface="Arial Narrow"/>
                <a:cs typeface="Arial Narrow"/>
              </a:rPr>
              <a:t>Appel à Projets début 2014 ?</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aphique 3"/>
          <p:cNvGraphicFramePr>
            <a:graphicFrameLocks/>
          </p:cNvGraphicFramePr>
          <p:nvPr>
            <p:extLst>
              <p:ext uri="{D42A27DB-BD31-4B8C-83A1-F6EECF244321}">
                <p14:modId xmlns:p14="http://schemas.microsoft.com/office/powerpoint/2010/main" val="2132402684"/>
              </p:ext>
            </p:extLst>
          </p:nvPr>
        </p:nvGraphicFramePr>
        <p:xfrm>
          <a:off x="971600" y="1196752"/>
          <a:ext cx="7560840" cy="5400600"/>
        </p:xfrm>
        <a:graphic>
          <a:graphicData uri="http://schemas.openxmlformats.org/drawingml/2006/chart">
            <c:chart xmlns:c="http://schemas.openxmlformats.org/drawingml/2006/chart" xmlns:r="http://schemas.openxmlformats.org/officeDocument/2006/relationships" r:id="rId2"/>
          </a:graphicData>
        </a:graphic>
      </p:graphicFrame>
      <p:sp>
        <p:nvSpPr>
          <p:cNvPr id="5" name="ZoneTexte 4"/>
          <p:cNvSpPr txBox="1"/>
          <p:nvPr/>
        </p:nvSpPr>
        <p:spPr>
          <a:xfrm>
            <a:off x="1763688" y="260648"/>
            <a:ext cx="6768752" cy="523220"/>
          </a:xfrm>
          <a:prstGeom prst="rect">
            <a:avLst/>
          </a:prstGeom>
          <a:noFill/>
        </p:spPr>
        <p:txBody>
          <a:bodyPr wrap="square" rtlCol="0">
            <a:spAutoFit/>
          </a:bodyPr>
          <a:lstStyle/>
          <a:p>
            <a:r>
              <a:rPr lang="fr-FR" sz="2800" dirty="0" smtClean="0">
                <a:solidFill>
                  <a:srgbClr val="3B349C"/>
                </a:solidFill>
                <a:latin typeface="Arial Narrow" pitchFamily="34" charset="0"/>
              </a:rPr>
              <a:t>Les ETP en Structure et dynamique nucléaires</a:t>
            </a:r>
            <a:endParaRPr lang="fr-FR" sz="2800" dirty="0">
              <a:solidFill>
                <a:srgbClr val="3B349C"/>
              </a:solidFill>
              <a:latin typeface="Arial Narrow" pitchFamily="34" charset="0"/>
            </a:endParaRPr>
          </a:p>
        </p:txBody>
      </p:sp>
    </p:spTree>
    <p:extLst>
      <p:ext uri="{BB962C8B-B14F-4D97-AF65-F5344CB8AC3E}">
        <p14:creationId xmlns:p14="http://schemas.microsoft.com/office/powerpoint/2010/main" val="310329517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91680" y="313492"/>
            <a:ext cx="7092280" cy="523220"/>
          </a:xfrm>
          <a:prstGeom prst="rect">
            <a:avLst/>
          </a:prstGeom>
        </p:spPr>
        <p:txBody>
          <a:bodyPr wrap="square">
            <a:spAutoFit/>
          </a:bodyPr>
          <a:lstStyle/>
          <a:p>
            <a:pPr algn="ctr"/>
            <a:r>
              <a:rPr lang="fr-FR" sz="2800" dirty="0" smtClean="0">
                <a:solidFill>
                  <a:srgbClr val="3B349C"/>
                </a:solidFill>
                <a:latin typeface="Arial Narrow" pitchFamily="34" charset="0"/>
              </a:rPr>
              <a:t>Les Priorités en Structure et Dynamique Nucléaires </a:t>
            </a:r>
            <a:endParaRPr lang="fr-FR" sz="2800" dirty="0"/>
          </a:p>
        </p:txBody>
      </p:sp>
      <p:sp>
        <p:nvSpPr>
          <p:cNvPr id="4" name="Rectangle 3"/>
          <p:cNvSpPr/>
          <p:nvPr/>
        </p:nvSpPr>
        <p:spPr>
          <a:xfrm>
            <a:off x="179512" y="1124744"/>
            <a:ext cx="8784976" cy="5693867"/>
          </a:xfrm>
          <a:prstGeom prst="rect">
            <a:avLst/>
          </a:prstGeom>
        </p:spPr>
        <p:txBody>
          <a:bodyPr wrap="square">
            <a:spAutoFit/>
          </a:bodyPr>
          <a:lstStyle/>
          <a:p>
            <a:pPr algn="just"/>
            <a:r>
              <a:rPr lang="fr-FR" sz="1800" dirty="0">
                <a:solidFill>
                  <a:srgbClr val="000090"/>
                </a:solidFill>
                <a:latin typeface="Arial Narrow"/>
                <a:cs typeface="Arial Narrow"/>
              </a:rPr>
              <a:t>Concernant l’étude de la structure des noyaux, la priorité est donnée à l’étude des noyaux dans des configurations extrêmes. </a:t>
            </a:r>
            <a:endParaRPr lang="fr-FR" sz="1800" dirty="0" smtClean="0">
              <a:solidFill>
                <a:srgbClr val="000090"/>
              </a:solidFill>
              <a:latin typeface="Arial Narrow"/>
              <a:cs typeface="Arial Narrow"/>
            </a:endParaRPr>
          </a:p>
          <a:p>
            <a:pPr algn="just"/>
            <a:endParaRPr lang="fr-FR" sz="1800" dirty="0">
              <a:solidFill>
                <a:srgbClr val="000090"/>
              </a:solidFill>
              <a:latin typeface="Arial Narrow"/>
              <a:cs typeface="Arial Narrow"/>
            </a:endParaRPr>
          </a:p>
          <a:p>
            <a:pPr algn="just"/>
            <a:r>
              <a:rPr lang="fr-FR" sz="1800" dirty="0" smtClean="0">
                <a:solidFill>
                  <a:srgbClr val="000090"/>
                </a:solidFill>
                <a:latin typeface="Arial Narrow"/>
                <a:cs typeface="Arial Narrow"/>
              </a:rPr>
              <a:t>Ces </a:t>
            </a:r>
            <a:r>
              <a:rPr lang="fr-FR" sz="1800" dirty="0">
                <a:solidFill>
                  <a:srgbClr val="000090"/>
                </a:solidFill>
                <a:latin typeface="Arial Narrow"/>
                <a:cs typeface="Arial Narrow"/>
              </a:rPr>
              <a:t>études </a:t>
            </a:r>
            <a:r>
              <a:rPr lang="fr-FR" sz="1800" dirty="0" smtClean="0">
                <a:solidFill>
                  <a:srgbClr val="000090"/>
                </a:solidFill>
                <a:latin typeface="Arial Narrow"/>
                <a:cs typeface="Arial Narrow"/>
              </a:rPr>
              <a:t>concentrées </a:t>
            </a:r>
            <a:r>
              <a:rPr lang="fr-FR" sz="1800" dirty="0">
                <a:solidFill>
                  <a:srgbClr val="000090"/>
                </a:solidFill>
                <a:latin typeface="Arial Narrow"/>
                <a:cs typeface="Arial Narrow"/>
              </a:rPr>
              <a:t>à GANIL à partir de 2015 avec la mise en service de </a:t>
            </a:r>
            <a:r>
              <a:rPr lang="fr-FR" sz="1800" b="1" dirty="0">
                <a:solidFill>
                  <a:srgbClr val="000090"/>
                </a:solidFill>
                <a:latin typeface="Arial Narrow"/>
                <a:cs typeface="Arial Narrow"/>
              </a:rPr>
              <a:t>SPIRAL2 </a:t>
            </a:r>
            <a:r>
              <a:rPr lang="fr-FR" sz="1800" dirty="0">
                <a:solidFill>
                  <a:srgbClr val="000090"/>
                </a:solidFill>
                <a:latin typeface="Arial Narrow"/>
                <a:cs typeface="Arial Narrow"/>
              </a:rPr>
              <a:t>et de ses salles expérimentales. </a:t>
            </a:r>
            <a:endParaRPr lang="fr-FR" sz="1800" dirty="0" smtClean="0">
              <a:solidFill>
                <a:srgbClr val="000090"/>
              </a:solidFill>
              <a:latin typeface="Arial Narrow"/>
              <a:cs typeface="Arial Narrow"/>
            </a:endParaRPr>
          </a:p>
          <a:p>
            <a:pPr algn="just"/>
            <a:r>
              <a:rPr lang="fr-FR" sz="1800" dirty="0" smtClean="0">
                <a:solidFill>
                  <a:srgbClr val="000090"/>
                </a:solidFill>
                <a:latin typeface="Arial Narrow"/>
                <a:cs typeface="Arial Narrow"/>
              </a:rPr>
              <a:t>Priorité à la réalisation </a:t>
            </a:r>
            <a:r>
              <a:rPr lang="fr-FR" sz="1800" dirty="0">
                <a:solidFill>
                  <a:srgbClr val="000090"/>
                </a:solidFill>
                <a:latin typeface="Arial Narrow"/>
                <a:cs typeface="Arial Narrow"/>
              </a:rPr>
              <a:t>de SPIRAL2 (Projet </a:t>
            </a:r>
            <a:r>
              <a:rPr lang="fr-FR" sz="1800" dirty="0" smtClean="0">
                <a:solidFill>
                  <a:srgbClr val="000090"/>
                </a:solidFill>
                <a:latin typeface="Arial Narrow"/>
                <a:cs typeface="Arial Narrow"/>
              </a:rPr>
              <a:t>européen </a:t>
            </a:r>
            <a:r>
              <a:rPr lang="fr-FR" sz="1800" dirty="0">
                <a:solidFill>
                  <a:srgbClr val="000090"/>
                </a:solidFill>
                <a:latin typeface="Arial Narrow"/>
                <a:cs typeface="Arial Narrow"/>
              </a:rPr>
              <a:t>liste ESFRI et financé au travers d’un TGIR) et la </a:t>
            </a:r>
            <a:r>
              <a:rPr lang="fr-FR" sz="1800" dirty="0" smtClean="0">
                <a:solidFill>
                  <a:srgbClr val="000090"/>
                </a:solidFill>
                <a:latin typeface="Arial Narrow"/>
                <a:cs typeface="Arial Narrow"/>
              </a:rPr>
              <a:t>préparation </a:t>
            </a:r>
            <a:r>
              <a:rPr lang="fr-FR" sz="1800" dirty="0">
                <a:solidFill>
                  <a:srgbClr val="000090"/>
                </a:solidFill>
                <a:latin typeface="Arial Narrow"/>
                <a:cs typeface="Arial Narrow"/>
              </a:rPr>
              <a:t>de son programme </a:t>
            </a:r>
            <a:r>
              <a:rPr lang="fr-FR" sz="1800" dirty="0" smtClean="0">
                <a:solidFill>
                  <a:srgbClr val="000090"/>
                </a:solidFill>
                <a:latin typeface="Arial Narrow"/>
                <a:cs typeface="Arial Narrow"/>
              </a:rPr>
              <a:t>scientifique </a:t>
            </a:r>
            <a:r>
              <a:rPr lang="fr-FR" sz="1800" dirty="0">
                <a:solidFill>
                  <a:srgbClr val="000090"/>
                </a:solidFill>
                <a:latin typeface="Arial Narrow"/>
                <a:cs typeface="Arial Narrow"/>
              </a:rPr>
              <a:t>ces prochaines années. </a:t>
            </a:r>
            <a:endParaRPr lang="fr-FR" sz="1800" dirty="0" smtClean="0">
              <a:solidFill>
                <a:srgbClr val="000090"/>
              </a:solidFill>
              <a:latin typeface="Arial Narrow"/>
              <a:cs typeface="Arial Narrow"/>
            </a:endParaRPr>
          </a:p>
          <a:p>
            <a:pPr algn="just"/>
            <a:r>
              <a:rPr lang="fr-FR" sz="1800" dirty="0">
                <a:solidFill>
                  <a:srgbClr val="000090"/>
                </a:solidFill>
                <a:latin typeface="Arial Narrow"/>
                <a:cs typeface="Arial Narrow"/>
              </a:rPr>
              <a:t>C</a:t>
            </a:r>
            <a:r>
              <a:rPr lang="fr-FR" sz="1800" dirty="0" smtClean="0">
                <a:solidFill>
                  <a:srgbClr val="000090"/>
                </a:solidFill>
                <a:latin typeface="Arial Narrow"/>
                <a:cs typeface="Arial Narrow"/>
              </a:rPr>
              <a:t>onstruction </a:t>
            </a:r>
            <a:r>
              <a:rPr lang="fr-FR" sz="1800" dirty="0">
                <a:solidFill>
                  <a:srgbClr val="000090"/>
                </a:solidFill>
                <a:latin typeface="Arial Narrow"/>
                <a:cs typeface="Arial Narrow"/>
              </a:rPr>
              <a:t>des instruments </a:t>
            </a:r>
            <a:r>
              <a:rPr lang="fr-FR" sz="1800" b="1" dirty="0">
                <a:solidFill>
                  <a:srgbClr val="000090"/>
                </a:solidFill>
                <a:latin typeface="Arial Narrow"/>
                <a:cs typeface="Arial Narrow"/>
              </a:rPr>
              <a:t>S3 et DESIR </a:t>
            </a:r>
            <a:r>
              <a:rPr lang="fr-FR" sz="1800" dirty="0">
                <a:solidFill>
                  <a:srgbClr val="000090"/>
                </a:solidFill>
                <a:latin typeface="Arial Narrow"/>
                <a:cs typeface="Arial Narrow"/>
              </a:rPr>
              <a:t>(tout deux financés au travers d’un EQUIPEX)</a:t>
            </a:r>
            <a:r>
              <a:rPr lang="fr-FR" sz="1800" b="1" dirty="0">
                <a:solidFill>
                  <a:srgbClr val="000090"/>
                </a:solidFill>
                <a:latin typeface="Arial Narrow"/>
                <a:cs typeface="Arial Narrow"/>
              </a:rPr>
              <a:t>, NFS et </a:t>
            </a:r>
            <a:r>
              <a:rPr lang="fr-FR" sz="1800" b="1" dirty="0" smtClean="0">
                <a:solidFill>
                  <a:srgbClr val="000090"/>
                </a:solidFill>
                <a:latin typeface="Arial Narrow"/>
                <a:cs typeface="Arial Narrow"/>
              </a:rPr>
              <a:t>AGATA </a:t>
            </a:r>
            <a:r>
              <a:rPr lang="fr-FR" sz="1800" dirty="0" smtClean="0">
                <a:solidFill>
                  <a:srgbClr val="000090"/>
                </a:solidFill>
                <a:latin typeface="Arial Narrow"/>
                <a:cs typeface="Arial Narrow"/>
              </a:rPr>
              <a:t>qui s’installera au GANIL en 2014</a:t>
            </a:r>
          </a:p>
          <a:p>
            <a:pPr algn="just"/>
            <a:endParaRPr lang="fr-FR" sz="1800" dirty="0">
              <a:solidFill>
                <a:srgbClr val="000090"/>
              </a:solidFill>
              <a:latin typeface="Arial Narrow"/>
              <a:cs typeface="Arial Narrow"/>
            </a:endParaRPr>
          </a:p>
          <a:p>
            <a:pPr algn="just"/>
            <a:r>
              <a:rPr lang="fr-FR" sz="1800" dirty="0" smtClean="0">
                <a:solidFill>
                  <a:srgbClr val="000090"/>
                </a:solidFill>
                <a:latin typeface="Arial Narrow"/>
                <a:cs typeface="Arial Narrow"/>
              </a:rPr>
              <a:t>En parallèle, </a:t>
            </a:r>
            <a:r>
              <a:rPr lang="fr-FR" sz="1800" dirty="0">
                <a:solidFill>
                  <a:srgbClr val="000090"/>
                </a:solidFill>
                <a:latin typeface="Arial Narrow"/>
                <a:cs typeface="Arial Narrow"/>
              </a:rPr>
              <a:t>études </a:t>
            </a:r>
            <a:r>
              <a:rPr lang="fr-FR" sz="1800" dirty="0" smtClean="0">
                <a:solidFill>
                  <a:srgbClr val="000090"/>
                </a:solidFill>
                <a:latin typeface="Arial Narrow"/>
                <a:cs typeface="Arial Narrow"/>
              </a:rPr>
              <a:t>théoriques </a:t>
            </a:r>
            <a:r>
              <a:rPr lang="fr-FR" sz="1800" dirty="0">
                <a:solidFill>
                  <a:srgbClr val="000090"/>
                </a:solidFill>
                <a:latin typeface="Arial Narrow"/>
                <a:cs typeface="Arial Narrow"/>
              </a:rPr>
              <a:t>pour comprendre l’origine de la cohésion des noyaux et prédire leurs propriétés de structure ; les développements portent notamment sur la prise en compte du couplage au continuum pour l’étude des </a:t>
            </a:r>
            <a:r>
              <a:rPr lang="fr-FR" sz="1800" dirty="0" smtClean="0">
                <a:solidFill>
                  <a:srgbClr val="000090"/>
                </a:solidFill>
                <a:latin typeface="Arial Narrow"/>
                <a:cs typeface="Arial Narrow"/>
              </a:rPr>
              <a:t>noyaux exotiques</a:t>
            </a:r>
            <a:r>
              <a:rPr lang="fr-FR" sz="1800" dirty="0">
                <a:solidFill>
                  <a:srgbClr val="000090"/>
                </a:solidFill>
                <a:latin typeface="Arial Narrow"/>
                <a:cs typeface="Arial Narrow"/>
              </a:rPr>
              <a:t>, et la mise en œuvre d’approches ab-</a:t>
            </a:r>
            <a:r>
              <a:rPr lang="fr-FR" sz="1800" dirty="0" err="1">
                <a:solidFill>
                  <a:srgbClr val="000090"/>
                </a:solidFill>
                <a:latin typeface="Arial Narrow"/>
                <a:cs typeface="Arial Narrow"/>
              </a:rPr>
              <a:t>initio</a:t>
            </a:r>
            <a:r>
              <a:rPr lang="fr-FR" sz="1800" dirty="0">
                <a:solidFill>
                  <a:srgbClr val="000090"/>
                </a:solidFill>
                <a:latin typeface="Arial Narrow"/>
                <a:cs typeface="Arial Narrow"/>
              </a:rPr>
              <a:t> pour décrire la structure et les réactions nucléaires. </a:t>
            </a:r>
            <a:endParaRPr lang="fr-FR" sz="1800" dirty="0" smtClean="0">
              <a:solidFill>
                <a:srgbClr val="000090"/>
              </a:solidFill>
              <a:latin typeface="Arial Narrow"/>
              <a:cs typeface="Arial Narrow"/>
            </a:endParaRPr>
          </a:p>
          <a:p>
            <a:endParaRPr lang="fr-FR" sz="2000" dirty="0">
              <a:solidFill>
                <a:srgbClr val="000090"/>
              </a:solidFill>
              <a:latin typeface="Arial Narrow"/>
              <a:cs typeface="Arial Narrow"/>
            </a:endParaRPr>
          </a:p>
          <a:p>
            <a:r>
              <a:rPr lang="fr-FR" sz="1800" b="1" dirty="0">
                <a:solidFill>
                  <a:srgbClr val="000090"/>
                </a:solidFill>
                <a:latin typeface="Arial Narrow"/>
                <a:cs typeface="Arial Narrow"/>
              </a:rPr>
              <a:t>Objectifs : </a:t>
            </a:r>
            <a:endParaRPr lang="fr-FR" sz="1800" dirty="0">
              <a:solidFill>
                <a:srgbClr val="000090"/>
              </a:solidFill>
              <a:latin typeface="Arial Narrow"/>
              <a:cs typeface="Arial Narrow"/>
            </a:endParaRPr>
          </a:p>
          <a:p>
            <a:pPr lvl="0"/>
            <a:r>
              <a:rPr lang="fr-FR" sz="1800" dirty="0">
                <a:solidFill>
                  <a:srgbClr val="000090"/>
                </a:solidFill>
                <a:latin typeface="Arial Narrow"/>
                <a:cs typeface="Arial Narrow"/>
              </a:rPr>
              <a:t>Démarrage de SPIRAL2 Phase1 </a:t>
            </a:r>
          </a:p>
          <a:p>
            <a:pPr lvl="0"/>
            <a:r>
              <a:rPr lang="fr-FR" sz="1800" dirty="0">
                <a:solidFill>
                  <a:srgbClr val="000090"/>
                </a:solidFill>
                <a:latin typeface="Arial Narrow"/>
                <a:cs typeface="Arial Narrow"/>
              </a:rPr>
              <a:t>Mise en œuvre de SPIRAL2 Phase2</a:t>
            </a:r>
          </a:p>
          <a:p>
            <a:pPr lvl="0"/>
            <a:r>
              <a:rPr lang="fr-FR" sz="1800" dirty="0">
                <a:solidFill>
                  <a:srgbClr val="000090"/>
                </a:solidFill>
                <a:latin typeface="Arial Narrow"/>
                <a:cs typeface="Arial Narrow"/>
              </a:rPr>
              <a:t>Développement d’approches ab-</a:t>
            </a:r>
            <a:r>
              <a:rPr lang="fr-FR" sz="1800" dirty="0" err="1">
                <a:solidFill>
                  <a:srgbClr val="000090"/>
                </a:solidFill>
                <a:latin typeface="Arial Narrow"/>
                <a:cs typeface="Arial Narrow"/>
              </a:rPr>
              <a:t>initio</a:t>
            </a:r>
            <a:r>
              <a:rPr lang="fr-FR" sz="1800" dirty="0">
                <a:solidFill>
                  <a:srgbClr val="000090"/>
                </a:solidFill>
                <a:latin typeface="Arial Narrow"/>
                <a:cs typeface="Arial Narrow"/>
              </a:rPr>
              <a:t> pour la structure et les réactions nucléaires</a:t>
            </a:r>
          </a:p>
          <a:p>
            <a:r>
              <a:rPr lang="fr-FR" sz="2000" dirty="0">
                <a:solidFill>
                  <a:srgbClr val="000090"/>
                </a:solidFill>
                <a:latin typeface="Arial Narrow"/>
                <a:cs typeface="Arial Narrow"/>
              </a:rPr>
              <a:t> </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07504" y="260648"/>
            <a:ext cx="8931809" cy="6336704"/>
          </a:xfrm>
          <a:prstGeom prst="rect">
            <a:avLst/>
          </a:prstGeom>
        </p:spPr>
      </p:pic>
      <p:sp>
        <p:nvSpPr>
          <p:cNvPr id="2" name="ZoneTexte 1"/>
          <p:cNvSpPr txBox="1"/>
          <p:nvPr/>
        </p:nvSpPr>
        <p:spPr>
          <a:xfrm>
            <a:off x="8748464" y="6546830"/>
            <a:ext cx="360040" cy="338554"/>
          </a:xfrm>
          <a:prstGeom prst="rect">
            <a:avLst/>
          </a:prstGeom>
          <a:noFill/>
        </p:spPr>
        <p:txBody>
          <a:bodyPr wrap="square" rtlCol="0">
            <a:spAutoFit/>
          </a:bodyPr>
          <a:lstStyle/>
          <a:p>
            <a:fld id="{7BAC14F9-650A-3040-AAB2-6AE11149FD21}" type="slidenum">
              <a:rPr lang="fr-FR" sz="1600" smtClean="0">
                <a:solidFill>
                  <a:schemeClr val="accent6"/>
                </a:solidFill>
                <a:latin typeface="Arial Narrow"/>
                <a:cs typeface="Arial Narrow"/>
              </a:rPr>
              <a:t>5</a:t>
            </a:fld>
            <a:endParaRPr lang="fr-FR" sz="1600" dirty="0">
              <a:solidFill>
                <a:schemeClr val="accent6"/>
              </a:solidFill>
              <a:latin typeface="Arial Narrow"/>
              <a:cs typeface="Arial Narrow"/>
            </a:endParaRPr>
          </a:p>
        </p:txBody>
      </p:sp>
    </p:spTree>
    <p:extLst>
      <p:ext uri="{BB962C8B-B14F-4D97-AF65-F5344CB8AC3E}">
        <p14:creationId xmlns:p14="http://schemas.microsoft.com/office/powerpoint/2010/main" val="336276464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035050"/>
            <a:ext cx="18224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Image 5"/>
          <p:cNvPicPr>
            <a:picLocks noChangeAspect="1"/>
          </p:cNvPicPr>
          <p:nvPr/>
        </p:nvPicPr>
        <p:blipFill>
          <a:blip r:embed="rId3">
            <a:extLst>
              <a:ext uri="{28A0092B-C50C-407E-A947-70E740481C1C}">
                <a14:useLocalDpi xmlns:a14="http://schemas.microsoft.com/office/drawing/2010/main" val="0"/>
              </a:ext>
            </a:extLst>
          </a:blip>
          <a:srcRect l="17619" t="15932" r="14674" b="19653"/>
          <a:stretch>
            <a:fillRect/>
          </a:stretch>
        </p:blipFill>
        <p:spPr bwMode="auto">
          <a:xfrm>
            <a:off x="2801938" y="1003300"/>
            <a:ext cx="1122362"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Imag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54600" y="1012825"/>
            <a:ext cx="1389063"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Imag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48488" y="1458913"/>
            <a:ext cx="1624012"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Imag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96050" y="4459288"/>
            <a:ext cx="153193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Image 26" descr="Spectro_Cryo.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4387850"/>
            <a:ext cx="2981325"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Image 2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603625" y="1485900"/>
            <a:ext cx="14732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ZoneTexte 30"/>
          <p:cNvSpPr txBox="1">
            <a:spLocks noChangeArrowheads="1"/>
          </p:cNvSpPr>
          <p:nvPr/>
        </p:nvSpPr>
        <p:spPr bwMode="auto">
          <a:xfrm>
            <a:off x="323850" y="2665413"/>
            <a:ext cx="176847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a:t>Triplet Ouvert</a:t>
            </a:r>
          </a:p>
          <a:p>
            <a:pPr eaLnBrk="1" hangingPunct="1"/>
            <a:r>
              <a:rPr lang="fr-FR" sz="1100"/>
              <a:t>Contract signed par DSM</a:t>
            </a:r>
          </a:p>
        </p:txBody>
      </p:sp>
      <p:sp>
        <p:nvSpPr>
          <p:cNvPr id="27658" name="Rectangle 31"/>
          <p:cNvSpPr>
            <a:spLocks noChangeArrowheads="1"/>
          </p:cNvSpPr>
          <p:nvPr/>
        </p:nvSpPr>
        <p:spPr bwMode="auto">
          <a:xfrm>
            <a:off x="2627313" y="2074863"/>
            <a:ext cx="1584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000">
                <a:solidFill>
                  <a:srgbClr val="000000"/>
                </a:solidFill>
              </a:rPr>
              <a:t>Beam dump </a:t>
            </a:r>
          </a:p>
          <a:p>
            <a:r>
              <a:rPr lang="en-GB" sz="1200">
                <a:solidFill>
                  <a:srgbClr val="000000"/>
                </a:solidFill>
              </a:rPr>
              <a:t>tested for 5kW/cm</a:t>
            </a:r>
            <a:r>
              <a:rPr lang="en-GB" sz="1200" baseline="30000">
                <a:solidFill>
                  <a:srgbClr val="000000"/>
                </a:solidFill>
              </a:rPr>
              <a:t>2</a:t>
            </a:r>
          </a:p>
        </p:txBody>
      </p:sp>
      <p:sp>
        <p:nvSpPr>
          <p:cNvPr id="27659" name="ZoneTexte 32"/>
          <p:cNvSpPr txBox="1">
            <a:spLocks noChangeArrowheads="1"/>
          </p:cNvSpPr>
          <p:nvPr/>
        </p:nvSpPr>
        <p:spPr bwMode="auto">
          <a:xfrm>
            <a:off x="4356100" y="1939925"/>
            <a:ext cx="23225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a:t>3 magnetic dipoles</a:t>
            </a:r>
          </a:p>
          <a:p>
            <a:pPr eaLnBrk="1" hangingPunct="1"/>
            <a:r>
              <a:rPr lang="fr-FR" sz="1200"/>
              <a:t>Delivered june</a:t>
            </a:r>
          </a:p>
        </p:txBody>
      </p:sp>
      <p:sp>
        <p:nvSpPr>
          <p:cNvPr id="27660" name="ZoneTexte 34"/>
          <p:cNvSpPr txBox="1">
            <a:spLocks noChangeArrowheads="1"/>
          </p:cNvSpPr>
          <p:nvPr/>
        </p:nvSpPr>
        <p:spPr bwMode="auto">
          <a:xfrm>
            <a:off x="2843213" y="5972175"/>
            <a:ext cx="22240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a:t>Cryogenic system</a:t>
            </a:r>
          </a:p>
          <a:p>
            <a:pPr eaLnBrk="1" hangingPunct="1"/>
            <a:r>
              <a:rPr lang="fr-FR" sz="1100"/>
              <a:t>- Design review April 2013</a:t>
            </a:r>
          </a:p>
          <a:p>
            <a:pPr eaLnBrk="1" hangingPunct="1"/>
            <a:r>
              <a:rPr lang="fr-FR" sz="1100"/>
              <a:t>- CFT June</a:t>
            </a:r>
          </a:p>
        </p:txBody>
      </p:sp>
      <p:sp>
        <p:nvSpPr>
          <p:cNvPr id="27661" name="ZoneTexte 35"/>
          <p:cNvSpPr txBox="1">
            <a:spLocks noChangeArrowheads="1"/>
          </p:cNvSpPr>
          <p:nvPr/>
        </p:nvSpPr>
        <p:spPr bwMode="auto">
          <a:xfrm>
            <a:off x="6445250" y="6043613"/>
            <a:ext cx="17986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a:t>Electric dipole</a:t>
            </a:r>
          </a:p>
          <a:p>
            <a:pPr eaLnBrk="1" hangingPunct="1"/>
            <a:r>
              <a:rPr lang="fr-FR" sz="1100"/>
              <a:t>- Design done</a:t>
            </a:r>
          </a:p>
          <a:p>
            <a:pPr eaLnBrk="1" hangingPunct="1"/>
            <a:r>
              <a:rPr lang="fr-FR" sz="1100"/>
              <a:t>- CFT Sept 2013</a:t>
            </a:r>
          </a:p>
        </p:txBody>
      </p:sp>
      <p:pic>
        <p:nvPicPr>
          <p:cNvPr id="27662" name="Imag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243888" y="4532313"/>
            <a:ext cx="7112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9" descr="C:\Ancien D\Perso\rapactiv\Prom\illustrations S3\ANL_logo.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07350" y="957263"/>
            <a:ext cx="8858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9" descr="C:\Ancien D\Perso\rapactiv\Prom\illustrations S3\ANL_logo.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01013" y="5035550"/>
            <a:ext cx="88423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5" descr="\\abies\dsmr\AGENTS\MA140237\My Documents\S3\logos\logo-ganil 2009112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35263" y="5584825"/>
            <a:ext cx="111601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5" descr="\\abies\dsmr\AGENTS\MA140237\My Documents\S3\logos\logo-ganil 2009112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4216401" y="1223962"/>
            <a:ext cx="1116012"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5" descr="\\abies\dsmr\AGENTS\MA140237\My Documents\S3\logos\logo-ganil 2009112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04025" y="1074738"/>
            <a:ext cx="1116013"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2" descr="C:\Users\lutton\Desktop\Images\Station_Stables_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6600" y="3514725"/>
            <a:ext cx="1233488"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10" descr="\\abies\dsmr\AGENTS\MA140237\My Documents\S3\logos\logoirfu02quadrisigle_p.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51050" y="846138"/>
            <a:ext cx="6746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0" name="ZoneTexte 45"/>
          <p:cNvSpPr txBox="1">
            <a:spLocks noChangeArrowheads="1"/>
          </p:cNvSpPr>
          <p:nvPr/>
        </p:nvSpPr>
        <p:spPr bwMode="auto">
          <a:xfrm>
            <a:off x="7235825" y="3235325"/>
            <a:ext cx="19081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a:solidFill>
                  <a:srgbClr val="000000"/>
                </a:solidFill>
              </a:rPr>
              <a:t>7 SMT</a:t>
            </a:r>
          </a:p>
          <a:p>
            <a:pPr eaLnBrk="1" hangingPunct="1"/>
            <a:r>
              <a:rPr lang="fr-FR" sz="1200">
                <a:solidFill>
                  <a:srgbClr val="000000"/>
                </a:solidFill>
              </a:rPr>
              <a:t>Design: Feb 2012</a:t>
            </a:r>
          </a:p>
          <a:p>
            <a:pPr eaLnBrk="1" hangingPunct="1"/>
            <a:r>
              <a:rPr lang="fr-FR" sz="1200">
                <a:solidFill>
                  <a:srgbClr val="000000"/>
                </a:solidFill>
              </a:rPr>
              <a:t>Prototype: Jan 2014</a:t>
            </a:r>
          </a:p>
          <a:p>
            <a:pPr eaLnBrk="1" hangingPunct="1"/>
            <a:r>
              <a:rPr lang="fr-FR" sz="1200">
                <a:solidFill>
                  <a:srgbClr val="000000"/>
                </a:solidFill>
              </a:rPr>
              <a:t>Last Delivery: </a:t>
            </a:r>
            <a:r>
              <a:rPr lang="fr-FR" sz="1200" b="1">
                <a:solidFill>
                  <a:srgbClr val="FF0000"/>
                </a:solidFill>
              </a:rPr>
              <a:t>Oct 2015</a:t>
            </a:r>
            <a:endParaRPr lang="fr-FR" sz="1200" b="1">
              <a:solidFill>
                <a:srgbClr val="FF0000"/>
              </a:solidFill>
              <a:sym typeface="Wingdings" charset="0"/>
            </a:endParaRPr>
          </a:p>
        </p:txBody>
      </p:sp>
      <p:pic>
        <p:nvPicPr>
          <p:cNvPr id="27671" name="Picture 5" descr="\\abies\dsmr\AGENTS\MA140237\My Documents\S3\logos\logo-ganil 2009112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5400000">
            <a:off x="-23018" y="4167981"/>
            <a:ext cx="111601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2" name="ZoneTexte 1"/>
          <p:cNvSpPr txBox="1">
            <a:spLocks noChangeArrowheads="1"/>
          </p:cNvSpPr>
          <p:nvPr/>
        </p:nvSpPr>
        <p:spPr bwMode="auto">
          <a:xfrm>
            <a:off x="414338" y="5819775"/>
            <a:ext cx="1781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000">
                <a:solidFill>
                  <a:srgbClr val="000000"/>
                </a:solidFill>
              </a:rPr>
              <a:t>Target system</a:t>
            </a:r>
          </a:p>
          <a:p>
            <a:pPr algn="ctr" eaLnBrk="1" hangingPunct="1"/>
            <a:r>
              <a:rPr lang="en-GB" sz="1200">
                <a:solidFill>
                  <a:srgbClr val="000000"/>
                </a:solidFill>
              </a:rPr>
              <a:t>CFT July 2013</a:t>
            </a:r>
          </a:p>
        </p:txBody>
      </p:sp>
      <p:pic>
        <p:nvPicPr>
          <p:cNvPr id="27673" name="Picture 10" descr="\\abies\dsmr\AGENTS\MA140237\My Documents\S3\logos\logoirfu02quadrisigle_p.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7475" y="908050"/>
            <a:ext cx="67310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5" name="Image 6" descr="S3-logo3_white.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496" y="44624"/>
            <a:ext cx="707579" cy="85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6" name="Image 15"/>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52475" y="19050"/>
            <a:ext cx="6731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ZoneTexte 29"/>
          <p:cNvSpPr txBox="1"/>
          <p:nvPr/>
        </p:nvSpPr>
        <p:spPr>
          <a:xfrm rot="20455797">
            <a:off x="164556" y="5154489"/>
            <a:ext cx="2165161" cy="1015663"/>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marL="285750" indent="-285750">
              <a:buFont typeface="Wingdings" charset="0"/>
              <a:buChar char="è"/>
              <a:defRPr/>
            </a:pPr>
            <a:r>
              <a:rPr lang="fr-FR" sz="1200" b="1" dirty="0"/>
              <a:t>ANR Internationale 2013 </a:t>
            </a:r>
          </a:p>
          <a:p>
            <a:pPr marL="285750" indent="-285750">
              <a:buFont typeface="Wingdings" charset="0"/>
              <a:buChar char="è"/>
              <a:defRPr/>
            </a:pPr>
            <a:r>
              <a:rPr lang="fr-FR" sz="1200" b="1" dirty="0" smtClean="0"/>
              <a:t> Collisionneur FISIC  </a:t>
            </a:r>
          </a:p>
          <a:p>
            <a:pPr>
              <a:defRPr/>
            </a:pPr>
            <a:r>
              <a:rPr lang="fr-FR" sz="1200" b="1" dirty="0" smtClean="0"/>
              <a:t>     </a:t>
            </a:r>
            <a:r>
              <a:rPr lang="fr-FR" sz="1200" b="1" dirty="0"/>
              <a:t>(740 k€)</a:t>
            </a:r>
          </a:p>
          <a:p>
            <a:pPr>
              <a:defRPr/>
            </a:pPr>
            <a:r>
              <a:rPr lang="fr-FR" sz="1200" i="1" dirty="0"/>
              <a:t>PI : E. Lamour (INSP/UPMC)</a:t>
            </a:r>
          </a:p>
          <a:p>
            <a:pPr>
              <a:defRPr/>
            </a:pPr>
            <a:r>
              <a:rPr lang="fr-FR" sz="1200" i="1" dirty="0"/>
              <a:t>INSP-CIMAP-JENA/GSI</a:t>
            </a:r>
          </a:p>
        </p:txBody>
      </p:sp>
      <p:sp>
        <p:nvSpPr>
          <p:cNvPr id="31" name="ZoneTexte 30"/>
          <p:cNvSpPr txBox="1"/>
          <p:nvPr/>
        </p:nvSpPr>
        <p:spPr>
          <a:xfrm rot="20455797">
            <a:off x="3473450" y="4872722"/>
            <a:ext cx="2351088" cy="646331"/>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p>
            <a:pPr marL="285750" indent="-285750">
              <a:buFont typeface="Wingdings" charset="0"/>
              <a:buChar char="è"/>
              <a:defRPr/>
            </a:pPr>
            <a:r>
              <a:rPr lang="fr-FR" sz="1200" b="1" dirty="0"/>
              <a:t>ANR SIRIUS 2013 (853k€)</a:t>
            </a:r>
          </a:p>
          <a:p>
            <a:pPr>
              <a:defRPr/>
            </a:pPr>
            <a:r>
              <a:rPr lang="fr-FR" sz="1200" i="1" dirty="0"/>
              <a:t>PI : B. </a:t>
            </a:r>
            <a:r>
              <a:rPr lang="fr-FR" sz="1200" i="1" dirty="0" err="1"/>
              <a:t>Sulignano</a:t>
            </a:r>
            <a:r>
              <a:rPr lang="fr-FR" sz="1200" i="1" dirty="0"/>
              <a:t> (</a:t>
            </a:r>
            <a:r>
              <a:rPr lang="fr-FR" sz="1200" i="1" dirty="0" err="1"/>
              <a:t>Irfu</a:t>
            </a:r>
            <a:r>
              <a:rPr lang="fr-FR" sz="1200" i="1" dirty="0"/>
              <a:t>)</a:t>
            </a:r>
          </a:p>
          <a:p>
            <a:pPr>
              <a:defRPr/>
            </a:pPr>
            <a:r>
              <a:rPr lang="fr-FR" sz="1200" i="1" dirty="0"/>
              <a:t>IPHC-GANIL-CSNSM-</a:t>
            </a:r>
            <a:r>
              <a:rPr lang="fr-FR" sz="1200" i="1" dirty="0" err="1"/>
              <a:t>Irfu</a:t>
            </a:r>
            <a:endParaRPr lang="fr-FR" sz="1200" i="1" dirty="0"/>
          </a:p>
        </p:txBody>
      </p:sp>
      <p:sp>
        <p:nvSpPr>
          <p:cNvPr id="32" name="ZoneTexte 31"/>
          <p:cNvSpPr txBox="1"/>
          <p:nvPr/>
        </p:nvSpPr>
        <p:spPr>
          <a:xfrm rot="20455797">
            <a:off x="6326188" y="4821128"/>
            <a:ext cx="2667000" cy="646331"/>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p>
            <a:pPr marL="285750" indent="-285750">
              <a:buFont typeface="Wingdings" charset="0"/>
              <a:buChar char="è"/>
              <a:defRPr/>
            </a:pPr>
            <a:r>
              <a:rPr lang="fr-FR" sz="1200" b="1" dirty="0"/>
              <a:t>ANR REGLIS</a:t>
            </a:r>
            <a:r>
              <a:rPr lang="fr-FR" sz="1200" b="1" baseline="30000" dirty="0"/>
              <a:t>3</a:t>
            </a:r>
            <a:r>
              <a:rPr lang="fr-FR" sz="1200" b="1" dirty="0"/>
              <a:t> 2013 (737 k€)</a:t>
            </a:r>
          </a:p>
          <a:p>
            <a:pPr>
              <a:defRPr/>
            </a:pPr>
            <a:r>
              <a:rPr lang="fr-FR" sz="1200" i="1" dirty="0"/>
              <a:t>PI : S. </a:t>
            </a:r>
            <a:r>
              <a:rPr lang="fr-FR" sz="1200" i="1" dirty="0" err="1"/>
              <a:t>Franchoo</a:t>
            </a:r>
            <a:r>
              <a:rPr lang="fr-FR" sz="1200" i="1" dirty="0"/>
              <a:t> (IPN0)</a:t>
            </a:r>
          </a:p>
          <a:p>
            <a:pPr>
              <a:defRPr/>
            </a:pPr>
            <a:r>
              <a:rPr lang="fr-FR" sz="1200" i="1" dirty="0"/>
              <a:t>GANIL-LPC-IPNO-KU Leuven</a:t>
            </a:r>
          </a:p>
        </p:txBody>
      </p:sp>
      <p:sp>
        <p:nvSpPr>
          <p:cNvPr id="3" name="ZoneTexte 2"/>
          <p:cNvSpPr txBox="1"/>
          <p:nvPr/>
        </p:nvSpPr>
        <p:spPr>
          <a:xfrm>
            <a:off x="2195736" y="44624"/>
            <a:ext cx="5904656" cy="830997"/>
          </a:xfrm>
          <a:prstGeom prst="rect">
            <a:avLst/>
          </a:prstGeom>
          <a:noFill/>
        </p:spPr>
        <p:txBody>
          <a:bodyPr wrap="square" rtlCol="0">
            <a:spAutoFit/>
          </a:bodyPr>
          <a:lstStyle/>
          <a:p>
            <a:pPr algn="ctr"/>
            <a:r>
              <a:rPr lang="fr-FR" sz="4800" dirty="0" smtClean="0">
                <a:solidFill>
                  <a:srgbClr val="000090"/>
                </a:solidFill>
                <a:latin typeface="Arial Narrow"/>
                <a:cs typeface="Arial Narrow"/>
              </a:rPr>
              <a:t>S3 statut phase 0</a:t>
            </a:r>
            <a:endParaRPr lang="fr-FR" sz="4800" dirty="0">
              <a:solidFill>
                <a:srgbClr val="000090"/>
              </a:solidFill>
              <a:latin typeface="Arial Narrow"/>
              <a:cs typeface="Arial Narrow"/>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1268760"/>
            <a:ext cx="9144000" cy="4524315"/>
          </a:xfrm>
          <a:prstGeom prst="rect">
            <a:avLst/>
          </a:prstGeom>
          <a:solidFill>
            <a:srgbClr val="0000FF"/>
          </a:solidFill>
        </p:spPr>
        <p:txBody>
          <a:bodyPr wrap="square" rtlCol="0">
            <a:spAutoFit/>
          </a:bodyPr>
          <a:lstStyle/>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p:txBody>
      </p:sp>
      <p:sp>
        <p:nvSpPr>
          <p:cNvPr id="14337" name="ZoneTexte 9"/>
          <p:cNvSpPr txBox="1">
            <a:spLocks noChangeArrowheads="1"/>
          </p:cNvSpPr>
          <p:nvPr/>
        </p:nvSpPr>
        <p:spPr bwMode="auto">
          <a:xfrm>
            <a:off x="0" y="1287463"/>
            <a:ext cx="3787165" cy="400110"/>
          </a:xfrm>
          <a:prstGeom prst="rect">
            <a:avLst/>
          </a:prstGeom>
          <a:noFill/>
          <a:ln w="9525">
            <a:noFill/>
            <a:miter lim="800000"/>
            <a:headEnd/>
            <a:tailEnd/>
          </a:ln>
        </p:spPr>
        <p:txBody>
          <a:bodyPr wrap="none">
            <a:spAutoFit/>
          </a:bodyPr>
          <a:lstStyle/>
          <a:p>
            <a:r>
              <a:rPr lang="en-US" sz="2000" b="1" i="1" u="sng" dirty="0">
                <a:solidFill>
                  <a:srgbClr val="FFFFFF"/>
                </a:solidFill>
                <a:latin typeface="Calibri" pitchFamily="34" charset="0"/>
              </a:rPr>
              <a:t>http://www.cenbg.in2p3.fr/</a:t>
            </a:r>
            <a:r>
              <a:rPr lang="en-US" sz="2000" b="1" i="1" u="sng" dirty="0" err="1">
                <a:solidFill>
                  <a:srgbClr val="FFFFFF"/>
                </a:solidFill>
                <a:latin typeface="Calibri" pitchFamily="34" charset="0"/>
              </a:rPr>
              <a:t>desir</a:t>
            </a:r>
            <a:endParaRPr lang="en-US" sz="2000" b="1" i="1" u="sng" dirty="0">
              <a:solidFill>
                <a:srgbClr val="FFFFFF"/>
              </a:solidFill>
              <a:latin typeface="Calibri" pitchFamily="34" charset="0"/>
            </a:endParaRPr>
          </a:p>
        </p:txBody>
      </p:sp>
      <p:pic>
        <p:nvPicPr>
          <p:cNvPr id="14338" name="Image 8" descr="DESIR_logo_no-mona.PNG"/>
          <p:cNvPicPr>
            <a:picLocks noChangeAspect="1"/>
          </p:cNvPicPr>
          <p:nvPr/>
        </p:nvPicPr>
        <p:blipFill>
          <a:blip r:embed="rId2"/>
          <a:srcRect/>
          <a:stretch>
            <a:fillRect/>
          </a:stretch>
        </p:blipFill>
        <p:spPr bwMode="auto">
          <a:xfrm>
            <a:off x="5580112" y="5877272"/>
            <a:ext cx="3124200" cy="792088"/>
          </a:xfrm>
          <a:prstGeom prst="rect">
            <a:avLst/>
          </a:prstGeom>
          <a:noFill/>
          <a:ln w="9525">
            <a:noFill/>
            <a:miter lim="800000"/>
            <a:headEnd/>
            <a:tailEnd/>
          </a:ln>
        </p:spPr>
      </p:pic>
      <p:pic>
        <p:nvPicPr>
          <p:cNvPr id="14339" name="Picture 3"/>
          <p:cNvPicPr>
            <a:picLocks noChangeAspect="1" noChangeArrowheads="1"/>
          </p:cNvPicPr>
          <p:nvPr/>
        </p:nvPicPr>
        <p:blipFill>
          <a:blip r:embed="rId3"/>
          <a:srcRect b="2663"/>
          <a:stretch>
            <a:fillRect/>
          </a:stretch>
        </p:blipFill>
        <p:spPr bwMode="auto">
          <a:xfrm>
            <a:off x="179388" y="2349500"/>
            <a:ext cx="5473700" cy="2913063"/>
          </a:xfrm>
          <a:prstGeom prst="rect">
            <a:avLst/>
          </a:prstGeom>
          <a:noFill/>
          <a:ln w="28575">
            <a:solidFill>
              <a:schemeClr val="tx1"/>
            </a:solidFill>
            <a:miter lim="800000"/>
            <a:headEnd/>
            <a:tailEnd/>
          </a:ln>
        </p:spPr>
      </p:pic>
      <p:sp>
        <p:nvSpPr>
          <p:cNvPr id="17" name="Triangle isocèle 16"/>
          <p:cNvSpPr/>
          <p:nvPr/>
        </p:nvSpPr>
        <p:spPr>
          <a:xfrm rot="9900000">
            <a:off x="5303838" y="2665413"/>
            <a:ext cx="287337" cy="504825"/>
          </a:xfrm>
          <a:prstGeom prst="triangle">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20" name="Forme libre 19"/>
          <p:cNvSpPr/>
          <p:nvPr/>
        </p:nvSpPr>
        <p:spPr>
          <a:xfrm flipV="1">
            <a:off x="2627313" y="3475038"/>
            <a:ext cx="639762" cy="890587"/>
          </a:xfrm>
          <a:custGeom>
            <a:avLst/>
            <a:gdLst>
              <a:gd name="connsiteX0" fmla="*/ 0 w 2168013"/>
              <a:gd name="connsiteY0" fmla="*/ 459658 h 523568"/>
              <a:gd name="connsiteX1" fmla="*/ 1725561 w 2168013"/>
              <a:gd name="connsiteY1" fmla="*/ 459658 h 523568"/>
              <a:gd name="connsiteX2" fmla="*/ 1873045 w 2168013"/>
              <a:gd name="connsiteY2" fmla="*/ 76200 h 523568"/>
              <a:gd name="connsiteX3" fmla="*/ 2168013 w 2168013"/>
              <a:gd name="connsiteY3" fmla="*/ 2458 h 523568"/>
              <a:gd name="connsiteX0" fmla="*/ 0 w 2412697"/>
              <a:gd name="connsiteY0" fmla="*/ 475434 h 526197"/>
              <a:gd name="connsiteX1" fmla="*/ 1970245 w 2412697"/>
              <a:gd name="connsiteY1" fmla="*/ 459658 h 526197"/>
              <a:gd name="connsiteX2" fmla="*/ 2117729 w 2412697"/>
              <a:gd name="connsiteY2" fmla="*/ 76200 h 526197"/>
              <a:gd name="connsiteX3" fmla="*/ 2412697 w 2412697"/>
              <a:gd name="connsiteY3" fmla="*/ 2458 h 526197"/>
              <a:gd name="connsiteX0" fmla="*/ 0 w 2326090"/>
              <a:gd name="connsiteY0" fmla="*/ 445986 h 710722"/>
              <a:gd name="connsiteX1" fmla="*/ 1970245 w 2326090"/>
              <a:gd name="connsiteY1" fmla="*/ 430210 h 710722"/>
              <a:gd name="connsiteX2" fmla="*/ 2117729 w 2326090"/>
              <a:gd name="connsiteY2" fmla="*/ 46752 h 710722"/>
              <a:gd name="connsiteX3" fmla="*/ 720080 w 2326090"/>
              <a:gd name="connsiteY3" fmla="*/ 710722 h 710722"/>
              <a:gd name="connsiteX0" fmla="*/ 0 w 2006249"/>
              <a:gd name="connsiteY0" fmla="*/ 35832 h 300568"/>
              <a:gd name="connsiteX1" fmla="*/ 1970245 w 2006249"/>
              <a:gd name="connsiteY1" fmla="*/ 20056 h 300568"/>
              <a:gd name="connsiteX2" fmla="*/ 216024 w 2006249"/>
              <a:gd name="connsiteY2" fmla="*/ 156167 h 300568"/>
              <a:gd name="connsiteX3" fmla="*/ 720080 w 2006249"/>
              <a:gd name="connsiteY3" fmla="*/ 300568 h 300568"/>
              <a:gd name="connsiteX0" fmla="*/ 0 w 720080"/>
              <a:gd name="connsiteY0" fmla="*/ 0 h 264736"/>
              <a:gd name="connsiteX1" fmla="*/ 216024 w 720080"/>
              <a:gd name="connsiteY1" fmla="*/ 120335 h 264736"/>
              <a:gd name="connsiteX2" fmla="*/ 720080 w 720080"/>
              <a:gd name="connsiteY2" fmla="*/ 264736 h 264736"/>
              <a:gd name="connsiteX0" fmla="*/ 0 w 720080"/>
              <a:gd name="connsiteY0" fmla="*/ 0 h 264736"/>
              <a:gd name="connsiteX1" fmla="*/ 216024 w 720080"/>
              <a:gd name="connsiteY1" fmla="*/ 120335 h 264736"/>
              <a:gd name="connsiteX2" fmla="*/ 720080 w 720080"/>
              <a:gd name="connsiteY2" fmla="*/ 264736 h 264736"/>
              <a:gd name="connsiteX0" fmla="*/ 0 w 720080"/>
              <a:gd name="connsiteY0" fmla="*/ 0 h 264736"/>
              <a:gd name="connsiteX1" fmla="*/ 216024 w 720080"/>
              <a:gd name="connsiteY1" fmla="*/ 120335 h 264736"/>
              <a:gd name="connsiteX2" fmla="*/ 720080 w 720080"/>
              <a:gd name="connsiteY2" fmla="*/ 264736 h 264736"/>
              <a:gd name="connsiteX0" fmla="*/ 0 w 720080"/>
              <a:gd name="connsiteY0" fmla="*/ 0 h 264736"/>
              <a:gd name="connsiteX1" fmla="*/ 216024 w 720080"/>
              <a:gd name="connsiteY1" fmla="*/ 120335 h 264736"/>
              <a:gd name="connsiteX2" fmla="*/ 720080 w 720080"/>
              <a:gd name="connsiteY2" fmla="*/ 264736 h 264736"/>
              <a:gd name="connsiteX0" fmla="*/ 0 w 648071"/>
              <a:gd name="connsiteY0" fmla="*/ 0 h 288803"/>
              <a:gd name="connsiteX1" fmla="*/ 144015 w 648071"/>
              <a:gd name="connsiteY1" fmla="*/ 144402 h 288803"/>
              <a:gd name="connsiteX2" fmla="*/ 648071 w 648071"/>
              <a:gd name="connsiteY2" fmla="*/ 288803 h 288803"/>
              <a:gd name="connsiteX0" fmla="*/ 0 w 648071"/>
              <a:gd name="connsiteY0" fmla="*/ 0 h 288803"/>
              <a:gd name="connsiteX1" fmla="*/ 216024 w 648071"/>
              <a:gd name="connsiteY1" fmla="*/ 144402 h 288803"/>
              <a:gd name="connsiteX2" fmla="*/ 648071 w 648071"/>
              <a:gd name="connsiteY2" fmla="*/ 288803 h 288803"/>
              <a:gd name="connsiteX0" fmla="*/ 0 w 648071"/>
              <a:gd name="connsiteY0" fmla="*/ 0 h 288803"/>
              <a:gd name="connsiteX1" fmla="*/ 216024 w 648071"/>
              <a:gd name="connsiteY1" fmla="*/ 144402 h 288803"/>
              <a:gd name="connsiteX2" fmla="*/ 648071 w 648071"/>
              <a:gd name="connsiteY2" fmla="*/ 288803 h 288803"/>
              <a:gd name="connsiteX0" fmla="*/ 0 w 648071"/>
              <a:gd name="connsiteY0" fmla="*/ 0 h 288803"/>
              <a:gd name="connsiteX1" fmla="*/ 216024 w 648071"/>
              <a:gd name="connsiteY1" fmla="*/ 144402 h 288803"/>
              <a:gd name="connsiteX2" fmla="*/ 648071 w 648071"/>
              <a:gd name="connsiteY2" fmla="*/ 288803 h 288803"/>
              <a:gd name="connsiteX0" fmla="*/ 0 w 648071"/>
              <a:gd name="connsiteY0" fmla="*/ 0 h 288803"/>
              <a:gd name="connsiteX1" fmla="*/ 216024 w 648071"/>
              <a:gd name="connsiteY1" fmla="*/ 144402 h 288803"/>
              <a:gd name="connsiteX2" fmla="*/ 648071 w 648071"/>
              <a:gd name="connsiteY2" fmla="*/ 288803 h 288803"/>
              <a:gd name="connsiteX0" fmla="*/ 0 w 648071"/>
              <a:gd name="connsiteY0" fmla="*/ 0 h 288803"/>
              <a:gd name="connsiteX1" fmla="*/ 216024 w 648071"/>
              <a:gd name="connsiteY1" fmla="*/ 144402 h 288803"/>
              <a:gd name="connsiteX2" fmla="*/ 648071 w 648071"/>
              <a:gd name="connsiteY2" fmla="*/ 288803 h 288803"/>
              <a:gd name="connsiteX0" fmla="*/ 0 w 648071"/>
              <a:gd name="connsiteY0" fmla="*/ 0 h 288803"/>
              <a:gd name="connsiteX1" fmla="*/ 225524 w 648071"/>
              <a:gd name="connsiteY1" fmla="*/ 167516 h 288803"/>
              <a:gd name="connsiteX2" fmla="*/ 648071 w 648071"/>
              <a:gd name="connsiteY2" fmla="*/ 288803 h 288803"/>
              <a:gd name="connsiteX0" fmla="*/ 0 w 648071"/>
              <a:gd name="connsiteY0" fmla="*/ 0 h 288803"/>
              <a:gd name="connsiteX1" fmla="*/ 225524 w 648071"/>
              <a:gd name="connsiteY1" fmla="*/ 167516 h 288803"/>
              <a:gd name="connsiteX2" fmla="*/ 648071 w 648071"/>
              <a:gd name="connsiteY2" fmla="*/ 288803 h 288803"/>
              <a:gd name="connsiteX0" fmla="*/ 0 w 639861"/>
              <a:gd name="connsiteY0" fmla="*/ 0 h 298038"/>
              <a:gd name="connsiteX1" fmla="*/ 225524 w 639861"/>
              <a:gd name="connsiteY1" fmla="*/ 167516 h 298038"/>
              <a:gd name="connsiteX2" fmla="*/ 639861 w 639861"/>
              <a:gd name="connsiteY2" fmla="*/ 298038 h 298038"/>
            </a:gdLst>
            <a:ahLst/>
            <a:cxnLst>
              <a:cxn ang="0">
                <a:pos x="connsiteX0" y="connsiteY0"/>
              </a:cxn>
              <a:cxn ang="0">
                <a:pos x="connsiteX1" y="connsiteY1"/>
              </a:cxn>
              <a:cxn ang="0">
                <a:pos x="connsiteX2" y="connsiteY2"/>
              </a:cxn>
            </a:cxnLst>
            <a:rect l="l" t="t" r="r" b="b"/>
            <a:pathLst>
              <a:path w="639861" h="298038">
                <a:moveTo>
                  <a:pt x="0" y="0"/>
                </a:moveTo>
                <a:cubicBezTo>
                  <a:pt x="45005" y="25070"/>
                  <a:pt x="138291" y="101879"/>
                  <a:pt x="225524" y="167516"/>
                </a:cubicBezTo>
                <a:cubicBezTo>
                  <a:pt x="350285" y="281865"/>
                  <a:pt x="529248" y="296809"/>
                  <a:pt x="639861" y="298038"/>
                </a:cubicBezTo>
              </a:path>
            </a:pathLst>
          </a:custGeom>
          <a:ln w="38100">
            <a:solidFill>
              <a:srgbClr val="FF0000"/>
            </a:solidFill>
            <a:tailEnd type="stealth" w="lg"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dirty="0"/>
          </a:p>
        </p:txBody>
      </p:sp>
      <p:sp>
        <p:nvSpPr>
          <p:cNvPr id="21" name="Forme libre 20"/>
          <p:cNvSpPr/>
          <p:nvPr/>
        </p:nvSpPr>
        <p:spPr>
          <a:xfrm flipV="1">
            <a:off x="2987675" y="3430588"/>
            <a:ext cx="647700" cy="935037"/>
          </a:xfrm>
          <a:custGeom>
            <a:avLst/>
            <a:gdLst>
              <a:gd name="connsiteX0" fmla="*/ 0 w 2168013"/>
              <a:gd name="connsiteY0" fmla="*/ 459658 h 523568"/>
              <a:gd name="connsiteX1" fmla="*/ 1725561 w 2168013"/>
              <a:gd name="connsiteY1" fmla="*/ 459658 h 523568"/>
              <a:gd name="connsiteX2" fmla="*/ 1873045 w 2168013"/>
              <a:gd name="connsiteY2" fmla="*/ 76200 h 523568"/>
              <a:gd name="connsiteX3" fmla="*/ 2168013 w 2168013"/>
              <a:gd name="connsiteY3" fmla="*/ 2458 h 523568"/>
              <a:gd name="connsiteX0" fmla="*/ 0 w 2412697"/>
              <a:gd name="connsiteY0" fmla="*/ 475434 h 526197"/>
              <a:gd name="connsiteX1" fmla="*/ 1970245 w 2412697"/>
              <a:gd name="connsiteY1" fmla="*/ 459658 h 526197"/>
              <a:gd name="connsiteX2" fmla="*/ 2117729 w 2412697"/>
              <a:gd name="connsiteY2" fmla="*/ 76200 h 526197"/>
              <a:gd name="connsiteX3" fmla="*/ 2412697 w 2412697"/>
              <a:gd name="connsiteY3" fmla="*/ 2458 h 526197"/>
              <a:gd name="connsiteX0" fmla="*/ 0 w 2326090"/>
              <a:gd name="connsiteY0" fmla="*/ 445986 h 710722"/>
              <a:gd name="connsiteX1" fmla="*/ 1970245 w 2326090"/>
              <a:gd name="connsiteY1" fmla="*/ 430210 h 710722"/>
              <a:gd name="connsiteX2" fmla="*/ 2117729 w 2326090"/>
              <a:gd name="connsiteY2" fmla="*/ 46752 h 710722"/>
              <a:gd name="connsiteX3" fmla="*/ 720080 w 2326090"/>
              <a:gd name="connsiteY3" fmla="*/ 710722 h 710722"/>
              <a:gd name="connsiteX0" fmla="*/ 0 w 2006249"/>
              <a:gd name="connsiteY0" fmla="*/ 35832 h 300568"/>
              <a:gd name="connsiteX1" fmla="*/ 1970245 w 2006249"/>
              <a:gd name="connsiteY1" fmla="*/ 20056 h 300568"/>
              <a:gd name="connsiteX2" fmla="*/ 216024 w 2006249"/>
              <a:gd name="connsiteY2" fmla="*/ 156167 h 300568"/>
              <a:gd name="connsiteX3" fmla="*/ 720080 w 2006249"/>
              <a:gd name="connsiteY3" fmla="*/ 300568 h 300568"/>
              <a:gd name="connsiteX0" fmla="*/ 0 w 720080"/>
              <a:gd name="connsiteY0" fmla="*/ 0 h 264736"/>
              <a:gd name="connsiteX1" fmla="*/ 216024 w 720080"/>
              <a:gd name="connsiteY1" fmla="*/ 120335 h 264736"/>
              <a:gd name="connsiteX2" fmla="*/ 720080 w 720080"/>
              <a:gd name="connsiteY2" fmla="*/ 264736 h 264736"/>
              <a:gd name="connsiteX0" fmla="*/ 0 w 720080"/>
              <a:gd name="connsiteY0" fmla="*/ 0 h 264736"/>
              <a:gd name="connsiteX1" fmla="*/ 216024 w 720080"/>
              <a:gd name="connsiteY1" fmla="*/ 120335 h 264736"/>
              <a:gd name="connsiteX2" fmla="*/ 720080 w 720080"/>
              <a:gd name="connsiteY2" fmla="*/ 264736 h 264736"/>
              <a:gd name="connsiteX0" fmla="*/ 0 w 720080"/>
              <a:gd name="connsiteY0" fmla="*/ 0 h 264736"/>
              <a:gd name="connsiteX1" fmla="*/ 216024 w 720080"/>
              <a:gd name="connsiteY1" fmla="*/ 120335 h 264736"/>
              <a:gd name="connsiteX2" fmla="*/ 720080 w 720080"/>
              <a:gd name="connsiteY2" fmla="*/ 264736 h 264736"/>
              <a:gd name="connsiteX0" fmla="*/ 0 w 720080"/>
              <a:gd name="connsiteY0" fmla="*/ 0 h 264736"/>
              <a:gd name="connsiteX1" fmla="*/ 216024 w 720080"/>
              <a:gd name="connsiteY1" fmla="*/ 120335 h 264736"/>
              <a:gd name="connsiteX2" fmla="*/ 720080 w 720080"/>
              <a:gd name="connsiteY2" fmla="*/ 264736 h 264736"/>
              <a:gd name="connsiteX0" fmla="*/ 0 w 567681"/>
              <a:gd name="connsiteY0" fmla="*/ 0 h 315672"/>
              <a:gd name="connsiteX1" fmla="*/ 216024 w 567681"/>
              <a:gd name="connsiteY1" fmla="*/ 120335 h 315672"/>
              <a:gd name="connsiteX2" fmla="*/ 567681 w 567681"/>
              <a:gd name="connsiteY2" fmla="*/ 315672 h 315672"/>
              <a:gd name="connsiteX0" fmla="*/ 0 w 927722"/>
              <a:gd name="connsiteY0" fmla="*/ 0 h 315672"/>
              <a:gd name="connsiteX1" fmla="*/ 927722 w 927722"/>
              <a:gd name="connsiteY1" fmla="*/ 26869 h 315672"/>
              <a:gd name="connsiteX2" fmla="*/ 216024 w 927722"/>
              <a:gd name="connsiteY2" fmla="*/ 120335 h 315672"/>
              <a:gd name="connsiteX3" fmla="*/ 567681 w 927722"/>
              <a:gd name="connsiteY3" fmla="*/ 315672 h 315672"/>
              <a:gd name="connsiteX0" fmla="*/ 0 w 927722"/>
              <a:gd name="connsiteY0" fmla="*/ 0 h 315672"/>
              <a:gd name="connsiteX1" fmla="*/ 927722 w 927722"/>
              <a:gd name="connsiteY1" fmla="*/ 26869 h 315672"/>
              <a:gd name="connsiteX2" fmla="*/ 567681 w 927722"/>
              <a:gd name="connsiteY2" fmla="*/ 315672 h 315672"/>
              <a:gd name="connsiteX0" fmla="*/ 0 w 567681"/>
              <a:gd name="connsiteY0" fmla="*/ 0 h 315672"/>
              <a:gd name="connsiteX1" fmla="*/ 279649 w 567681"/>
              <a:gd name="connsiteY1" fmla="*/ 267538 h 315672"/>
              <a:gd name="connsiteX2" fmla="*/ 567681 w 567681"/>
              <a:gd name="connsiteY2" fmla="*/ 315672 h 315672"/>
              <a:gd name="connsiteX0" fmla="*/ 0 w 902322"/>
              <a:gd name="connsiteY0" fmla="*/ 17721 h 333393"/>
              <a:gd name="connsiteX1" fmla="*/ 855714 w 902322"/>
              <a:gd name="connsiteY1" fmla="*/ 44590 h 333393"/>
              <a:gd name="connsiteX2" fmla="*/ 279649 w 902322"/>
              <a:gd name="connsiteY2" fmla="*/ 285259 h 333393"/>
              <a:gd name="connsiteX3" fmla="*/ 567681 w 902322"/>
              <a:gd name="connsiteY3" fmla="*/ 333393 h 333393"/>
              <a:gd name="connsiteX0" fmla="*/ 670046 w 716654"/>
              <a:gd name="connsiteY0" fmla="*/ 0 h 288803"/>
              <a:gd name="connsiteX1" fmla="*/ 93981 w 716654"/>
              <a:gd name="connsiteY1" fmla="*/ 240669 h 288803"/>
              <a:gd name="connsiteX2" fmla="*/ 382013 w 716654"/>
              <a:gd name="connsiteY2" fmla="*/ 288803 h 288803"/>
              <a:gd name="connsiteX0" fmla="*/ 576065 w 622673"/>
              <a:gd name="connsiteY0" fmla="*/ 0 h 288803"/>
              <a:gd name="connsiteX1" fmla="*/ 0 w 622673"/>
              <a:gd name="connsiteY1" fmla="*/ 240669 h 288803"/>
              <a:gd name="connsiteX2" fmla="*/ 288032 w 622673"/>
              <a:gd name="connsiteY2" fmla="*/ 288803 h 288803"/>
              <a:gd name="connsiteX0" fmla="*/ 576065 w 576065"/>
              <a:gd name="connsiteY0" fmla="*/ 0 h 288803"/>
              <a:gd name="connsiteX1" fmla="*/ 0 w 576065"/>
              <a:gd name="connsiteY1" fmla="*/ 240669 h 288803"/>
              <a:gd name="connsiteX2" fmla="*/ 288032 w 576065"/>
              <a:gd name="connsiteY2" fmla="*/ 288803 h 288803"/>
              <a:gd name="connsiteX0" fmla="*/ 576065 w 693799"/>
              <a:gd name="connsiteY0" fmla="*/ 22713 h 311516"/>
              <a:gd name="connsiteX1" fmla="*/ 597788 w 693799"/>
              <a:gd name="connsiteY1" fmla="*/ 40112 h 311516"/>
              <a:gd name="connsiteX2" fmla="*/ 0 w 693799"/>
              <a:gd name="connsiteY2" fmla="*/ 263382 h 311516"/>
              <a:gd name="connsiteX3" fmla="*/ 288032 w 693799"/>
              <a:gd name="connsiteY3" fmla="*/ 311516 h 311516"/>
              <a:gd name="connsiteX0" fmla="*/ 576065 w 576065"/>
              <a:gd name="connsiteY0" fmla="*/ 0 h 288803"/>
              <a:gd name="connsiteX1" fmla="*/ 0 w 576065"/>
              <a:gd name="connsiteY1" fmla="*/ 240669 h 288803"/>
              <a:gd name="connsiteX2" fmla="*/ 288032 w 576065"/>
              <a:gd name="connsiteY2" fmla="*/ 288803 h 288803"/>
              <a:gd name="connsiteX0" fmla="*/ 576065 w 888099"/>
              <a:gd name="connsiteY0" fmla="*/ 0 h 288803"/>
              <a:gd name="connsiteX1" fmla="*/ 792088 w 888099"/>
              <a:gd name="connsiteY1" fmla="*/ 72201 h 288803"/>
              <a:gd name="connsiteX2" fmla="*/ 0 w 888099"/>
              <a:gd name="connsiteY2" fmla="*/ 240669 h 288803"/>
              <a:gd name="connsiteX3" fmla="*/ 288032 w 888099"/>
              <a:gd name="connsiteY3" fmla="*/ 288803 h 288803"/>
              <a:gd name="connsiteX0" fmla="*/ 576064 w 888099"/>
              <a:gd name="connsiteY0" fmla="*/ 0 h 288803"/>
              <a:gd name="connsiteX1" fmla="*/ 792088 w 888099"/>
              <a:gd name="connsiteY1" fmla="*/ 72201 h 288803"/>
              <a:gd name="connsiteX2" fmla="*/ 0 w 888099"/>
              <a:gd name="connsiteY2" fmla="*/ 240669 h 288803"/>
              <a:gd name="connsiteX3" fmla="*/ 288032 w 888099"/>
              <a:gd name="connsiteY3" fmla="*/ 288803 h 288803"/>
              <a:gd name="connsiteX0" fmla="*/ 576064 w 576064"/>
              <a:gd name="connsiteY0" fmla="*/ 0 h 288803"/>
              <a:gd name="connsiteX1" fmla="*/ 0 w 576064"/>
              <a:gd name="connsiteY1" fmla="*/ 240669 h 288803"/>
              <a:gd name="connsiteX2" fmla="*/ 288032 w 576064"/>
              <a:gd name="connsiteY2" fmla="*/ 288803 h 288803"/>
              <a:gd name="connsiteX0" fmla="*/ 576064 w 672075"/>
              <a:gd name="connsiteY0" fmla="*/ 16045 h 304848"/>
              <a:gd name="connsiteX1" fmla="*/ 576064 w 672075"/>
              <a:gd name="connsiteY1" fmla="*/ 40112 h 304848"/>
              <a:gd name="connsiteX2" fmla="*/ 0 w 672075"/>
              <a:gd name="connsiteY2" fmla="*/ 256714 h 304848"/>
              <a:gd name="connsiteX3" fmla="*/ 288032 w 672075"/>
              <a:gd name="connsiteY3" fmla="*/ 304848 h 304848"/>
              <a:gd name="connsiteX0" fmla="*/ 576064 w 576064"/>
              <a:gd name="connsiteY0" fmla="*/ 0 h 264736"/>
              <a:gd name="connsiteX1" fmla="*/ 0 w 576064"/>
              <a:gd name="connsiteY1" fmla="*/ 216602 h 264736"/>
              <a:gd name="connsiteX2" fmla="*/ 288032 w 576064"/>
              <a:gd name="connsiteY2" fmla="*/ 264736 h 264736"/>
              <a:gd name="connsiteX0" fmla="*/ 648072 w 648072"/>
              <a:gd name="connsiteY0" fmla="*/ 0 h 288804"/>
              <a:gd name="connsiteX1" fmla="*/ 0 w 648072"/>
              <a:gd name="connsiteY1" fmla="*/ 240670 h 288804"/>
              <a:gd name="connsiteX2" fmla="*/ 288032 w 648072"/>
              <a:gd name="connsiteY2" fmla="*/ 288804 h 288804"/>
              <a:gd name="connsiteX0" fmla="*/ 596850 w 596850"/>
              <a:gd name="connsiteY0" fmla="*/ 0 h 288804"/>
              <a:gd name="connsiteX1" fmla="*/ 0 w 596850"/>
              <a:gd name="connsiteY1" fmla="*/ 253470 h 288804"/>
              <a:gd name="connsiteX2" fmla="*/ 236810 w 596850"/>
              <a:gd name="connsiteY2" fmla="*/ 288804 h 288804"/>
              <a:gd name="connsiteX0" fmla="*/ 648072 w 648072"/>
              <a:gd name="connsiteY0" fmla="*/ 0 h 288804"/>
              <a:gd name="connsiteX1" fmla="*/ 0 w 648072"/>
              <a:gd name="connsiteY1" fmla="*/ 264737 h 288804"/>
              <a:gd name="connsiteX2" fmla="*/ 288032 w 648072"/>
              <a:gd name="connsiteY2" fmla="*/ 288804 h 288804"/>
              <a:gd name="connsiteX0" fmla="*/ 648072 w 648072"/>
              <a:gd name="connsiteY0" fmla="*/ 0 h 312871"/>
              <a:gd name="connsiteX1" fmla="*/ 0 w 648072"/>
              <a:gd name="connsiteY1" fmla="*/ 264737 h 312871"/>
              <a:gd name="connsiteX2" fmla="*/ 360040 w 648072"/>
              <a:gd name="connsiteY2" fmla="*/ 312871 h 312871"/>
            </a:gdLst>
            <a:ahLst/>
            <a:cxnLst>
              <a:cxn ang="0">
                <a:pos x="connsiteX0" y="connsiteY0"/>
              </a:cxn>
              <a:cxn ang="0">
                <a:pos x="connsiteX1" y="connsiteY1"/>
              </a:cxn>
              <a:cxn ang="0">
                <a:pos x="connsiteX2" y="connsiteY2"/>
              </a:cxn>
            </a:cxnLst>
            <a:rect l="l" t="t" r="r" b="b"/>
            <a:pathLst>
              <a:path w="648072" h="312871">
                <a:moveTo>
                  <a:pt x="648072" y="0"/>
                </a:moveTo>
                <a:cubicBezTo>
                  <a:pt x="552061" y="40112"/>
                  <a:pt x="43671" y="216821"/>
                  <a:pt x="0" y="264737"/>
                </a:cubicBezTo>
                <a:lnTo>
                  <a:pt x="360040" y="312871"/>
                </a:lnTo>
              </a:path>
            </a:pathLst>
          </a:custGeom>
          <a:ln w="38100">
            <a:solidFill>
              <a:schemeClr val="tx1"/>
            </a:solidFill>
            <a:tailEnd type="stealth" w="lg"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dirty="0"/>
          </a:p>
        </p:txBody>
      </p:sp>
      <p:sp>
        <p:nvSpPr>
          <p:cNvPr id="23" name="Forme libre 22"/>
          <p:cNvSpPr/>
          <p:nvPr/>
        </p:nvSpPr>
        <p:spPr>
          <a:xfrm flipV="1">
            <a:off x="2843213" y="3430588"/>
            <a:ext cx="330200" cy="158750"/>
          </a:xfrm>
          <a:custGeom>
            <a:avLst/>
            <a:gdLst>
              <a:gd name="connsiteX0" fmla="*/ 0 w 2168013"/>
              <a:gd name="connsiteY0" fmla="*/ 459658 h 523568"/>
              <a:gd name="connsiteX1" fmla="*/ 1725561 w 2168013"/>
              <a:gd name="connsiteY1" fmla="*/ 459658 h 523568"/>
              <a:gd name="connsiteX2" fmla="*/ 1873045 w 2168013"/>
              <a:gd name="connsiteY2" fmla="*/ 76200 h 523568"/>
              <a:gd name="connsiteX3" fmla="*/ 2168013 w 2168013"/>
              <a:gd name="connsiteY3" fmla="*/ 2458 h 523568"/>
              <a:gd name="connsiteX0" fmla="*/ 0 w 2412697"/>
              <a:gd name="connsiteY0" fmla="*/ 475434 h 526197"/>
              <a:gd name="connsiteX1" fmla="*/ 1970245 w 2412697"/>
              <a:gd name="connsiteY1" fmla="*/ 459658 h 526197"/>
              <a:gd name="connsiteX2" fmla="*/ 2117729 w 2412697"/>
              <a:gd name="connsiteY2" fmla="*/ 76200 h 526197"/>
              <a:gd name="connsiteX3" fmla="*/ 2412697 w 2412697"/>
              <a:gd name="connsiteY3" fmla="*/ 2458 h 526197"/>
              <a:gd name="connsiteX0" fmla="*/ 0 w 2326090"/>
              <a:gd name="connsiteY0" fmla="*/ 445986 h 710722"/>
              <a:gd name="connsiteX1" fmla="*/ 1970245 w 2326090"/>
              <a:gd name="connsiteY1" fmla="*/ 430210 h 710722"/>
              <a:gd name="connsiteX2" fmla="*/ 2117729 w 2326090"/>
              <a:gd name="connsiteY2" fmla="*/ 46752 h 710722"/>
              <a:gd name="connsiteX3" fmla="*/ 720080 w 2326090"/>
              <a:gd name="connsiteY3" fmla="*/ 710722 h 710722"/>
              <a:gd name="connsiteX0" fmla="*/ 0 w 2006249"/>
              <a:gd name="connsiteY0" fmla="*/ 35832 h 300568"/>
              <a:gd name="connsiteX1" fmla="*/ 1970245 w 2006249"/>
              <a:gd name="connsiteY1" fmla="*/ 20056 h 300568"/>
              <a:gd name="connsiteX2" fmla="*/ 216024 w 2006249"/>
              <a:gd name="connsiteY2" fmla="*/ 156167 h 300568"/>
              <a:gd name="connsiteX3" fmla="*/ 720080 w 2006249"/>
              <a:gd name="connsiteY3" fmla="*/ 300568 h 300568"/>
              <a:gd name="connsiteX0" fmla="*/ 0 w 720080"/>
              <a:gd name="connsiteY0" fmla="*/ 0 h 264736"/>
              <a:gd name="connsiteX1" fmla="*/ 216024 w 720080"/>
              <a:gd name="connsiteY1" fmla="*/ 120335 h 264736"/>
              <a:gd name="connsiteX2" fmla="*/ 720080 w 720080"/>
              <a:gd name="connsiteY2" fmla="*/ 264736 h 264736"/>
              <a:gd name="connsiteX0" fmla="*/ 0 w 720080"/>
              <a:gd name="connsiteY0" fmla="*/ 0 h 264736"/>
              <a:gd name="connsiteX1" fmla="*/ 216024 w 720080"/>
              <a:gd name="connsiteY1" fmla="*/ 120335 h 264736"/>
              <a:gd name="connsiteX2" fmla="*/ 720080 w 720080"/>
              <a:gd name="connsiteY2" fmla="*/ 264736 h 264736"/>
              <a:gd name="connsiteX0" fmla="*/ 0 w 720080"/>
              <a:gd name="connsiteY0" fmla="*/ 0 h 264736"/>
              <a:gd name="connsiteX1" fmla="*/ 216024 w 720080"/>
              <a:gd name="connsiteY1" fmla="*/ 120335 h 264736"/>
              <a:gd name="connsiteX2" fmla="*/ 720080 w 720080"/>
              <a:gd name="connsiteY2" fmla="*/ 264736 h 264736"/>
              <a:gd name="connsiteX0" fmla="*/ 0 w 720080"/>
              <a:gd name="connsiteY0" fmla="*/ 0 h 264736"/>
              <a:gd name="connsiteX1" fmla="*/ 216024 w 720080"/>
              <a:gd name="connsiteY1" fmla="*/ 120335 h 264736"/>
              <a:gd name="connsiteX2" fmla="*/ 720080 w 720080"/>
              <a:gd name="connsiteY2" fmla="*/ 264736 h 264736"/>
              <a:gd name="connsiteX0" fmla="*/ 0 w 567681"/>
              <a:gd name="connsiteY0" fmla="*/ 0 h 315672"/>
              <a:gd name="connsiteX1" fmla="*/ 216024 w 567681"/>
              <a:gd name="connsiteY1" fmla="*/ 120335 h 315672"/>
              <a:gd name="connsiteX2" fmla="*/ 567681 w 567681"/>
              <a:gd name="connsiteY2" fmla="*/ 315672 h 315672"/>
              <a:gd name="connsiteX0" fmla="*/ 0 w 927722"/>
              <a:gd name="connsiteY0" fmla="*/ 0 h 315672"/>
              <a:gd name="connsiteX1" fmla="*/ 927722 w 927722"/>
              <a:gd name="connsiteY1" fmla="*/ 26869 h 315672"/>
              <a:gd name="connsiteX2" fmla="*/ 216024 w 927722"/>
              <a:gd name="connsiteY2" fmla="*/ 120335 h 315672"/>
              <a:gd name="connsiteX3" fmla="*/ 567681 w 927722"/>
              <a:gd name="connsiteY3" fmla="*/ 315672 h 315672"/>
              <a:gd name="connsiteX0" fmla="*/ 0 w 927722"/>
              <a:gd name="connsiteY0" fmla="*/ 0 h 315672"/>
              <a:gd name="connsiteX1" fmla="*/ 927722 w 927722"/>
              <a:gd name="connsiteY1" fmla="*/ 26869 h 315672"/>
              <a:gd name="connsiteX2" fmla="*/ 567681 w 927722"/>
              <a:gd name="connsiteY2" fmla="*/ 315672 h 315672"/>
              <a:gd name="connsiteX0" fmla="*/ 0 w 567681"/>
              <a:gd name="connsiteY0" fmla="*/ 0 h 315672"/>
              <a:gd name="connsiteX1" fmla="*/ 279649 w 567681"/>
              <a:gd name="connsiteY1" fmla="*/ 267538 h 315672"/>
              <a:gd name="connsiteX2" fmla="*/ 567681 w 567681"/>
              <a:gd name="connsiteY2" fmla="*/ 315672 h 315672"/>
              <a:gd name="connsiteX0" fmla="*/ 0 w 902322"/>
              <a:gd name="connsiteY0" fmla="*/ 17721 h 333393"/>
              <a:gd name="connsiteX1" fmla="*/ 855714 w 902322"/>
              <a:gd name="connsiteY1" fmla="*/ 44590 h 333393"/>
              <a:gd name="connsiteX2" fmla="*/ 279649 w 902322"/>
              <a:gd name="connsiteY2" fmla="*/ 285259 h 333393"/>
              <a:gd name="connsiteX3" fmla="*/ 567681 w 902322"/>
              <a:gd name="connsiteY3" fmla="*/ 333393 h 333393"/>
              <a:gd name="connsiteX0" fmla="*/ 670046 w 716654"/>
              <a:gd name="connsiteY0" fmla="*/ 0 h 288803"/>
              <a:gd name="connsiteX1" fmla="*/ 93981 w 716654"/>
              <a:gd name="connsiteY1" fmla="*/ 240669 h 288803"/>
              <a:gd name="connsiteX2" fmla="*/ 382013 w 716654"/>
              <a:gd name="connsiteY2" fmla="*/ 288803 h 288803"/>
              <a:gd name="connsiteX0" fmla="*/ 576065 w 622673"/>
              <a:gd name="connsiteY0" fmla="*/ 0 h 288803"/>
              <a:gd name="connsiteX1" fmla="*/ 0 w 622673"/>
              <a:gd name="connsiteY1" fmla="*/ 240669 h 288803"/>
              <a:gd name="connsiteX2" fmla="*/ 288032 w 622673"/>
              <a:gd name="connsiteY2" fmla="*/ 288803 h 288803"/>
              <a:gd name="connsiteX0" fmla="*/ 576065 w 576065"/>
              <a:gd name="connsiteY0" fmla="*/ 0 h 288803"/>
              <a:gd name="connsiteX1" fmla="*/ 0 w 576065"/>
              <a:gd name="connsiteY1" fmla="*/ 240669 h 288803"/>
              <a:gd name="connsiteX2" fmla="*/ 288032 w 576065"/>
              <a:gd name="connsiteY2" fmla="*/ 288803 h 288803"/>
              <a:gd name="connsiteX0" fmla="*/ 576065 w 693799"/>
              <a:gd name="connsiteY0" fmla="*/ 22713 h 311516"/>
              <a:gd name="connsiteX1" fmla="*/ 597788 w 693799"/>
              <a:gd name="connsiteY1" fmla="*/ 40112 h 311516"/>
              <a:gd name="connsiteX2" fmla="*/ 0 w 693799"/>
              <a:gd name="connsiteY2" fmla="*/ 263382 h 311516"/>
              <a:gd name="connsiteX3" fmla="*/ 288032 w 693799"/>
              <a:gd name="connsiteY3" fmla="*/ 311516 h 311516"/>
              <a:gd name="connsiteX0" fmla="*/ 576065 w 576065"/>
              <a:gd name="connsiteY0" fmla="*/ 0 h 288803"/>
              <a:gd name="connsiteX1" fmla="*/ 0 w 576065"/>
              <a:gd name="connsiteY1" fmla="*/ 240669 h 288803"/>
              <a:gd name="connsiteX2" fmla="*/ 288032 w 576065"/>
              <a:gd name="connsiteY2" fmla="*/ 288803 h 288803"/>
              <a:gd name="connsiteX0" fmla="*/ 576065 w 888099"/>
              <a:gd name="connsiteY0" fmla="*/ 0 h 288803"/>
              <a:gd name="connsiteX1" fmla="*/ 792088 w 888099"/>
              <a:gd name="connsiteY1" fmla="*/ 72201 h 288803"/>
              <a:gd name="connsiteX2" fmla="*/ 0 w 888099"/>
              <a:gd name="connsiteY2" fmla="*/ 240669 h 288803"/>
              <a:gd name="connsiteX3" fmla="*/ 288032 w 888099"/>
              <a:gd name="connsiteY3" fmla="*/ 288803 h 288803"/>
              <a:gd name="connsiteX0" fmla="*/ 576064 w 888099"/>
              <a:gd name="connsiteY0" fmla="*/ 0 h 288803"/>
              <a:gd name="connsiteX1" fmla="*/ 792088 w 888099"/>
              <a:gd name="connsiteY1" fmla="*/ 72201 h 288803"/>
              <a:gd name="connsiteX2" fmla="*/ 0 w 888099"/>
              <a:gd name="connsiteY2" fmla="*/ 240669 h 288803"/>
              <a:gd name="connsiteX3" fmla="*/ 288032 w 888099"/>
              <a:gd name="connsiteY3" fmla="*/ 288803 h 288803"/>
              <a:gd name="connsiteX0" fmla="*/ 576064 w 576064"/>
              <a:gd name="connsiteY0" fmla="*/ 0 h 288803"/>
              <a:gd name="connsiteX1" fmla="*/ 0 w 576064"/>
              <a:gd name="connsiteY1" fmla="*/ 240669 h 288803"/>
              <a:gd name="connsiteX2" fmla="*/ 288032 w 576064"/>
              <a:gd name="connsiteY2" fmla="*/ 288803 h 288803"/>
              <a:gd name="connsiteX0" fmla="*/ 576064 w 672075"/>
              <a:gd name="connsiteY0" fmla="*/ 16045 h 304848"/>
              <a:gd name="connsiteX1" fmla="*/ 576064 w 672075"/>
              <a:gd name="connsiteY1" fmla="*/ 40112 h 304848"/>
              <a:gd name="connsiteX2" fmla="*/ 0 w 672075"/>
              <a:gd name="connsiteY2" fmla="*/ 256714 h 304848"/>
              <a:gd name="connsiteX3" fmla="*/ 288032 w 672075"/>
              <a:gd name="connsiteY3" fmla="*/ 304848 h 304848"/>
              <a:gd name="connsiteX0" fmla="*/ 576064 w 576064"/>
              <a:gd name="connsiteY0" fmla="*/ 0 h 264736"/>
              <a:gd name="connsiteX1" fmla="*/ 0 w 576064"/>
              <a:gd name="connsiteY1" fmla="*/ 216602 h 264736"/>
              <a:gd name="connsiteX2" fmla="*/ 288032 w 576064"/>
              <a:gd name="connsiteY2" fmla="*/ 264736 h 264736"/>
              <a:gd name="connsiteX0" fmla="*/ 648072 w 648072"/>
              <a:gd name="connsiteY0" fmla="*/ 0 h 288804"/>
              <a:gd name="connsiteX1" fmla="*/ 0 w 648072"/>
              <a:gd name="connsiteY1" fmla="*/ 240670 h 288804"/>
              <a:gd name="connsiteX2" fmla="*/ 288032 w 648072"/>
              <a:gd name="connsiteY2" fmla="*/ 288804 h 288804"/>
              <a:gd name="connsiteX0" fmla="*/ 596850 w 596850"/>
              <a:gd name="connsiteY0" fmla="*/ 0 h 288804"/>
              <a:gd name="connsiteX1" fmla="*/ 0 w 596850"/>
              <a:gd name="connsiteY1" fmla="*/ 253470 h 288804"/>
              <a:gd name="connsiteX2" fmla="*/ 236810 w 596850"/>
              <a:gd name="connsiteY2" fmla="*/ 288804 h 288804"/>
              <a:gd name="connsiteX0" fmla="*/ 596850 w 596850"/>
              <a:gd name="connsiteY0" fmla="*/ 0 h 339740"/>
              <a:gd name="connsiteX1" fmla="*/ 0 w 596850"/>
              <a:gd name="connsiteY1" fmla="*/ 253470 h 339740"/>
              <a:gd name="connsiteX2" fmla="*/ 84410 w 596850"/>
              <a:gd name="connsiteY2" fmla="*/ 339740 h 339740"/>
              <a:gd name="connsiteX0" fmla="*/ 800472 w 800472"/>
              <a:gd name="connsiteY0" fmla="*/ 0 h 339740"/>
              <a:gd name="connsiteX1" fmla="*/ 0 w 800472"/>
              <a:gd name="connsiteY1" fmla="*/ 291606 h 339740"/>
              <a:gd name="connsiteX2" fmla="*/ 288032 w 800472"/>
              <a:gd name="connsiteY2" fmla="*/ 339740 h 339740"/>
              <a:gd name="connsiteX0" fmla="*/ 800472 w 853492"/>
              <a:gd name="connsiteY0" fmla="*/ 0 h 339740"/>
              <a:gd name="connsiteX1" fmla="*/ 720080 w 853492"/>
              <a:gd name="connsiteY1" fmla="*/ 171271 h 339740"/>
              <a:gd name="connsiteX2" fmla="*/ 0 w 853492"/>
              <a:gd name="connsiteY2" fmla="*/ 291606 h 339740"/>
              <a:gd name="connsiteX3" fmla="*/ 288032 w 853492"/>
              <a:gd name="connsiteY3" fmla="*/ 339740 h 339740"/>
              <a:gd name="connsiteX0" fmla="*/ 800472 w 800472"/>
              <a:gd name="connsiteY0" fmla="*/ 0 h 339740"/>
              <a:gd name="connsiteX1" fmla="*/ 0 w 800472"/>
              <a:gd name="connsiteY1" fmla="*/ 291606 h 339740"/>
              <a:gd name="connsiteX2" fmla="*/ 288032 w 800472"/>
              <a:gd name="connsiteY2" fmla="*/ 339740 h 339740"/>
              <a:gd name="connsiteX0" fmla="*/ 166765 w 598813"/>
              <a:gd name="connsiteY0" fmla="*/ 128824 h 189575"/>
              <a:gd name="connsiteX1" fmla="*/ 310781 w 598813"/>
              <a:gd name="connsiteY1" fmla="*/ 56623 h 189575"/>
              <a:gd name="connsiteX2" fmla="*/ 598813 w 598813"/>
              <a:gd name="connsiteY2" fmla="*/ 104757 h 189575"/>
              <a:gd name="connsiteX0" fmla="*/ 166765 w 598813"/>
              <a:gd name="connsiteY0" fmla="*/ 72201 h 132952"/>
              <a:gd name="connsiteX1" fmla="*/ 310781 w 598813"/>
              <a:gd name="connsiteY1" fmla="*/ 0 h 132952"/>
              <a:gd name="connsiteX2" fmla="*/ 598813 w 598813"/>
              <a:gd name="connsiteY2" fmla="*/ 48134 h 132952"/>
              <a:gd name="connsiteX0" fmla="*/ 24002 w 456050"/>
              <a:gd name="connsiteY0" fmla="*/ 72201 h 84235"/>
              <a:gd name="connsiteX1" fmla="*/ 24003 w 456050"/>
              <a:gd name="connsiteY1" fmla="*/ 72201 h 84235"/>
              <a:gd name="connsiteX2" fmla="*/ 168018 w 456050"/>
              <a:gd name="connsiteY2" fmla="*/ 0 h 84235"/>
              <a:gd name="connsiteX3" fmla="*/ 456050 w 456050"/>
              <a:gd name="connsiteY3" fmla="*/ 48134 h 84235"/>
              <a:gd name="connsiteX0" fmla="*/ 168019 w 600067"/>
              <a:gd name="connsiteY0" fmla="*/ 72201 h 72382"/>
              <a:gd name="connsiteX1" fmla="*/ 24003 w 600067"/>
              <a:gd name="connsiteY1" fmla="*/ 48134 h 72382"/>
              <a:gd name="connsiteX2" fmla="*/ 312035 w 600067"/>
              <a:gd name="connsiteY2" fmla="*/ 0 h 72382"/>
              <a:gd name="connsiteX3" fmla="*/ 600067 w 600067"/>
              <a:gd name="connsiteY3" fmla="*/ 48134 h 72382"/>
              <a:gd name="connsiteX0" fmla="*/ 0 w 576064"/>
              <a:gd name="connsiteY0" fmla="*/ 48134 h 48134"/>
              <a:gd name="connsiteX1" fmla="*/ 288032 w 576064"/>
              <a:gd name="connsiteY1" fmla="*/ 0 h 48134"/>
              <a:gd name="connsiteX2" fmla="*/ 576064 w 576064"/>
              <a:gd name="connsiteY2" fmla="*/ 48134 h 48134"/>
              <a:gd name="connsiteX0" fmla="*/ 0 w 576064"/>
              <a:gd name="connsiteY0" fmla="*/ 48186 h 80275"/>
              <a:gd name="connsiteX1" fmla="*/ 144016 w 576064"/>
              <a:gd name="connsiteY1" fmla="*/ 72253 h 80275"/>
              <a:gd name="connsiteX2" fmla="*/ 288032 w 576064"/>
              <a:gd name="connsiteY2" fmla="*/ 52 h 80275"/>
              <a:gd name="connsiteX3" fmla="*/ 576064 w 576064"/>
              <a:gd name="connsiteY3" fmla="*/ 48186 h 80275"/>
              <a:gd name="connsiteX0" fmla="*/ 0 w 432048"/>
              <a:gd name="connsiteY0" fmla="*/ 72253 h 72253"/>
              <a:gd name="connsiteX1" fmla="*/ 144016 w 432048"/>
              <a:gd name="connsiteY1" fmla="*/ 52 h 72253"/>
              <a:gd name="connsiteX2" fmla="*/ 432048 w 432048"/>
              <a:gd name="connsiteY2" fmla="*/ 48186 h 72253"/>
              <a:gd name="connsiteX0" fmla="*/ 0 w 432048"/>
              <a:gd name="connsiteY0" fmla="*/ 72201 h 72201"/>
              <a:gd name="connsiteX1" fmla="*/ 0 w 432048"/>
              <a:gd name="connsiteY1" fmla="*/ 72201 h 72201"/>
              <a:gd name="connsiteX2" fmla="*/ 144016 w 432048"/>
              <a:gd name="connsiteY2" fmla="*/ 0 h 72201"/>
              <a:gd name="connsiteX3" fmla="*/ 432048 w 432048"/>
              <a:gd name="connsiteY3" fmla="*/ 48134 h 72201"/>
              <a:gd name="connsiteX0" fmla="*/ 0 w 432048"/>
              <a:gd name="connsiteY0" fmla="*/ 72201 h 72201"/>
              <a:gd name="connsiteX1" fmla="*/ 0 w 432048"/>
              <a:gd name="connsiteY1" fmla="*/ 72201 h 72201"/>
              <a:gd name="connsiteX2" fmla="*/ 144016 w 432048"/>
              <a:gd name="connsiteY2" fmla="*/ 0 h 72201"/>
              <a:gd name="connsiteX3" fmla="*/ 432048 w 432048"/>
              <a:gd name="connsiteY3" fmla="*/ 48134 h 72201"/>
              <a:gd name="connsiteX0" fmla="*/ 0 w 360040"/>
              <a:gd name="connsiteY0" fmla="*/ 72201 h 72201"/>
              <a:gd name="connsiteX1" fmla="*/ 0 w 360040"/>
              <a:gd name="connsiteY1" fmla="*/ 72201 h 72201"/>
              <a:gd name="connsiteX2" fmla="*/ 144016 w 360040"/>
              <a:gd name="connsiteY2" fmla="*/ 0 h 72201"/>
              <a:gd name="connsiteX3" fmla="*/ 360040 w 360040"/>
              <a:gd name="connsiteY3" fmla="*/ 24067 h 72201"/>
              <a:gd name="connsiteX0" fmla="*/ 0 w 352400"/>
              <a:gd name="connsiteY0" fmla="*/ 72201 h 72201"/>
              <a:gd name="connsiteX1" fmla="*/ 0 w 352400"/>
              <a:gd name="connsiteY1" fmla="*/ 72201 h 72201"/>
              <a:gd name="connsiteX2" fmla="*/ 144016 w 352400"/>
              <a:gd name="connsiteY2" fmla="*/ 0 h 72201"/>
              <a:gd name="connsiteX3" fmla="*/ 352400 w 352400"/>
              <a:gd name="connsiteY3" fmla="*/ 35085 h 72201"/>
              <a:gd name="connsiteX0" fmla="*/ 0 w 330473"/>
              <a:gd name="connsiteY0" fmla="*/ 72201 h 72201"/>
              <a:gd name="connsiteX1" fmla="*/ 0 w 330473"/>
              <a:gd name="connsiteY1" fmla="*/ 72201 h 72201"/>
              <a:gd name="connsiteX2" fmla="*/ 144016 w 330473"/>
              <a:gd name="connsiteY2" fmla="*/ 0 h 72201"/>
              <a:gd name="connsiteX3" fmla="*/ 330473 w 330473"/>
              <a:gd name="connsiteY3" fmla="*/ 52470 h 72201"/>
              <a:gd name="connsiteX0" fmla="*/ 0 w 330473"/>
              <a:gd name="connsiteY0" fmla="*/ 53034 h 53034"/>
              <a:gd name="connsiteX1" fmla="*/ 0 w 330473"/>
              <a:gd name="connsiteY1" fmla="*/ 53034 h 53034"/>
              <a:gd name="connsiteX2" fmla="*/ 128563 w 330473"/>
              <a:gd name="connsiteY2" fmla="*/ 0 h 53034"/>
              <a:gd name="connsiteX3" fmla="*/ 330473 w 330473"/>
              <a:gd name="connsiteY3" fmla="*/ 33303 h 53034"/>
            </a:gdLst>
            <a:ahLst/>
            <a:cxnLst>
              <a:cxn ang="0">
                <a:pos x="connsiteX0" y="connsiteY0"/>
              </a:cxn>
              <a:cxn ang="0">
                <a:pos x="connsiteX1" y="connsiteY1"/>
              </a:cxn>
              <a:cxn ang="0">
                <a:pos x="connsiteX2" y="connsiteY2"/>
              </a:cxn>
              <a:cxn ang="0">
                <a:pos x="connsiteX3" y="connsiteY3"/>
              </a:cxn>
            </a:cxnLst>
            <a:rect l="l" t="t" r="r" b="b"/>
            <a:pathLst>
              <a:path w="330473" h="53034">
                <a:moveTo>
                  <a:pt x="0" y="53034"/>
                </a:moveTo>
                <a:lnTo>
                  <a:pt x="0" y="53034"/>
                </a:lnTo>
                <a:cubicBezTo>
                  <a:pt x="24003" y="41001"/>
                  <a:pt x="56551" y="3662"/>
                  <a:pt x="128563" y="0"/>
                </a:cubicBezTo>
                <a:lnTo>
                  <a:pt x="330473" y="33303"/>
                </a:lnTo>
              </a:path>
            </a:pathLst>
          </a:custGeom>
          <a:ln w="38100">
            <a:solidFill>
              <a:srgbClr val="00B050"/>
            </a:solidFill>
            <a:tailEnd type="stealth" w="lg"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fr-FR" dirty="0"/>
          </a:p>
        </p:txBody>
      </p:sp>
      <p:pic>
        <p:nvPicPr>
          <p:cNvPr id="14344" name="Picture 2" descr="DESIR production modes"/>
          <p:cNvPicPr>
            <a:picLocks noChangeAspect="1" noChangeArrowheads="1"/>
          </p:cNvPicPr>
          <p:nvPr/>
        </p:nvPicPr>
        <p:blipFill>
          <a:blip r:embed="rId4"/>
          <a:srcRect/>
          <a:stretch>
            <a:fillRect/>
          </a:stretch>
        </p:blipFill>
        <p:spPr bwMode="auto">
          <a:xfrm>
            <a:off x="6084888" y="3357563"/>
            <a:ext cx="2841625" cy="1943100"/>
          </a:xfrm>
          <a:prstGeom prst="rect">
            <a:avLst/>
          </a:prstGeom>
          <a:noFill/>
          <a:ln w="38100">
            <a:solidFill>
              <a:schemeClr val="accent1"/>
            </a:solidFill>
            <a:miter lim="800000"/>
            <a:headEnd/>
            <a:tailEnd/>
          </a:ln>
        </p:spPr>
      </p:pic>
      <p:pic>
        <p:nvPicPr>
          <p:cNvPr id="14345" name="Picture 2" descr="C:\Documents and Settings\thomasjc\Bureau\DESIR\Setups\Drawings\DESIR_Hall_36.jpg"/>
          <p:cNvPicPr>
            <a:picLocks noChangeAspect="1" noChangeArrowheads="1"/>
          </p:cNvPicPr>
          <p:nvPr/>
        </p:nvPicPr>
        <p:blipFill>
          <a:blip r:embed="rId5"/>
          <a:srcRect r="658"/>
          <a:stretch>
            <a:fillRect/>
          </a:stretch>
        </p:blipFill>
        <p:spPr bwMode="auto">
          <a:xfrm>
            <a:off x="6084888" y="1341438"/>
            <a:ext cx="2846387" cy="1871662"/>
          </a:xfrm>
          <a:prstGeom prst="rect">
            <a:avLst/>
          </a:prstGeom>
          <a:noFill/>
          <a:ln w="38100">
            <a:solidFill>
              <a:srgbClr val="4F81BD"/>
            </a:solidFill>
            <a:miter lim="800000"/>
            <a:headEnd/>
            <a:tailEnd/>
          </a:ln>
        </p:spPr>
      </p:pic>
      <p:sp>
        <p:nvSpPr>
          <p:cNvPr id="14346" name="Rectangle 21"/>
          <p:cNvSpPr>
            <a:spLocks noChangeArrowheads="1"/>
          </p:cNvSpPr>
          <p:nvPr/>
        </p:nvSpPr>
        <p:spPr bwMode="auto">
          <a:xfrm>
            <a:off x="1619672" y="116632"/>
            <a:ext cx="3371536" cy="830997"/>
          </a:xfrm>
          <a:prstGeom prst="rect">
            <a:avLst/>
          </a:prstGeom>
          <a:noFill/>
          <a:ln w="9525">
            <a:noFill/>
            <a:miter lim="800000"/>
            <a:headEnd/>
            <a:tailEnd/>
          </a:ln>
        </p:spPr>
        <p:txBody>
          <a:bodyPr wrap="none">
            <a:spAutoFit/>
          </a:bodyPr>
          <a:lstStyle/>
          <a:p>
            <a:pPr algn="ctr"/>
            <a:r>
              <a:rPr lang="fr-FR" sz="4800" dirty="0">
                <a:solidFill>
                  <a:srgbClr val="262699"/>
                </a:solidFill>
                <a:latin typeface="Calibri" pitchFamily="34" charset="0"/>
              </a:rPr>
              <a:t>Projet DESIR</a:t>
            </a:r>
          </a:p>
        </p:txBody>
      </p:sp>
      <p:sp>
        <p:nvSpPr>
          <p:cNvPr id="3" name="Rectangle 2"/>
          <p:cNvSpPr/>
          <p:nvPr/>
        </p:nvSpPr>
        <p:spPr>
          <a:xfrm>
            <a:off x="251520" y="5951021"/>
            <a:ext cx="4572000" cy="646331"/>
          </a:xfrm>
          <a:prstGeom prst="rect">
            <a:avLst/>
          </a:prstGeom>
        </p:spPr>
        <p:txBody>
          <a:bodyPr>
            <a:spAutoFit/>
          </a:bodyPr>
          <a:lstStyle/>
          <a:p>
            <a:r>
              <a:rPr lang="fr-FR" sz="1800" dirty="0">
                <a:solidFill>
                  <a:srgbClr val="000090"/>
                </a:solidFill>
                <a:latin typeface="Arial Narrow"/>
                <a:cs typeface="Arial Narrow"/>
              </a:rPr>
              <a:t>Réunion de lancement : le 29 Mars 2013 à l’IPNO (près de 40 participants</a:t>
            </a:r>
            <a:endParaRPr lang="fr-FR" sz="1800" dirty="0"/>
          </a:p>
        </p:txBody>
      </p:sp>
      <p:sp>
        <p:nvSpPr>
          <p:cNvPr id="4" name="Rectangle 3"/>
          <p:cNvSpPr/>
          <p:nvPr/>
        </p:nvSpPr>
        <p:spPr>
          <a:xfrm>
            <a:off x="6156176" y="0"/>
            <a:ext cx="2880320" cy="972061"/>
          </a:xfrm>
          <a:prstGeom prst="rect">
            <a:avLst/>
          </a:prstGeom>
        </p:spPr>
        <p:txBody>
          <a:bodyPr wrap="square">
            <a:spAutoFit/>
          </a:bodyPr>
          <a:lstStyle/>
          <a:p>
            <a:pPr>
              <a:lnSpc>
                <a:spcPct val="95000"/>
              </a:lnSpc>
            </a:pPr>
            <a:r>
              <a:rPr lang="fr-FR" sz="2000" i="1" dirty="0">
                <a:solidFill>
                  <a:schemeClr val="accent6"/>
                </a:solidFill>
                <a:latin typeface="Arial Narrow"/>
                <a:cs typeface="Arial Narrow"/>
              </a:rPr>
              <a:t>T0 projet: 1/07/2012</a:t>
            </a:r>
          </a:p>
          <a:p>
            <a:pPr>
              <a:lnSpc>
                <a:spcPct val="95000"/>
              </a:lnSpc>
            </a:pPr>
            <a:r>
              <a:rPr lang="fr-FR" sz="2000" i="1" dirty="0">
                <a:solidFill>
                  <a:schemeClr val="accent6"/>
                </a:solidFill>
                <a:latin typeface="Arial Narrow"/>
                <a:cs typeface="Arial Narrow"/>
              </a:rPr>
              <a:t>T0  budget: 4/03/2013</a:t>
            </a:r>
          </a:p>
          <a:p>
            <a:pPr>
              <a:lnSpc>
                <a:spcPct val="95000"/>
              </a:lnSpc>
            </a:pPr>
            <a:r>
              <a:rPr lang="fr-FR" sz="2000" i="1" dirty="0">
                <a:solidFill>
                  <a:schemeClr val="accent6"/>
                </a:solidFill>
                <a:latin typeface="Arial Narrow"/>
                <a:cs typeface="Arial Narrow"/>
              </a:rPr>
              <a:t>Fin Tranche 1 :  31/12/2017</a:t>
            </a:r>
            <a:endParaRPr lang="fr-FR" sz="2000" dirty="0">
              <a:solidFill>
                <a:schemeClr val="accent6"/>
              </a:solidFill>
              <a:latin typeface="Arial Narrow"/>
              <a:cs typeface="Arial Narrow"/>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3059832" y="222633"/>
            <a:ext cx="3096344" cy="686087"/>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2800" dirty="0" smtClean="0">
                <a:solidFill>
                  <a:srgbClr val="7030A0"/>
                </a:solidFill>
                <a:latin typeface="Comic Sans MS" pitchFamily="66" charset="0"/>
                <a:cs typeface="Arial" pitchFamily="34" charset="0"/>
              </a:rPr>
              <a:t>AGATA@GANIL</a:t>
            </a:r>
            <a:endParaRPr lang="fr-FR" sz="2800" dirty="0">
              <a:solidFill>
                <a:srgbClr val="7030A0"/>
              </a:solidFill>
              <a:latin typeface="Comic Sans MS" pitchFamily="66" charset="0"/>
              <a:cs typeface="Arial" pitchFamily="34" charset="0"/>
            </a:endParaRPr>
          </a:p>
        </p:txBody>
      </p:sp>
      <p:sp>
        <p:nvSpPr>
          <p:cNvPr id="3" name="Espace réservé du contenu 2"/>
          <p:cNvSpPr txBox="1">
            <a:spLocks/>
          </p:cNvSpPr>
          <p:nvPr/>
        </p:nvSpPr>
        <p:spPr>
          <a:xfrm>
            <a:off x="179512" y="980728"/>
            <a:ext cx="8229600" cy="347184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fr-FR" sz="1800" b="0" i="0" u="none" strike="noStrike" kern="1200" cap="none" spc="0" normalizeH="0" baseline="0" noProof="0" dirty="0" smtClean="0">
                <a:ln>
                  <a:noFill/>
                </a:ln>
                <a:solidFill>
                  <a:srgbClr val="3B349C"/>
                </a:solidFill>
                <a:effectLst/>
                <a:uLnTx/>
                <a:uFillTx/>
                <a:latin typeface="Arial Narrow"/>
                <a:cs typeface="Arial Narrow"/>
              </a:rPr>
              <a:t>Workshop février 2013 :      47 </a:t>
            </a:r>
            <a:r>
              <a:rPr kumimoji="0" lang="fr-FR" sz="1800" b="0" i="0" u="none" strike="noStrike" kern="1200" cap="none" spc="0" normalizeH="0" baseline="0" noProof="0" dirty="0" err="1" smtClean="0">
                <a:ln>
                  <a:noFill/>
                </a:ln>
                <a:solidFill>
                  <a:srgbClr val="3B349C"/>
                </a:solidFill>
                <a:effectLst/>
                <a:uLnTx/>
                <a:uFillTx/>
                <a:latin typeface="Arial Narrow"/>
                <a:cs typeface="Arial Narrow"/>
              </a:rPr>
              <a:t>LoI</a:t>
            </a:r>
            <a:r>
              <a:rPr kumimoji="0" lang="fr-FR" sz="1800" b="0" i="0" u="none" strike="noStrike" kern="1200" cap="none" spc="0" normalizeH="0" baseline="0" noProof="0" dirty="0" smtClean="0">
                <a:ln>
                  <a:noFill/>
                </a:ln>
                <a:solidFill>
                  <a:srgbClr val="3B349C"/>
                </a:solidFill>
                <a:effectLst/>
                <a:uLnTx/>
                <a:uFillTx/>
                <a:latin typeface="Arial Narrow"/>
                <a:cs typeface="Arial Narrow"/>
              </a:rPr>
              <a:t>    (669 jours d’expérience)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1800" b="0" i="0" u="none" strike="noStrike" kern="1200" cap="none" spc="0" normalizeH="0" baseline="0" noProof="0" dirty="0" smtClean="0">
              <a:ln>
                <a:noFill/>
              </a:ln>
              <a:solidFill>
                <a:srgbClr val="3B349C"/>
              </a:solidFill>
              <a:effectLst/>
              <a:uLnTx/>
              <a:uFillTx/>
              <a:latin typeface="Arial Narrow"/>
              <a:cs typeface="Arial Narrow"/>
            </a:endParaRPr>
          </a:p>
          <a:p>
            <a:pPr marL="742950" marR="0" lvl="1" indent="-285750" algn="l" defTabSz="914400" rtl="0" eaLnBrk="1" fontAlgn="auto" latinLnBrk="0" hangingPunct="1">
              <a:lnSpc>
                <a:spcPct val="100000"/>
              </a:lnSpc>
              <a:spcBef>
                <a:spcPct val="20000"/>
              </a:spcBef>
              <a:spcAft>
                <a:spcPts val="0"/>
              </a:spcAft>
              <a:buClrTx/>
              <a:buSzTx/>
              <a:tabLst/>
              <a:defRPr/>
            </a:pPr>
            <a:endParaRPr kumimoji="0" lang="fr-FR" sz="1600" b="0" i="0" u="none" strike="noStrike" kern="1200" cap="none" spc="0" normalizeH="0" baseline="0" noProof="0" dirty="0" smtClean="0">
              <a:ln>
                <a:noFill/>
              </a:ln>
              <a:solidFill>
                <a:srgbClr val="3B349C"/>
              </a:solidFill>
              <a:effectLst/>
              <a:uLnTx/>
              <a:uFillTx/>
              <a:latin typeface="Arial Narrow"/>
              <a:cs typeface="Arial Narrow"/>
            </a:endParaRPr>
          </a:p>
          <a:p>
            <a:pPr marL="742950" marR="0" lvl="1" indent="-285750" algn="l" defTabSz="914400" rtl="0" eaLnBrk="1" fontAlgn="auto" latinLnBrk="0" hangingPunct="1">
              <a:lnSpc>
                <a:spcPct val="100000"/>
              </a:lnSpc>
              <a:spcBef>
                <a:spcPct val="20000"/>
              </a:spcBef>
              <a:spcAft>
                <a:spcPts val="0"/>
              </a:spcAft>
              <a:buClrTx/>
              <a:buSzTx/>
              <a:tabLst/>
              <a:defRPr/>
            </a:pPr>
            <a:r>
              <a:rPr kumimoji="0" lang="fr-FR" sz="1600" b="0" i="0" u="none" strike="noStrike" kern="1200" cap="none" spc="0" normalizeH="0" baseline="0" noProof="0" dirty="0" smtClean="0">
                <a:ln>
                  <a:noFill/>
                </a:ln>
                <a:solidFill>
                  <a:srgbClr val="3B349C"/>
                </a:solidFill>
                <a:effectLst/>
                <a:uLnTx/>
                <a:uFillTx/>
                <a:latin typeface="Arial Narrow"/>
                <a:cs typeface="Arial Narrow"/>
              </a:rPr>
              <a:t>75% faisceaux stables CSS1, 25% SPIRAL 1</a:t>
            </a:r>
          </a:p>
          <a:p>
            <a:pPr marL="742950" marR="0" lvl="1" indent="-285750" algn="l" defTabSz="914400" rtl="0" eaLnBrk="1" fontAlgn="auto" latinLnBrk="0" hangingPunct="1">
              <a:lnSpc>
                <a:spcPct val="100000"/>
              </a:lnSpc>
              <a:spcBef>
                <a:spcPct val="20000"/>
              </a:spcBef>
              <a:spcAft>
                <a:spcPts val="0"/>
              </a:spcAft>
              <a:buClrTx/>
              <a:buSzTx/>
              <a:tabLst/>
              <a:defRPr/>
            </a:pPr>
            <a:endParaRPr lang="fr-FR" sz="1600" dirty="0" smtClean="0">
              <a:solidFill>
                <a:srgbClr val="3B349C"/>
              </a:solidFill>
              <a:latin typeface="Arial Narrow"/>
              <a:cs typeface="Arial Narrow"/>
            </a:endParaRPr>
          </a:p>
          <a:p>
            <a:pPr marL="742950" marR="0" lvl="1" indent="-285750" algn="l" defTabSz="914400" rtl="0" eaLnBrk="1" fontAlgn="auto" latinLnBrk="0" hangingPunct="1">
              <a:lnSpc>
                <a:spcPct val="100000"/>
              </a:lnSpc>
              <a:spcBef>
                <a:spcPct val="20000"/>
              </a:spcBef>
              <a:spcAft>
                <a:spcPts val="0"/>
              </a:spcAft>
              <a:buClrTx/>
              <a:buSzTx/>
              <a:tabLst/>
              <a:defRPr/>
            </a:pPr>
            <a:r>
              <a:rPr lang="fr-FR" sz="1600" dirty="0" smtClean="0">
                <a:solidFill>
                  <a:srgbClr val="3B349C"/>
                </a:solidFill>
                <a:latin typeface="Arial Narrow"/>
                <a:cs typeface="Arial Narrow"/>
              </a:rPr>
              <a:t>Installation d’AGATA au GANIL  en cours </a:t>
            </a:r>
            <a:endParaRPr kumimoji="0" lang="fr-FR" sz="1600" b="0" i="0" u="none" strike="noStrike" kern="1200" cap="none" spc="0" normalizeH="0" baseline="0" noProof="0" dirty="0">
              <a:ln>
                <a:noFill/>
              </a:ln>
              <a:solidFill>
                <a:srgbClr val="3B349C"/>
              </a:solidFill>
              <a:effectLst/>
              <a:uLnTx/>
              <a:uFillTx/>
              <a:latin typeface="Arial Narrow"/>
              <a:cs typeface="Arial Narrow"/>
            </a:endParaRPr>
          </a:p>
        </p:txBody>
      </p:sp>
      <p:pic>
        <p:nvPicPr>
          <p:cNvPr id="4"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4283" t="25659" r="30292" b="22372"/>
          <a:stretch/>
        </p:blipFill>
        <p:spPr>
          <a:xfrm>
            <a:off x="6804248" y="4509120"/>
            <a:ext cx="2135386" cy="2087934"/>
          </a:xfrm>
          <a:prstGeom prst="rect">
            <a:avLst/>
          </a:prstGeom>
        </p:spPr>
      </p:pic>
      <p:pic>
        <p:nvPicPr>
          <p:cNvPr id="5" name="Picture 2"/>
          <p:cNvPicPr>
            <a:picLocks noChangeAspect="1" noChangeArrowheads="1"/>
          </p:cNvPicPr>
          <p:nvPr/>
        </p:nvPicPr>
        <p:blipFill>
          <a:blip r:embed="rId3" cstate="print"/>
          <a:srcRect/>
          <a:stretch>
            <a:fillRect/>
          </a:stretch>
        </p:blipFill>
        <p:spPr bwMode="auto">
          <a:xfrm>
            <a:off x="395536" y="2974076"/>
            <a:ext cx="3744416" cy="3105698"/>
          </a:xfrm>
          <a:prstGeom prst="rect">
            <a:avLst/>
          </a:prstGeom>
          <a:noFill/>
          <a:ln w="9525">
            <a:noFill/>
            <a:miter lim="800000"/>
            <a:headEnd/>
            <a:tailEnd/>
          </a:ln>
        </p:spPr>
      </p:pic>
      <p:graphicFrame>
        <p:nvGraphicFramePr>
          <p:cNvPr id="7" name="Graphique 6"/>
          <p:cNvGraphicFramePr/>
          <p:nvPr>
            <p:extLst>
              <p:ext uri="{D42A27DB-BD31-4B8C-83A1-F6EECF244321}">
                <p14:modId xmlns:p14="http://schemas.microsoft.com/office/powerpoint/2010/main" val="1977083165"/>
              </p:ext>
            </p:extLst>
          </p:nvPr>
        </p:nvGraphicFramePr>
        <p:xfrm>
          <a:off x="4067944" y="1412776"/>
          <a:ext cx="5076056" cy="352839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èle par défau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èle par défau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èle par défau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Times New Roman"/>
      <a:ea typeface=""/>
      <a:cs typeface=""/>
    </a:majorFont>
    <a:minorFont>
      <a:latin typeface="Times New Roman"/>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Modèle par défau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èle par défau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8201</TotalTime>
  <Words>1500</Words>
  <Application>Microsoft Macintosh PowerPoint</Application>
  <PresentationFormat>Présentation à l'écran (4:3)</PresentationFormat>
  <Paragraphs>220</Paragraphs>
  <Slides>21</Slides>
  <Notes>6</Notes>
  <HiddenSlides>0</HiddenSlides>
  <MMClips>0</MMClips>
  <ScaleCrop>false</ScaleCrop>
  <HeadingPairs>
    <vt:vector size="4" baseType="variant">
      <vt:variant>
        <vt:lpstr>Thème</vt:lpstr>
      </vt:variant>
      <vt:variant>
        <vt:i4>4</vt:i4>
      </vt:variant>
      <vt:variant>
        <vt:lpstr>Titres des diapositives</vt:lpstr>
      </vt:variant>
      <vt:variant>
        <vt:i4>21</vt:i4>
      </vt:variant>
    </vt:vector>
  </HeadingPairs>
  <TitlesOfParts>
    <vt:vector size="25" baseType="lpstr">
      <vt:lpstr>Modèle par défaut</vt:lpstr>
      <vt:lpstr>1_Conception personnalisée</vt:lpstr>
      <vt:lpstr>2_Conception personnalisée</vt:lpstr>
      <vt:lpstr>Conception personnalisée</vt:lpstr>
      <vt:lpstr>Dominique Guillemaud Mueller </vt:lpstr>
      <vt:lpstr>Présentation PowerPoint</vt:lpstr>
      <vt:lpstr>NuPECC LRP2010 Recommendations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Upgrade ALICE</vt:lpstr>
      <vt:lpstr>Présentation PowerPoint</vt:lpstr>
      <vt:lpstr>Central Neutron Detector (CND)</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Guillemaud Mueller</dc:creator>
  <cp:lastModifiedBy>Guillemaud Mueller</cp:lastModifiedBy>
  <cp:revision>1605</cp:revision>
  <cp:lastPrinted>2013-06-19T10:21:36Z</cp:lastPrinted>
  <dcterms:created xsi:type="dcterms:W3CDTF">1601-01-01T00:00:00Z</dcterms:created>
  <dcterms:modified xsi:type="dcterms:W3CDTF">2013-06-27T06:36:38Z</dcterms:modified>
</cp:coreProperties>
</file>