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2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65" r:id="rId2"/>
    <p:sldMasterId id="2147483891" r:id="rId3"/>
    <p:sldMasterId id="2147483853" r:id="rId4"/>
    <p:sldMasterId id="2147483879" r:id="rId5"/>
    <p:sldMasterId id="2147483828" r:id="rId6"/>
    <p:sldMasterId id="2147483841" r:id="rId7"/>
    <p:sldMasterId id="2147483816" r:id="rId8"/>
    <p:sldMasterId id="2147483804" r:id="rId9"/>
    <p:sldMasterId id="2147483792" r:id="rId10"/>
    <p:sldMasterId id="2147483780" r:id="rId11"/>
    <p:sldMasterId id="2147483756" r:id="rId12"/>
    <p:sldMasterId id="2147483732" r:id="rId13"/>
    <p:sldMasterId id="2147483768" r:id="rId14"/>
    <p:sldMasterId id="2147483744" r:id="rId15"/>
    <p:sldMasterId id="2147483720" r:id="rId16"/>
    <p:sldMasterId id="2147483708" r:id="rId17"/>
    <p:sldMasterId id="2147483696" r:id="rId18"/>
    <p:sldMasterId id="2147483672" r:id="rId19"/>
    <p:sldMasterId id="2147483903" r:id="rId20"/>
    <p:sldMasterId id="2147483684" r:id="rId21"/>
    <p:sldMasterId id="2147483915" r:id="rId22"/>
    <p:sldMasterId id="2147483927" r:id="rId23"/>
  </p:sldMasterIdLst>
  <p:notesMasterIdLst>
    <p:notesMasterId r:id="rId45"/>
  </p:notesMasterIdLst>
  <p:handoutMasterIdLst>
    <p:handoutMasterId r:id="rId46"/>
  </p:handoutMasterIdLst>
  <p:sldIdLst>
    <p:sldId id="281" r:id="rId24"/>
    <p:sldId id="286" r:id="rId25"/>
    <p:sldId id="265" r:id="rId26"/>
    <p:sldId id="288" r:id="rId27"/>
    <p:sldId id="266" r:id="rId28"/>
    <p:sldId id="264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6" r:id="rId38"/>
    <p:sldId id="277" r:id="rId39"/>
    <p:sldId id="280" r:id="rId40"/>
    <p:sldId id="278" r:id="rId41"/>
    <p:sldId id="283" r:id="rId42"/>
    <p:sldId id="284" r:id="rId43"/>
    <p:sldId id="285" r:id="rId44"/>
  </p:sldIdLst>
  <p:sldSz cx="9144000" cy="6858000" type="screen4x3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609C"/>
    <a:srgbClr val="FF750B"/>
    <a:srgbClr val="99CCFF"/>
    <a:srgbClr val="F5750B"/>
    <a:srgbClr val="FFFFFF"/>
    <a:srgbClr val="FFCC99"/>
    <a:srgbClr val="FF9933"/>
    <a:srgbClr val="EC6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69" autoAdjust="0"/>
    <p:restoredTop sz="93584" autoAdjust="0"/>
  </p:normalViewPr>
  <p:slideViewPr>
    <p:cSldViewPr>
      <p:cViewPr varScale="1">
        <p:scale>
          <a:sx n="63" d="100"/>
          <a:sy n="63" d="100"/>
        </p:scale>
        <p:origin x="-859" y="5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890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6.xml"/><Relationship Id="rId41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50997375328084"/>
          <c:y val="4.1248845497455201E-2"/>
          <c:w val="0.72202875208780726"/>
          <c:h val="0.84562695471793015"/>
        </c:manualLayout>
      </c:layout>
      <c:lineChart>
        <c:grouping val="standard"/>
        <c:varyColors val="0"/>
        <c:ser>
          <c:idx val="2"/>
          <c:order val="1"/>
          <c:tx>
            <c:strRef>
              <c:f>Feuil1!$D$2</c:f>
              <c:strCache>
                <c:ptCount val="1"/>
                <c:pt idx="0">
                  <c:v>masse salariale</c:v>
                </c:pt>
              </c:strCache>
            </c:strRef>
          </c:tx>
          <c:marker>
            <c:symbol val="circle"/>
            <c:size val="5"/>
          </c:marker>
          <c:cat>
            <c:strRef>
              <c:f>Feuil1!$A$3:$A$10</c:f>
              <c:strCach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strCache>
            </c:strRef>
          </c:cat>
          <c:val>
            <c:numRef>
              <c:f>Feuil1!$D$3:$D$10</c:f>
              <c:numCache>
                <c:formatCode>_-* #,##0\ _€_-;\-* #,##0\ _€_-;_-* "-"??\ _€_-;_-@_-</c:formatCode>
                <c:ptCount val="8"/>
                <c:pt idx="0">
                  <c:v>143900000</c:v>
                </c:pt>
                <c:pt idx="1">
                  <c:v>140900000</c:v>
                </c:pt>
                <c:pt idx="2">
                  <c:v>141000000</c:v>
                </c:pt>
                <c:pt idx="3">
                  <c:v>142500000</c:v>
                </c:pt>
                <c:pt idx="4">
                  <c:v>144900000</c:v>
                </c:pt>
                <c:pt idx="5">
                  <c:v>147269143</c:v>
                </c:pt>
                <c:pt idx="6">
                  <c:v>148695823</c:v>
                </c:pt>
                <c:pt idx="7">
                  <c:v>149880885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Feuil1!$E$2</c:f>
              <c:strCache>
                <c:ptCount val="1"/>
                <c:pt idx="0">
                  <c:v>FEI sur SE</c:v>
                </c:pt>
              </c:strCache>
            </c:strRef>
          </c:tx>
          <c:spPr>
            <a:ln>
              <a:prstDash val="dash"/>
            </a:ln>
          </c:spPr>
          <c:marker>
            <c:symbol val="circle"/>
            <c:size val="5"/>
          </c:marker>
          <c:cat>
            <c:strRef>
              <c:f>Feuil1!$A$3:$A$10</c:f>
              <c:strCach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strCache>
            </c:strRef>
          </c:cat>
          <c:val>
            <c:numRef>
              <c:f>Feuil1!$E$3:$E$10</c:f>
              <c:numCache>
                <c:formatCode>General</c:formatCode>
                <c:ptCount val="8"/>
                <c:pt idx="2" formatCode="_-* #,##0\ _€_-;\-* #,##0\ _€_-;_-* &quot;-&quot;??\ _€_-;_-@_-">
                  <c:v>48826305</c:v>
                </c:pt>
                <c:pt idx="3" formatCode="_-* #,##0\ _€_-;\-* #,##0\ _€_-;_-* &quot;-&quot;??\ _€_-;_-@_-">
                  <c:v>46683454</c:v>
                </c:pt>
                <c:pt idx="4" formatCode="_-* #,##0\ _€_-;\-* #,##0\ _€_-;_-* &quot;-&quot;??\ _€_-;_-@_-">
                  <c:v>49791352</c:v>
                </c:pt>
                <c:pt idx="5" formatCode="_-* #,##0\ _€_-;\-* #,##0\ _€_-;_-* &quot;-&quot;??\ _€_-;_-@_-">
                  <c:v>47975113</c:v>
                </c:pt>
                <c:pt idx="6" formatCode="_-* #,##0\ _€_-;\-* #,##0\ _€_-;_-* &quot;-&quot;??\ _€_-;_-@_-">
                  <c:v>50631780</c:v>
                </c:pt>
                <c:pt idx="7" formatCode="_-* #,##0\ _€_-;\-* #,##0\ _€_-;_-* &quot;-&quot;??\ _€_-;_-@_-">
                  <c:v>49988687</c:v>
                </c:pt>
              </c:numCache>
            </c:numRef>
          </c:val>
          <c:smooth val="0"/>
        </c:ser>
        <c:ser>
          <c:idx val="0"/>
          <c:order val="3"/>
          <c:tx>
            <c:strRef>
              <c:f>Feuil1!$F$2</c:f>
              <c:strCache>
                <c:ptCount val="1"/>
                <c:pt idx="0">
                  <c:v>FEI sur SE</c:v>
                </c:pt>
              </c:strCache>
            </c:strRef>
          </c:tx>
          <c:spPr>
            <a:ln>
              <a:solidFill>
                <a:schemeClr val="accent4">
                  <a:shade val="95000"/>
                  <a:satMod val="105000"/>
                </a:schemeClr>
              </a:solidFill>
            </a:ln>
          </c:spPr>
          <c:marker>
            <c:symbol val="circle"/>
            <c:size val="5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shade val="95000"/>
                    <a:satMod val="105000"/>
                  </a:schemeClr>
                </a:solidFill>
              </a:ln>
            </c:spPr>
          </c:marker>
          <c:cat>
            <c:strRef>
              <c:f>Feuil1!$A$3:$A$10</c:f>
              <c:strCach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strCache>
            </c:strRef>
          </c:cat>
          <c:val>
            <c:numRef>
              <c:f>Feuil1!$F$3:$F$10</c:f>
              <c:numCache>
                <c:formatCode>General</c:formatCode>
                <c:ptCount val="8"/>
                <c:pt idx="2" formatCode="_-* #,##0\ _€_-;\-* #,##0\ _€_-;_-* &quot;-&quot;??\ _€_-;_-@_-">
                  <c:v>48826305</c:v>
                </c:pt>
                <c:pt idx="3" formatCode="_-* #,##0\ _€_-;\-* #,##0\ _€_-;_-* &quot;-&quot;??\ _€_-;_-@_-">
                  <c:v>46683454</c:v>
                </c:pt>
                <c:pt idx="4" formatCode="_-* #,##0\ _€_-;\-* #,##0\ _€_-;_-* &quot;-&quot;??\ _€_-;_-@_-">
                  <c:v>49791352</c:v>
                </c:pt>
                <c:pt idx="5" formatCode="_-* #,##0\ _€_-;\-* #,##0\ _€_-;_-* &quot;-&quot;??\ _€_-;_-@_-">
                  <c:v>45500113</c:v>
                </c:pt>
                <c:pt idx="6" formatCode="_-* #,##0\ _€_-;\-* #,##0\ _€_-;_-* &quot;-&quot;??\ _€_-;_-@_-">
                  <c:v>39682780</c:v>
                </c:pt>
                <c:pt idx="7" formatCode="_-* #,##0\ _€_-;\-* #,##0\ _€_-;_-* &quot;-&quot;??\ _€_-;_-@_-">
                  <c:v>42614687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93984"/>
        <c:axId val="4408064"/>
      </c:lineChart>
      <c:lineChart>
        <c:grouping val="standard"/>
        <c:varyColors val="0"/>
        <c:ser>
          <c:idx val="1"/>
          <c:order val="0"/>
          <c:tx>
            <c:strRef>
              <c:f>Feuil1!$B$2</c:f>
              <c:strCache>
                <c:ptCount val="1"/>
                <c:pt idx="0">
                  <c:v>effectifs totaux</c:v>
                </c:pt>
              </c:strCache>
            </c:strRef>
          </c:tx>
          <c:marker>
            <c:symbol val="circle"/>
            <c:size val="5"/>
          </c:marker>
          <c:cat>
            <c:strRef>
              <c:f>Feuil1!$A$3:$A$10</c:f>
              <c:strCach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strCache>
            </c:strRef>
          </c:cat>
          <c:val>
            <c:numRef>
              <c:f>Feuil1!$B$3:$B$10</c:f>
              <c:numCache>
                <c:formatCode>_-* #,##0\ _€_-;\-* #,##0\ _€_-;_-* "-"??\ _€_-;_-@_-</c:formatCode>
                <c:ptCount val="8"/>
                <c:pt idx="0">
                  <c:v>2950</c:v>
                </c:pt>
                <c:pt idx="1">
                  <c:v>2950</c:v>
                </c:pt>
                <c:pt idx="2">
                  <c:v>2975</c:v>
                </c:pt>
                <c:pt idx="3">
                  <c:v>3070</c:v>
                </c:pt>
                <c:pt idx="4">
                  <c:v>3170</c:v>
                </c:pt>
                <c:pt idx="5">
                  <c:v>3200</c:v>
                </c:pt>
                <c:pt idx="6">
                  <c:v>3100</c:v>
                </c:pt>
                <c:pt idx="7">
                  <c:v>3100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Feuil1!$C$2</c:f>
              <c:strCache>
                <c:ptCount val="1"/>
                <c:pt idx="0">
                  <c:v>effectifs permanents</c:v>
                </c:pt>
              </c:strCache>
            </c:strRef>
          </c:tx>
          <c:cat>
            <c:strRef>
              <c:f>Feuil1!$A$3:$A$10</c:f>
              <c:strCach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strCache>
            </c:strRef>
          </c:cat>
          <c:val>
            <c:numRef>
              <c:f>Feuil1!$C$3:$C$10</c:f>
              <c:numCache>
                <c:formatCode>_-* #,##0\ _€_-;\-* #,##0\ _€_-;_-* "-"??\ _€_-;_-@_-</c:formatCode>
                <c:ptCount val="8"/>
                <c:pt idx="0">
                  <c:v>2515</c:v>
                </c:pt>
                <c:pt idx="1">
                  <c:v>2460</c:v>
                </c:pt>
                <c:pt idx="2">
                  <c:v>2440</c:v>
                </c:pt>
                <c:pt idx="3">
                  <c:v>2460</c:v>
                </c:pt>
                <c:pt idx="4">
                  <c:v>2485</c:v>
                </c:pt>
                <c:pt idx="5">
                  <c:v>2510</c:v>
                </c:pt>
                <c:pt idx="6">
                  <c:v>2510</c:v>
                </c:pt>
                <c:pt idx="7">
                  <c:v>2510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24064"/>
        <c:axId val="4409984"/>
      </c:lineChart>
      <c:dateAx>
        <c:axId val="4393984"/>
        <c:scaling>
          <c:orientation val="minMax"/>
        </c:scaling>
        <c:delete val="0"/>
        <c:axPos val="b"/>
        <c:numFmt formatCode="@" sourceLinked="1"/>
        <c:majorTickMark val="out"/>
        <c:minorTickMark val="none"/>
        <c:tickLblPos val="nextTo"/>
        <c:crossAx val="4408064"/>
        <c:crosses val="autoZero"/>
        <c:auto val="0"/>
        <c:lblOffset val="100"/>
        <c:baseTimeUnit val="days"/>
      </c:dateAx>
      <c:valAx>
        <c:axId val="4408064"/>
        <c:scaling>
          <c:orientation val="minMax"/>
          <c:max val="160000000"/>
          <c:min val="0"/>
        </c:scaling>
        <c:delete val="0"/>
        <c:axPos val="l"/>
        <c:majorGridlines/>
        <c:numFmt formatCode="_-* #,##0\ _€_-;\-* #,##0\ _€_-;_-* &quot;-&quot;??\ _€_-;_-@_-" sourceLinked="1"/>
        <c:majorTickMark val="out"/>
        <c:minorTickMark val="none"/>
        <c:tickLblPos val="nextTo"/>
        <c:crossAx val="4393984"/>
        <c:crosses val="autoZero"/>
        <c:crossBetween val="between"/>
        <c:dispUnits>
          <c:builtInUnit val="millions"/>
        </c:dispUnits>
      </c:valAx>
      <c:valAx>
        <c:axId val="4409984"/>
        <c:scaling>
          <c:orientation val="minMax"/>
          <c:max val="3250"/>
          <c:min val="2400"/>
        </c:scaling>
        <c:delete val="0"/>
        <c:axPos val="r"/>
        <c:numFmt formatCode="_-* #,##0\ _€_-;\-* #,##0\ _€_-;_-* &quot;-&quot;??\ _€_-;_-@_-" sourceLinked="1"/>
        <c:majorTickMark val="out"/>
        <c:minorTickMark val="none"/>
        <c:tickLblPos val="nextTo"/>
        <c:crossAx val="4424064"/>
        <c:crosses val="max"/>
        <c:crossBetween val="between"/>
      </c:valAx>
      <c:catAx>
        <c:axId val="4424064"/>
        <c:scaling>
          <c:orientation val="minMax"/>
        </c:scaling>
        <c:delete val="1"/>
        <c:axPos val="b"/>
        <c:numFmt formatCode="@" sourceLinked="1"/>
        <c:majorTickMark val="out"/>
        <c:minorTickMark val="none"/>
        <c:tickLblPos val="nextTo"/>
        <c:crossAx val="4409984"/>
        <c:crosses val="autoZero"/>
        <c:auto val="1"/>
        <c:lblAlgn val="ctr"/>
        <c:lblOffset val="100"/>
        <c:noMultiLvlLbl val="0"/>
      </c:catAx>
    </c:plotArea>
    <c:legend>
      <c:legendPos val="b"/>
      <c:legendEntry>
        <c:idx val="1"/>
        <c:delete val="1"/>
      </c:legendEntry>
      <c:layout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0.89722</cdr:x>
      <cdr:y>0.06369</cdr:y>
    </cdr:from>
    <cdr:to>
      <cdr:x>1</cdr:x>
      <cdr:y>0.2225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8201025" y="36671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100" b="1"/>
            <a:t>Effectifs</a:t>
          </a:r>
        </a:p>
        <a:p xmlns:a="http://schemas.openxmlformats.org/drawingml/2006/main">
          <a:endParaRPr lang="fr-FR" sz="1100" b="1"/>
        </a:p>
      </cdr:txBody>
    </cdr:sp>
  </cdr:relSizeAnchor>
  <cdr:relSizeAnchor xmlns:cdr="http://schemas.openxmlformats.org/drawingml/2006/chartDrawing">
    <cdr:from>
      <cdr:x>0.00678</cdr:x>
      <cdr:y>0.0568</cdr:y>
    </cdr:from>
    <cdr:to>
      <cdr:x>0.10956</cdr:x>
      <cdr:y>0.21561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60325" y="3270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b="1"/>
            <a:t>M €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DB8D2-6898-4668-8234-4F6A8391CB56}" type="datetimeFigureOut">
              <a:rPr lang="fr-FR" smtClean="0"/>
              <a:t>27/06/2013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BB956-700F-410A-86C1-A0FC3C3694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485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79739-928E-4DD1-87DD-25ABEE783821}" type="datetimeFigureOut">
              <a:rPr lang="fr-FR" smtClean="0"/>
              <a:t>27/06/2013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225D8-577E-4217-B82C-50633FFF7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14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13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20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21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</a:t>
            </a:r>
            <a:r>
              <a:rPr lang="fr-FR" baseline="0" dirty="0" smtClean="0"/>
              <a:t> masse salariale et le FEI sur SE dépendent de l’axe M€</a:t>
            </a:r>
          </a:p>
          <a:p>
            <a:r>
              <a:rPr lang="fr-FR" baseline="0" dirty="0" smtClean="0"/>
              <a:t>Les effectifs totaux et les effectifs permanents dépendent de l’axe Effectifs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763C8-BBEB-40EB-AA31-5457E4C57D1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32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11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-4921" y="6309320"/>
            <a:ext cx="2895600" cy="365125"/>
          </a:xfrm>
        </p:spPr>
        <p:txBody>
          <a:bodyPr/>
          <a:lstStyle>
            <a:lvl1pPr algn="ctr">
              <a:defRPr sz="14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152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1B8B8-E7E0-4249-94AE-DA8D432CA8A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9904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5707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9982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7220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0895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1084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6634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7472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0341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6564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168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598CD-E594-464B-BFAE-25F837B89FA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2244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4188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8270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4142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1812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5370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6139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926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8736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5282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11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-4921" y="6309320"/>
            <a:ext cx="2895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919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2645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5495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3085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3981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2690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66426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4882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4530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8835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020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094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0240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596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3595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0883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6359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9952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233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078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438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421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708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7646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636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6850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6891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279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5386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33514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1840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74853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073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09332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1848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7211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8144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4913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4686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69785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574851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43656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65753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038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48987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1826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8560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40937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0707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63971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3100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53309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6379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0013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185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3987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36056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70574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88120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85242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8307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7001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3354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9374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84709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00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61226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53599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48653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0196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99801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40462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6248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32223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673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5868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888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997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57729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01421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83851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22936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40118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46326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30702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07272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97132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17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10315-3185-4901-82A5-1E1EEEE40FE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1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11831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9937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60291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3575" y="6356350"/>
            <a:ext cx="2895600" cy="365125"/>
          </a:xfrm>
        </p:spPr>
        <p:txBody>
          <a:bodyPr/>
          <a:lstStyle>
            <a:lvl1pPr algn="ctr">
              <a:defRPr sz="14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807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10315-3185-4901-82A5-1E1EEEE40FE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22065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528FA-EC99-4E9A-9B02-2A7181B1EAB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60262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DD5C-B4A3-44A3-9FDA-9A50E2CBC41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644505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14C69-EA0F-46A2-A108-A76A8F8D5E9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38871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B197-2451-4C02-ABD1-1B12E2DE1C3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32457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47E96-8B3F-46A3-956D-BD379C845D8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4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91F5F-669B-41B4-AE08-9DA357AAECB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556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75960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3B49D-54D2-449A-9B5E-8F5BA64DD2F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95410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1B8B8-E7E0-4249-94AE-DA8D432CA8A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62844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598CD-E594-464B-BFAE-25F837B89FA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46619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50331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78624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01449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32867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43527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64662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04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81662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8340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82132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18698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2927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1520" y="6309320"/>
            <a:ext cx="2895600" cy="365125"/>
          </a:xfrm>
        </p:spPr>
        <p:txBody>
          <a:bodyPr/>
          <a:lstStyle>
            <a:lvl1pPr algn="ctr">
              <a:defRPr sz="14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84C1F1-B42B-49E6-A449-89F419825AA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9F0D88-7B57-433C-99E0-9B3F1E29CA4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754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7D93B-C947-4B41-8558-A532C1867C9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73535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3A130-4F42-425B-ADD4-BDDEFC2C253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71627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1EA76-1DFF-4F20-BD5F-61BEC161DD7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75002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A71B1-98FB-4A2B-964B-D9CBAD4D4F0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703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40307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/>
              <a:t>Titre conférence - Date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B4C30C-DDB5-4B22-AF17-CD4F65867016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557236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7554A-020F-4252-B0A4-8B48565631C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17989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9A1F7-05F9-4214-AF82-0BBD2DBCF6B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16134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BA016-69D4-4F2E-9C0B-7EF02C349C8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43601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58906-73DB-44C7-A018-E2C0B4A1BF8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0842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27/06/2013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604137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27/06/2013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11917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27/06/2013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18609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27/06/2013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41285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27/06/2013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247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01801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27/06/2013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3555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27/06/2013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9168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27/06/2013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06211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27/06/2013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387207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27/06/2013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40574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t>27/06/2013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44404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3575" y="6356350"/>
            <a:ext cx="2895600" cy="365125"/>
          </a:xfrm>
        </p:spPr>
        <p:txBody>
          <a:bodyPr/>
          <a:lstStyle>
            <a:lvl1pPr algn="ctr">
              <a:defRPr sz="14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Titre conférence - Date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249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10315-3185-4901-82A5-1E1EEEE40FE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74907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528FA-EC99-4E9A-9B02-2A7181B1EAB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54297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DD5C-B4A3-44A3-9FDA-9A50E2CBC41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311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93237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14C69-EA0F-46A2-A108-A76A8F8D5E9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50694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B197-2451-4C02-ABD1-1B12E2DE1C3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55821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47E96-8B3F-46A3-956D-BD379C845D8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479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91F5F-669B-41B4-AE08-9DA357AAECB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56543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3B49D-54D2-449A-9B5E-8F5BA64DD2F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0032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1B8B8-E7E0-4249-94AE-DA8D432CA8A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57176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598CD-E594-464B-BFAE-25F837B89FA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000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654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862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322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22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528FA-EC99-4E9A-9B02-2A7181B1EAB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425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375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703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3814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830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0621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-4921" y="6309320"/>
            <a:ext cx="2895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919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084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479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864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85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DD5C-B4A3-44A3-9FDA-9A50E2CBC41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5896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5447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191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2073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0224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618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8854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471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3808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5354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67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14C69-EA0F-46A2-A108-A76A8F8D5E9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1025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327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0497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541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1590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64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0942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4902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3403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1520" y="6309320"/>
            <a:ext cx="2895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233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364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B197-2451-4C02-ABD1-1B12E2DE1C3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288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6706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0513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716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265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470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43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6176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2302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9140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72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23528" y="6309320"/>
            <a:ext cx="2895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8841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022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1371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0784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0556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6278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80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807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8016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166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044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91F5F-669B-41B4-AE08-9DA357AAECB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537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2133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8728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2415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243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1945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8176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7918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998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5837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46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3B49D-54D2-449A-9B5E-8F5BA64DD2F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1014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1886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3220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3978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7009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5210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6674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2139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0770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504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04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A8A740-1C80-4483-8F7E-FA4719B074FB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02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FDE1-9B1C-4726-AF16-AB083ADF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39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D98D5-DD2A-4B02-BF2D-5220CEDF5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41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581F1-E021-43EB-AE02-151FC9A77D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12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11560" y="63093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smtClean="0">
                <a:solidFill>
                  <a:schemeClr val="tx1"/>
                </a:solidFill>
              </a:rPr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989CE-F18F-4A51-B611-FE43BFD00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69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7B3F7-D128-4BD1-AF15-8EB9C4A0C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82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DD098-3F3F-4D1D-A0C6-B400DB102C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12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A4515-5C0F-4FE9-A90B-BFA7736E6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37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39552" y="63813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892F6-5D21-46B2-98A3-8F8BAF83A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33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A6CD1-2DAC-4093-A73F-A51273FA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64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ea typeface="ＭＳ Ｐゴシック" pitchFamily="-109" charset="-128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ea typeface="ＭＳ Ｐゴシック" pitchFamily="-109" charset="-128"/>
              </a:rPr>
              <a:t>Titre conférence - Date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A8A740-1C80-4483-8F7E-FA4719B074FB}" type="slidenum">
              <a:rPr lang="fr-FR" smtClean="0">
                <a:ea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smtClean="0"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191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39BAA-AC4F-463A-B02C-45FECD55F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0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1C1F3-6428-4CDA-BF9E-7A515FEDF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95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/>
              <a:t>Titre conférence - Date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B4C30C-DDB5-4B22-AF17-CD4F65867016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733849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3A9F5-12B5-4F16-809C-096BD5EF38A6}" type="datetimeFigureOut">
              <a:rPr lang="fr-FR" smtClean="0"/>
              <a:t>27/06/2013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2264-7BD7-4210-AB3F-B1EE205D2F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06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ea typeface="ＭＳ Ｐゴシック" pitchFamily="-109" charset="-128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ea typeface="ＭＳ Ｐゴシック" pitchFamily="-109" charset="-128"/>
              </a:rPr>
              <a:t>Titre conférence - Date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A8A740-1C80-4483-8F7E-FA4719B074FB}" type="slidenum">
              <a:rPr lang="fr-FR" smtClean="0">
                <a:ea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smtClean="0"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339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5DB94-0B50-4090-982B-C38CD51317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53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565E1-F32E-4749-9E70-27511BDF80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35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7C016-6729-43C3-A545-7882B20FD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9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BE5D6-31A8-469F-8A23-06742A961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99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A4BA6-0B2D-4340-8554-94FBA705C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86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80B82-93F8-46DE-A4A8-105737513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07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CE101-DD49-4626-A749-E552D4F3E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81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2.tif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12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3.wdp"/><Relationship Id="rId11" Type="http://schemas.openxmlformats.org/officeDocument/2006/relationships/image" Target="../media/image30.jpeg"/><Relationship Id="rId5" Type="http://schemas.openxmlformats.org/officeDocument/2006/relationships/image" Target="../media/image15.png"/><Relationship Id="rId10" Type="http://schemas.openxmlformats.org/officeDocument/2006/relationships/image" Target="../media/image29.jpeg"/><Relationship Id="rId4" Type="http://schemas.microsoft.com/office/2007/relationships/hdphoto" Target="../media/hdphoto1.wdp"/><Relationship Id="rId9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6.jpg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3.wdp"/><Relationship Id="rId11" Type="http://schemas.openxmlformats.org/officeDocument/2006/relationships/image" Target="../media/image34.jpg"/><Relationship Id="rId5" Type="http://schemas.openxmlformats.org/officeDocument/2006/relationships/image" Target="../media/image15.png"/><Relationship Id="rId10" Type="http://schemas.openxmlformats.org/officeDocument/2006/relationships/image" Target="../media/image33.jpg"/><Relationship Id="rId4" Type="http://schemas.microsoft.com/office/2007/relationships/hdphoto" Target="../media/hdphoto1.wdp"/><Relationship Id="rId9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12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3.wdp"/><Relationship Id="rId11" Type="http://schemas.openxmlformats.org/officeDocument/2006/relationships/image" Target="../media/image37.jpg"/><Relationship Id="rId5" Type="http://schemas.openxmlformats.org/officeDocument/2006/relationships/image" Target="../media/image15.png"/><Relationship Id="rId10" Type="http://schemas.openxmlformats.org/officeDocument/2006/relationships/image" Target="../media/image11.jpg"/><Relationship Id="rId4" Type="http://schemas.microsoft.com/office/2007/relationships/hdphoto" Target="../media/hdphoto1.wdp"/><Relationship Id="rId9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12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15.png"/><Relationship Id="rId10" Type="http://schemas.openxmlformats.org/officeDocument/2006/relationships/image" Target="../media/image39.jpg"/><Relationship Id="rId4" Type="http://schemas.microsoft.com/office/2007/relationships/hdphoto" Target="../media/hdphoto1.wdp"/><Relationship Id="rId9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3.wdp"/><Relationship Id="rId11" Type="http://schemas.openxmlformats.org/officeDocument/2006/relationships/image" Target="../media/image12.jpg"/><Relationship Id="rId5" Type="http://schemas.openxmlformats.org/officeDocument/2006/relationships/image" Target="../media/image15.png"/><Relationship Id="rId10" Type="http://schemas.openxmlformats.org/officeDocument/2006/relationships/image" Target="../media/image41.jpg"/><Relationship Id="rId4" Type="http://schemas.microsoft.com/office/2007/relationships/hdphoto" Target="../media/hdphoto1.wdp"/><Relationship Id="rId9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3.jpg"/><Relationship Id="rId7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4.xml"/><Relationship Id="rId6" Type="http://schemas.openxmlformats.org/officeDocument/2006/relationships/image" Target="../media/image44.jpeg"/><Relationship Id="rId5" Type="http://schemas.microsoft.com/office/2007/relationships/hdphoto" Target="../media/hdphoto1.wdp"/><Relationship Id="rId10" Type="http://schemas.openxmlformats.org/officeDocument/2006/relationships/image" Target="../media/image42.jpeg"/><Relationship Id="rId4" Type="http://schemas.openxmlformats.org/officeDocument/2006/relationships/image" Target="../media/image2.jpe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.jp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4.xml"/><Relationship Id="rId6" Type="http://schemas.openxmlformats.org/officeDocument/2006/relationships/image" Target="../media/image47.jpeg"/><Relationship Id="rId5" Type="http://schemas.microsoft.com/office/2007/relationships/hdphoto" Target="../media/hdphoto1.wdp"/><Relationship Id="rId10" Type="http://schemas.openxmlformats.org/officeDocument/2006/relationships/image" Target="../media/image51.jpeg"/><Relationship Id="rId4" Type="http://schemas.openxmlformats.org/officeDocument/2006/relationships/image" Target="../media/image2.jpeg"/><Relationship Id="rId9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7.jpeg"/><Relationship Id="rId3" Type="http://schemas.microsoft.com/office/2007/relationships/hdphoto" Target="../media/hdphoto3.wdp"/><Relationship Id="rId7" Type="http://schemas.microsoft.com/office/2007/relationships/hdphoto" Target="../media/hdphoto1.wdp"/><Relationship Id="rId12" Type="http://schemas.openxmlformats.org/officeDocument/2006/relationships/image" Target="../media/image5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4.xml"/><Relationship Id="rId6" Type="http://schemas.openxmlformats.org/officeDocument/2006/relationships/image" Target="../media/image2.jpeg"/><Relationship Id="rId11" Type="http://schemas.openxmlformats.org/officeDocument/2006/relationships/image" Target="../media/image55.jpeg"/><Relationship Id="rId5" Type="http://schemas.openxmlformats.org/officeDocument/2006/relationships/image" Target="../media/image3.jpg"/><Relationship Id="rId10" Type="http://schemas.openxmlformats.org/officeDocument/2006/relationships/image" Target="../media/image54.jpeg"/><Relationship Id="rId4" Type="http://schemas.openxmlformats.org/officeDocument/2006/relationships/image" Target="../media/image52.jpg"/><Relationship Id="rId9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24.xml"/><Relationship Id="rId6" Type="http://schemas.openxmlformats.org/officeDocument/2006/relationships/image" Target="../media/image61.jpeg"/><Relationship Id="rId11" Type="http://schemas.microsoft.com/office/2007/relationships/hdphoto" Target="../media/hdphoto1.wdp"/><Relationship Id="rId5" Type="http://schemas.openxmlformats.org/officeDocument/2006/relationships/image" Target="../media/image60.jpg"/><Relationship Id="rId10" Type="http://schemas.openxmlformats.org/officeDocument/2006/relationships/image" Target="../media/image2.jpeg"/><Relationship Id="rId4" Type="http://schemas.openxmlformats.org/officeDocument/2006/relationships/image" Target="../media/image3.jpg"/><Relationship Id="rId9" Type="http://schemas.openxmlformats.org/officeDocument/2006/relationships/image" Target="../media/image64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12" Type="http://schemas.openxmlformats.org/officeDocument/2006/relationships/image" Target="../media/image6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15.png"/><Relationship Id="rId10" Type="http://schemas.openxmlformats.org/officeDocument/2006/relationships/image" Target="../media/image65.jpeg"/><Relationship Id="rId4" Type="http://schemas.microsoft.com/office/2007/relationships/hdphoto" Target="../media/hdphoto1.wdp"/><Relationship Id="rId9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6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3.wdp"/><Relationship Id="rId11" Type="http://schemas.openxmlformats.org/officeDocument/2006/relationships/image" Target="../media/image68.jpeg"/><Relationship Id="rId5" Type="http://schemas.openxmlformats.org/officeDocument/2006/relationships/image" Target="../media/image15.png"/><Relationship Id="rId10" Type="http://schemas.openxmlformats.org/officeDocument/2006/relationships/image" Target="../media/image67.jpeg"/><Relationship Id="rId4" Type="http://schemas.microsoft.com/office/2007/relationships/hdphoto" Target="../media/hdphoto1.wdp"/><Relationship Id="rId9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3.wdp"/><Relationship Id="rId11" Type="http://schemas.openxmlformats.org/officeDocument/2006/relationships/image" Target="../media/image71.jpeg"/><Relationship Id="rId5" Type="http://schemas.openxmlformats.org/officeDocument/2006/relationships/image" Target="../media/image15.png"/><Relationship Id="rId10" Type="http://schemas.openxmlformats.org/officeDocument/2006/relationships/image" Target="../media/image70.jpeg"/><Relationship Id="rId4" Type="http://schemas.microsoft.com/office/2007/relationships/hdphoto" Target="../media/hdphoto1.wdp"/><Relationship Id="rId9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2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2.xml"/><Relationship Id="rId6" Type="http://schemas.openxmlformats.org/officeDocument/2006/relationships/image" Target="../media/image2.jpeg"/><Relationship Id="rId5" Type="http://schemas.openxmlformats.org/officeDocument/2006/relationships/image" Target="../media/image6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eg"/><Relationship Id="rId7" Type="http://schemas.openxmlformats.org/officeDocument/2006/relationships/image" Target="../media/image11.jpg"/><Relationship Id="rId12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2.xml"/><Relationship Id="rId6" Type="http://schemas.openxmlformats.org/officeDocument/2006/relationships/image" Target="../media/image10.png"/><Relationship Id="rId11" Type="http://schemas.openxmlformats.org/officeDocument/2006/relationships/image" Target="../media/image2.jpeg"/><Relationship Id="rId5" Type="http://schemas.openxmlformats.org/officeDocument/2006/relationships/image" Target="../media/image3.jpg"/><Relationship Id="rId10" Type="http://schemas.openxmlformats.org/officeDocument/2006/relationships/image" Target="../media/image14.jpg"/><Relationship Id="rId4" Type="http://schemas.openxmlformats.org/officeDocument/2006/relationships/image" Target="../media/image9.pn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0.jpg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3.wdp"/><Relationship Id="rId11" Type="http://schemas.openxmlformats.org/officeDocument/2006/relationships/image" Target="../media/image18.jpeg"/><Relationship Id="rId5" Type="http://schemas.openxmlformats.org/officeDocument/2006/relationships/image" Target="../media/image15.png"/><Relationship Id="rId10" Type="http://schemas.openxmlformats.org/officeDocument/2006/relationships/image" Target="../media/image17.jpg"/><Relationship Id="rId4" Type="http://schemas.microsoft.com/office/2007/relationships/hdphoto" Target="../media/hdphoto1.wdp"/><Relationship Id="rId9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4.jpeg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3.wdp"/><Relationship Id="rId11" Type="http://schemas.openxmlformats.org/officeDocument/2006/relationships/image" Target="../media/image22.jpeg"/><Relationship Id="rId5" Type="http://schemas.openxmlformats.org/officeDocument/2006/relationships/image" Target="../media/image15.png"/><Relationship Id="rId10" Type="http://schemas.openxmlformats.org/officeDocument/2006/relationships/image" Target="../media/image21.jpeg"/><Relationship Id="rId4" Type="http://schemas.microsoft.com/office/2007/relationships/hdphoto" Target="../media/hdphoto1.wdp"/><Relationship Id="rId9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8.jpeg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4.xml"/><Relationship Id="rId6" Type="http://schemas.microsoft.com/office/2007/relationships/hdphoto" Target="../media/hdphoto3.wdp"/><Relationship Id="rId11" Type="http://schemas.openxmlformats.org/officeDocument/2006/relationships/image" Target="../media/image26.jpeg"/><Relationship Id="rId5" Type="http://schemas.openxmlformats.org/officeDocument/2006/relationships/image" Target="../media/image15.png"/><Relationship Id="rId10" Type="http://schemas.openxmlformats.org/officeDocument/2006/relationships/image" Target="../media/image25.jpeg"/><Relationship Id="rId4" Type="http://schemas.microsoft.com/office/2007/relationships/hdphoto" Target="../media/hdphoto1.wdp"/><Relationship Id="rId9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ga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" y="3076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5905500" y="1052513"/>
            <a:ext cx="3238500" cy="719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Jacques Martino</a:t>
            </a:r>
            <a:br>
              <a:rPr lang="fr-FR" sz="2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</a:br>
            <a:r>
              <a:rPr lang="fr-FR" sz="2400" b="1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IN2P3 </a:t>
            </a:r>
            <a:r>
              <a:rPr lang="fr-FR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Director</a:t>
            </a:r>
            <a:endParaRPr lang="fr-FR" sz="2400" b="1" i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283968" y="4653136"/>
            <a:ext cx="4680520" cy="911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IN2P3 CSI meeting</a:t>
            </a:r>
          </a:p>
          <a:p>
            <a:pPr eaLnBrk="1" hangingPunct="1">
              <a:lnSpc>
                <a:spcPct val="80000"/>
              </a:lnSpc>
            </a:pP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Paris </a:t>
            </a:r>
            <a:r>
              <a:rPr lang="fr-FR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June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2013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7019925" y="5949950"/>
            <a:ext cx="1633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6600"/>
                </a:solidFill>
                <a:latin typeface="Arial Narrow" pitchFamily="34" charset="0"/>
              </a:rPr>
              <a:t>www.in2p3.fr</a:t>
            </a:r>
          </a:p>
        </p:txBody>
      </p:sp>
    </p:spTree>
    <p:extLst>
      <p:ext uri="{BB962C8B-B14F-4D97-AF65-F5344CB8AC3E}">
        <p14:creationId xmlns:p14="http://schemas.microsoft.com/office/powerpoint/2010/main" val="83251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5796136" y="5542307"/>
            <a:ext cx="4608512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SUPERCONDUCTING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5526668" y="5791200"/>
            <a:ext cx="3897543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CRYOTECHNOLOGY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042619" y="5789823"/>
            <a:ext cx="2899995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PLATFORMS 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771920" y="5570039"/>
            <a:ext cx="2533753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LASERS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747678" y="1113197"/>
            <a:ext cx="9067800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ACCELERATOR R&amp;D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178922" y="5559827"/>
            <a:ext cx="4579598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INTENSE BEAMS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376011" y="5791200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ION SOURCES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4966412">
            <a:off x="4666409" y="3790220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743200"/>
            <a:ext cx="456780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Superconducting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accelerator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cavities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and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cryotechnology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Ion and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electron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sources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Target/source for radioactive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beams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Beam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dynamics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Laser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acceleration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054136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4471234">
            <a:off x="6400126" y="4091703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359564">
            <a:off x="7597367" y="2381252"/>
            <a:ext cx="1413123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" t="-1192" r="-1777" b="1192"/>
          <a:stretch/>
        </p:blipFill>
        <p:spPr>
          <a:xfrm>
            <a:off x="6434518" y="2168846"/>
            <a:ext cx="2299103" cy="1627763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55" y="2362200"/>
            <a:ext cx="2068681" cy="1551510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280530" y="3613716"/>
            <a:ext cx="3417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CSNSM/Jean François Dars,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Desy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Hamburg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Ganil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CNRS/IN2P3</a:t>
            </a:r>
            <a:b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</a:b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95307"/>
            <a:ext cx="9145016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0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ACCELERATOR RESEARCH AND DEVELOPMENT</a:t>
            </a:r>
            <a:endParaRPr lang="fr-FR" sz="3000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1" r="-23999"/>
          <a:stretch/>
        </p:blipFill>
        <p:spPr>
          <a:xfrm>
            <a:off x="5234929" y="3878873"/>
            <a:ext cx="2780744" cy="1789241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1" t="324" r="-2" b="-324"/>
          <a:stretch/>
        </p:blipFill>
        <p:spPr>
          <a:xfrm>
            <a:off x="6502296" y="3902944"/>
            <a:ext cx="1346739" cy="1715853"/>
          </a:xfrm>
          <a:prstGeom prst="ellipse">
            <a:avLst/>
          </a:prstGeom>
        </p:spPr>
      </p:pic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ACCELERATOR R&amp;D, TECHNOLOGICAL PLATFORMS  </a:t>
            </a:r>
            <a:endParaRPr lang="fr-FR" sz="2800" b="1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12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1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5866639" y="5542540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CMOS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5662458" y="5801015"/>
            <a:ext cx="3973289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Ultra-</a:t>
            </a:r>
            <a:r>
              <a:rPr lang="fr-FR" sz="3200" b="1" cap="all" dirty="0" err="1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granulary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122002" y="5789823"/>
            <a:ext cx="2899995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IMAGERS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4342595" y="5535101"/>
            <a:ext cx="2668591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BOLOMETERS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295630" y="1123821"/>
            <a:ext cx="7695354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INSTRUMENTATION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178922" y="5559827"/>
            <a:ext cx="4579598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err="1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MICROELECTRONIcs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700" b="1" dirty="0" smtClean="0">
                <a:solidFill>
                  <a:schemeClr val="tx2"/>
                </a:solidFill>
                <a:latin typeface="+mj-lt"/>
              </a:rPr>
              <a:t>INSTRUMENTATION, DETECTORS, TECHNOLOGY TRANSFER</a:t>
            </a:r>
            <a:endParaRPr lang="fr-FR" sz="27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376011" y="5791200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HODOSCOPES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4259887">
            <a:off x="4746299" y="3683555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743200"/>
            <a:ext cx="4114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Silicon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detectors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Photo-detectors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, 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new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generation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scintillators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Gaseous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detectors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B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olometers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M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icroelectronics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979569">
            <a:off x="6771693" y="4209967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300355">
            <a:off x="7658125" y="2121931"/>
            <a:ext cx="1298575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11" y="2057017"/>
            <a:ext cx="2069855" cy="1543630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57" y="3974305"/>
            <a:ext cx="2293919" cy="1652673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682662" y="4206774"/>
            <a:ext cx="2722625" cy="2000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LSM, D.R., 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IPNL – 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88173" y="120933"/>
            <a:ext cx="77724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INSTRUMENTATION AND DETECTORS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98" y="2578590"/>
            <a:ext cx="1828800" cy="13716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6" t="-1137" r="-750" b="11610"/>
          <a:stretch/>
        </p:blipFill>
        <p:spPr>
          <a:xfrm>
            <a:off x="5754711" y="4407456"/>
            <a:ext cx="1371600" cy="1216125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3" name="Connecteur droit 3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21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1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598076" y="5518014"/>
            <a:ext cx="3199013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REACTORS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7529358" y="5789823"/>
            <a:ext cx="1638866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ADS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326217" y="5777767"/>
            <a:ext cx="4961802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NUCLEAR WASTES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517487" y="5531686"/>
            <a:ext cx="2923024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MOLTEN SALTS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143416" y="1113197"/>
            <a:ext cx="9822428" cy="10668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BACK-END OF THE NUCL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22757" y="5543927"/>
            <a:ext cx="3750553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TRANSMUTATION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BACK-END OF THE NUCLEAR FUEL CYCLE, NUCLEAR ENERGY</a:t>
            </a:r>
            <a:endParaRPr lang="fr-FR" sz="2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313345" y="5789823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err="1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RADIOCHEmIstry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3971586">
            <a:off x="4889767" y="3687483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743200"/>
            <a:ext cx="411480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T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ransmutation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of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nuclear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waste by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ADS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I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nnovating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nuclear systems with low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wastes (thorium)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Waste storage radiochemistry</a:t>
            </a:r>
            <a:r>
              <a:rPr lang="fr-FR" sz="1400" b="1" dirty="0" smtClean="0">
                <a:solidFill>
                  <a:srgbClr val="215968"/>
                </a:solidFill>
                <a:latin typeface="Arial Narrow" pitchFamily="34" charset="0"/>
              </a:rPr>
              <a:t/>
            </a:r>
            <a:br>
              <a:rPr lang="fr-FR" sz="1400" b="1" dirty="0" smtClean="0">
                <a:solidFill>
                  <a:srgbClr val="215968"/>
                </a:solidFill>
                <a:latin typeface="Arial Narrow" pitchFamily="34" charset="0"/>
              </a:rPr>
            </a:br>
            <a:endParaRPr lang="fr-FR" sz="14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979569">
            <a:off x="6771693" y="4209967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489160">
            <a:off x="7326849" y="2219240"/>
            <a:ext cx="1599051" cy="1425964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11" y="2075870"/>
            <a:ext cx="1966280" cy="1619830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901" y="2573503"/>
            <a:ext cx="2050519" cy="1411268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549555" y="3823972"/>
            <a:ext cx="298884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Pacen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Gedepeon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Guinevere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– 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 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88173" y="120933"/>
            <a:ext cx="77724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NUCLEAR PHYSICS AND ENERGY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118" y="4038169"/>
            <a:ext cx="2220971" cy="161602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cxnSp>
        <p:nvCxnSpPr>
          <p:cNvPr id="33" name="Connecteur droit 3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3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1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989794" y="5542540"/>
            <a:ext cx="2259735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IMAGING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6788025" y="5789823"/>
            <a:ext cx="2965575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RADIOISOTOPES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122002" y="5789823"/>
            <a:ext cx="3774893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HADRONTHERAPY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4228304" y="5535101"/>
            <a:ext cx="2668591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SIMULATIONS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178756" y="1113197"/>
            <a:ext cx="10376407" cy="10668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NEW DIAGNOSTIC AND TH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73348" y="5559827"/>
            <a:ext cx="3780906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BEAM MONITORS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NEW DIAGNOSTIC AND THERAPY TOOLS</a:t>
            </a:r>
            <a:endParaRPr lang="fr-FR" sz="2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376011" y="5791200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err="1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radiobiologY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3971586">
            <a:off x="4889767" y="3687483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199" y="2564904"/>
            <a:ext cx="4486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Symbol"/>
              <a:buChar char="®"/>
            </a:pP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Strong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</a:rPr>
              <a:t>involvement of IN2P3 in the </a:t>
            </a: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fight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</a:rPr>
              <a:t>against </a:t>
            </a: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cancer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200" b="1" i="1" dirty="0" smtClean="0">
              <a:solidFill>
                <a:srgbClr val="37609C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Radioisotopes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,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radiobiology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,            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radiotherapy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Dosimetry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/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beam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 monitors R&amp;D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A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ccelerator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technology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I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maging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, simulations (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Geant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,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Gate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) </a:t>
            </a: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979569">
            <a:off x="6771693" y="4209967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489160">
            <a:off x="7326849" y="2219240"/>
            <a:ext cx="1599051" cy="1425964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11" y="2149494"/>
            <a:ext cx="1966280" cy="1472582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474705" y="4004581"/>
            <a:ext cx="312701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Amissa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IMNC/CNRS,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Arronax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– 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88173" y="120933"/>
            <a:ext cx="77724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NUCLEAR PHYSICS AND HEALTH</a:t>
            </a:r>
            <a:endParaRPr lang="fr-FR" b="1" dirty="0"/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98853" y="2358737"/>
            <a:ext cx="1502141" cy="1814656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630" y="4031219"/>
            <a:ext cx="2072754" cy="1565171"/>
          </a:xfrm>
          <a:prstGeom prst="ellipse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36" name="Connecteur droit 35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88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1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889243" y="5539816"/>
            <a:ext cx="2413623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NETWORKS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8119662" y="5781363"/>
            <a:ext cx="1024338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LCG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613914" y="5781363"/>
            <a:ext cx="5497943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COMPUTING CENTERS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162570" y="5539816"/>
            <a:ext cx="4115206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DATA STORAGE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119579" y="1131995"/>
            <a:ext cx="10376407" cy="10668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LARGE DATA-SET PROCE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115776" y="5559827"/>
            <a:ext cx="4831792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infrastructures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600" b="1" dirty="0" smtClean="0">
                <a:solidFill>
                  <a:schemeClr val="tx2"/>
                </a:solidFill>
                <a:latin typeface="+mj-lt"/>
              </a:rPr>
              <a:t>LARGE DATA-SET PROCESSING</a:t>
            </a:r>
            <a:endParaRPr lang="fr-FR" sz="2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467544" y="5791976"/>
            <a:ext cx="2676131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INTERFACES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3971586">
            <a:off x="4889767" y="3687483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708920"/>
            <a:ext cx="4114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®"/>
            </a:pP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European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</a:rPr>
              <a:t>and </a:t>
            </a: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International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</a:rPr>
              <a:t>level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®"/>
            </a:pP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Major contribution of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</a:rPr>
              <a:t>CC-IN2P3 (Lyon</a:t>
            </a: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) and TIER-2’s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37609C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High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energy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physics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(LCG)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Biomedical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applications</a:t>
            </a: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979569">
            <a:off x="6567514" y="4125406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489160">
            <a:off x="7326849" y="2219240"/>
            <a:ext cx="1599051" cy="1425964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 rot="16200000">
            <a:off x="7502834" y="3897138"/>
            <a:ext cx="30853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CC-IN2P3/CNRS/F. de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Stefanis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– Conception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garphique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 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88173" y="120933"/>
            <a:ext cx="77724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COMPUTING GRIDS</a:t>
            </a:r>
            <a:endParaRPr lang="fr-FR" b="1" dirty="0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924001"/>
            <a:ext cx="2160240" cy="1672390"/>
          </a:xfrm>
          <a:prstGeom prst="ellipse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00" y="2240812"/>
            <a:ext cx="1902440" cy="154043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639855"/>
            <a:ext cx="1859221" cy="1355849"/>
          </a:xfrm>
          <a:prstGeom prst="ellipse">
            <a:avLst/>
          </a:prstGeom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cxnSp>
        <p:nvCxnSpPr>
          <p:cNvPr id="33" name="Connecteur droit 3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23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5" descr="Europe_satellite_globe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/>
          <a:stretch>
            <a:fillRect/>
          </a:stretch>
        </p:blipFill>
        <p:spPr bwMode="auto">
          <a:xfrm>
            <a:off x="0" y="1052736"/>
            <a:ext cx="9144000" cy="565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75656" y="-279666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FRANCE : LARGE INFRASTRUCTURES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 rot="16200000">
            <a:off x="6966248" y="4034647"/>
            <a:ext cx="414765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en-US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© </a:t>
            </a:r>
            <a:r>
              <a:rPr lang="en-US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Ganil</a:t>
            </a:r>
            <a:r>
              <a:rPr lang="en-US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/Spiral2, CNRS/IN2P3, coll. Edelweiss, Antares, </a:t>
            </a:r>
            <a:r>
              <a:rPr lang="en-US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DChooz</a:t>
            </a:r>
            <a:r>
              <a:rPr lang="en-US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en-US" sz="700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Nasa</a:t>
            </a:r>
            <a:r>
              <a:rPr lang="en-US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– Conception </a:t>
            </a:r>
            <a:r>
              <a:rPr lang="en-US" sz="700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graphique</a:t>
            </a:r>
            <a:r>
              <a:rPr lang="en-US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: Anna </a:t>
            </a:r>
            <a:r>
              <a:rPr lang="en-US" sz="700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en-US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(IPNL)</a:t>
            </a:r>
            <a:endParaRPr lang="fr-FR" sz="700" dirty="0">
              <a:solidFill>
                <a:schemeClr val="accent5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08501"/>
            <a:ext cx="9144000" cy="712078"/>
          </a:xfrm>
          <a:prstGeom prst="rect">
            <a:avLst/>
          </a:prstGeom>
        </p:spPr>
      </p:pic>
      <p:sp>
        <p:nvSpPr>
          <p:cNvPr id="39" name="Titre 1"/>
          <p:cNvSpPr txBox="1">
            <a:spLocks/>
          </p:cNvSpPr>
          <p:nvPr/>
        </p:nvSpPr>
        <p:spPr bwMode="auto">
          <a:xfrm>
            <a:off x="800100" y="2579802"/>
            <a:ext cx="34290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Spiral2 / </a:t>
            </a:r>
            <a:r>
              <a:rPr lang="fr-FR" sz="2000" b="1" dirty="0" err="1" smtClean="0">
                <a:solidFill>
                  <a:schemeClr val="bg1"/>
                </a:solidFill>
              </a:rPr>
              <a:t>Ganil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2" name="Ellipse 41"/>
          <p:cNvSpPr>
            <a:spLocks noChangeArrowheads="1"/>
          </p:cNvSpPr>
          <p:nvPr/>
        </p:nvSpPr>
        <p:spPr bwMode="auto">
          <a:xfrm>
            <a:off x="2209800" y="30480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44" name="Titre 1"/>
          <p:cNvSpPr txBox="1">
            <a:spLocks/>
          </p:cNvSpPr>
          <p:nvPr/>
        </p:nvSpPr>
        <p:spPr bwMode="auto">
          <a:xfrm>
            <a:off x="3018213" y="3624377"/>
            <a:ext cx="2848744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Edelweiss, </a:t>
            </a:r>
            <a:r>
              <a:rPr lang="fr-FR" sz="2000" b="1" dirty="0" err="1" smtClean="0">
                <a:solidFill>
                  <a:schemeClr val="bg1"/>
                </a:solidFill>
              </a:rPr>
              <a:t>Nemo</a:t>
            </a:r>
            <a:r>
              <a:rPr lang="fr-FR" sz="2000" b="1" dirty="0" smtClean="0">
                <a:solidFill>
                  <a:schemeClr val="bg1"/>
                </a:solidFill>
              </a:rPr>
              <a:t> / LSM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5" name="Ellipse 44"/>
          <p:cNvSpPr>
            <a:spLocks noChangeArrowheads="1"/>
          </p:cNvSpPr>
          <p:nvPr/>
        </p:nvSpPr>
        <p:spPr bwMode="auto">
          <a:xfrm>
            <a:off x="2667000" y="39624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pic>
        <p:nvPicPr>
          <p:cNvPr id="46" name="Image 45" descr="EDW Fisheye.jpg"/>
          <p:cNvPicPr>
            <a:picLocks noChangeAspect="1"/>
          </p:cNvPicPr>
          <p:nvPr/>
        </p:nvPicPr>
        <p:blipFill>
          <a:blip r:embed="rId6"/>
          <a:srcRect l="18333" r="10833"/>
          <a:stretch>
            <a:fillRect/>
          </a:stretch>
        </p:blipFill>
        <p:spPr>
          <a:xfrm>
            <a:off x="4241377" y="4259296"/>
            <a:ext cx="1507232" cy="1420598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pic>
        <p:nvPicPr>
          <p:cNvPr id="65" name="Image 64" descr="Spiral2.png"/>
          <p:cNvPicPr>
            <a:picLocks noChangeAspect="1"/>
          </p:cNvPicPr>
          <p:nvPr/>
        </p:nvPicPr>
        <p:blipFill>
          <a:blip r:embed="rId7"/>
          <a:srcRect l="1667" r="20833"/>
          <a:stretch>
            <a:fillRect/>
          </a:stretch>
        </p:blipFill>
        <p:spPr>
          <a:xfrm>
            <a:off x="1487731" y="1159688"/>
            <a:ext cx="1561613" cy="1467221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66" name="Ellipse 65"/>
          <p:cNvSpPr>
            <a:spLocks noChangeArrowheads="1"/>
          </p:cNvSpPr>
          <p:nvPr/>
        </p:nvSpPr>
        <p:spPr bwMode="auto">
          <a:xfrm>
            <a:off x="2788763" y="3189402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67" name="Titre 1"/>
          <p:cNvSpPr txBox="1">
            <a:spLocks/>
          </p:cNvSpPr>
          <p:nvPr/>
        </p:nvSpPr>
        <p:spPr bwMode="auto">
          <a:xfrm>
            <a:off x="3093562" y="2981675"/>
            <a:ext cx="2126137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err="1" smtClean="0">
                <a:solidFill>
                  <a:schemeClr val="bg1"/>
                </a:solidFill>
              </a:rPr>
              <a:t>DChooz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7" t="-24" r="1270" b="-2931"/>
          <a:stretch/>
        </p:blipFill>
        <p:spPr>
          <a:xfrm>
            <a:off x="4155838" y="2007689"/>
            <a:ext cx="1489904" cy="1421311"/>
          </a:xfrm>
          <a:prstGeom prst="ellipse">
            <a:avLst/>
          </a:prstGeom>
          <a:ln w="635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9" name="Ellipse 68"/>
          <p:cNvSpPr>
            <a:spLocks noChangeArrowheads="1"/>
          </p:cNvSpPr>
          <p:nvPr/>
        </p:nvSpPr>
        <p:spPr bwMode="auto">
          <a:xfrm>
            <a:off x="2439186" y="43035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70" name="Titre 1"/>
          <p:cNvSpPr txBox="1">
            <a:spLocks/>
          </p:cNvSpPr>
          <p:nvPr/>
        </p:nvSpPr>
        <p:spPr bwMode="auto">
          <a:xfrm>
            <a:off x="1396628" y="4063444"/>
            <a:ext cx="1117972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Antares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71" name="Imag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49" y="4739270"/>
            <a:ext cx="1558903" cy="1354026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cxnSp>
        <p:nvCxnSpPr>
          <p:cNvPr id="22" name="Connecteur droit 21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Ellipse 22"/>
          <p:cNvSpPr>
            <a:spLocks noChangeArrowheads="1"/>
          </p:cNvSpPr>
          <p:nvPr/>
        </p:nvSpPr>
        <p:spPr bwMode="auto">
          <a:xfrm>
            <a:off x="2362200" y="3814877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4" name="Titre 1"/>
          <p:cNvSpPr txBox="1">
            <a:spLocks/>
          </p:cNvSpPr>
          <p:nvPr/>
        </p:nvSpPr>
        <p:spPr bwMode="auto">
          <a:xfrm>
            <a:off x="1376388" y="3429000"/>
            <a:ext cx="1326253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CC-IN2P3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2463099"/>
            <a:ext cx="1477033" cy="1374586"/>
          </a:xfrm>
          <a:prstGeom prst="ellipse">
            <a:avLst/>
          </a:prstGeom>
          <a:ln>
            <a:solidFill>
              <a:srgbClr val="FFFFFF"/>
            </a:solidFill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999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5" descr="Europe_satellite_globe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/>
          <a:stretch>
            <a:fillRect/>
          </a:stretch>
        </p:blipFill>
        <p:spPr bwMode="auto">
          <a:xfrm>
            <a:off x="0" y="10512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 rot="16200000">
            <a:off x="7135074" y="4203473"/>
            <a:ext cx="3810000" cy="20005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© 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Cern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, Nasa, 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Opera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, GSI, JINR 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Dubna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Profilmedia</a:t>
            </a:r>
            <a:r>
              <a:rPr lang="fr-FR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– Conception graphique : Anna </a:t>
            </a:r>
            <a:r>
              <a:rPr lang="fr-FR" sz="700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(IPNL) </a:t>
            </a:r>
            <a:endParaRPr lang="fr-FR" sz="700" dirty="0">
              <a:solidFill>
                <a:schemeClr val="accent5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08501"/>
            <a:ext cx="9144000" cy="712078"/>
          </a:xfrm>
          <a:prstGeom prst="rect">
            <a:avLst/>
          </a:prstGeom>
        </p:spPr>
      </p:pic>
      <p:sp>
        <p:nvSpPr>
          <p:cNvPr id="16" name="Titre 1"/>
          <p:cNvSpPr txBox="1">
            <a:spLocks/>
          </p:cNvSpPr>
          <p:nvPr/>
        </p:nvSpPr>
        <p:spPr bwMode="auto">
          <a:xfrm>
            <a:off x="1112468" y="3478743"/>
            <a:ext cx="2418041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rgbClr val="FF9933"/>
                </a:solidFill>
              </a:rPr>
              <a:t>LHC, Isolde</a:t>
            </a:r>
            <a:r>
              <a:rPr lang="fr-FR" sz="2000" b="1" dirty="0">
                <a:solidFill>
                  <a:srgbClr val="FF9933"/>
                </a:solidFill>
              </a:rPr>
              <a:t> </a:t>
            </a:r>
            <a:r>
              <a:rPr lang="fr-FR" sz="2000" dirty="0" smtClean="0">
                <a:solidFill>
                  <a:srgbClr val="FF9933"/>
                </a:solidFill>
              </a:rPr>
              <a:t>/ </a:t>
            </a:r>
            <a:r>
              <a:rPr lang="fr-FR" sz="2000" dirty="0" err="1" smtClean="0">
                <a:solidFill>
                  <a:srgbClr val="FF9933"/>
                </a:solidFill>
              </a:rPr>
              <a:t>Cern</a:t>
            </a:r>
            <a:r>
              <a:rPr lang="fr-FR" sz="2000" dirty="0" smtClean="0">
                <a:solidFill>
                  <a:srgbClr val="FF9933"/>
                </a:solidFill>
              </a:rPr>
              <a:t> </a:t>
            </a:r>
            <a:r>
              <a:rPr lang="fr-FR" sz="2000" dirty="0">
                <a:solidFill>
                  <a:srgbClr val="FF9933"/>
                </a:solidFill>
              </a:rPr>
              <a:t>(</a:t>
            </a:r>
            <a:r>
              <a:rPr lang="fr-FR" sz="2000" dirty="0" err="1">
                <a:solidFill>
                  <a:srgbClr val="FF9933"/>
                </a:solidFill>
              </a:rPr>
              <a:t>Switzerland</a:t>
            </a:r>
            <a:r>
              <a:rPr lang="fr-FR" sz="2000" dirty="0">
                <a:solidFill>
                  <a:srgbClr val="FF9933"/>
                </a:solidFill>
              </a:rPr>
              <a:t>)</a:t>
            </a:r>
          </a:p>
        </p:txBody>
      </p:sp>
      <p:sp>
        <p:nvSpPr>
          <p:cNvPr id="17" name="Ellipse 16"/>
          <p:cNvSpPr>
            <a:spLocks noChangeArrowheads="1"/>
          </p:cNvSpPr>
          <p:nvPr/>
        </p:nvSpPr>
        <p:spPr bwMode="auto">
          <a:xfrm>
            <a:off x="2597763" y="3759304"/>
            <a:ext cx="627523" cy="611497"/>
          </a:xfrm>
          <a:prstGeom prst="ellipse">
            <a:avLst/>
          </a:prstGeom>
          <a:solidFill>
            <a:srgbClr val="FF9933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FF9933"/>
              </a:solidFill>
              <a:latin typeface="Calibri" pitchFamily="34" charset="0"/>
            </a:endParaRPr>
          </a:p>
        </p:txBody>
      </p:sp>
      <p:sp>
        <p:nvSpPr>
          <p:cNvPr id="18" name="Ellipse 17"/>
          <p:cNvSpPr>
            <a:spLocks noChangeArrowheads="1"/>
          </p:cNvSpPr>
          <p:nvPr/>
        </p:nvSpPr>
        <p:spPr bwMode="auto">
          <a:xfrm>
            <a:off x="3198829" y="4642701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19" name="Titre 1"/>
          <p:cNvSpPr txBox="1">
            <a:spLocks/>
          </p:cNvSpPr>
          <p:nvPr/>
        </p:nvSpPr>
        <p:spPr bwMode="auto">
          <a:xfrm>
            <a:off x="3430709" y="5229200"/>
            <a:ext cx="3241966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err="1" smtClean="0">
                <a:solidFill>
                  <a:schemeClr val="bg1"/>
                </a:solidFill>
              </a:rPr>
              <a:t>Opera</a:t>
            </a:r>
            <a:r>
              <a:rPr lang="fr-FR" sz="2000" b="1" dirty="0" smtClean="0">
                <a:solidFill>
                  <a:schemeClr val="bg1"/>
                </a:solidFill>
              </a:rPr>
              <a:t>, </a:t>
            </a:r>
            <a:r>
              <a:rPr lang="fr-FR" sz="2000" b="1" dirty="0" err="1" smtClean="0">
                <a:solidFill>
                  <a:schemeClr val="bg1"/>
                </a:solidFill>
              </a:rPr>
              <a:t>Xenon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/ </a:t>
            </a:r>
            <a:r>
              <a:rPr lang="fr-FR" sz="2000" dirty="0" err="1" smtClean="0">
                <a:solidFill>
                  <a:schemeClr val="bg1"/>
                </a:solidFill>
              </a:rPr>
              <a:t>Gran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Sasso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Virgo</a:t>
            </a:r>
            <a:r>
              <a:rPr lang="fr-FR" sz="2000" dirty="0">
                <a:solidFill>
                  <a:schemeClr val="bg1"/>
                </a:solidFill>
              </a:rPr>
              <a:t/>
            </a:r>
            <a:br>
              <a:rPr lang="fr-FR" sz="2000" dirty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(</a:t>
            </a:r>
            <a:r>
              <a:rPr lang="fr-FR" sz="2000" dirty="0" err="1" smtClean="0">
                <a:solidFill>
                  <a:schemeClr val="bg1"/>
                </a:solidFill>
              </a:rPr>
              <a:t>Italia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20" name="Image 19" descr="EDW Fisheye.jpg"/>
          <p:cNvPicPr>
            <a:picLocks noChangeAspect="1"/>
          </p:cNvPicPr>
          <p:nvPr/>
        </p:nvPicPr>
        <p:blipFill>
          <a:blip r:embed="rId6"/>
          <a:srcRect l="18326" t="5405" r="16927"/>
          <a:stretch>
            <a:fillRect/>
          </a:stretch>
        </p:blipFill>
        <p:spPr>
          <a:xfrm>
            <a:off x="3430709" y="3283698"/>
            <a:ext cx="1689893" cy="1598547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pic>
        <p:nvPicPr>
          <p:cNvPr id="21" name="Image 20" descr="opera.JPG"/>
          <p:cNvPicPr>
            <a:picLocks noChangeAspect="1"/>
          </p:cNvPicPr>
          <p:nvPr/>
        </p:nvPicPr>
        <p:blipFill>
          <a:blip r:embed="rId7"/>
          <a:srcRect l="15833" r="12500"/>
          <a:stretch>
            <a:fillRect/>
          </a:stretch>
        </p:blipFill>
        <p:spPr>
          <a:xfrm>
            <a:off x="1514310" y="4437112"/>
            <a:ext cx="1702989" cy="1584176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22" name="Ellipse 21"/>
          <p:cNvSpPr>
            <a:spLocks noChangeArrowheads="1"/>
          </p:cNvSpPr>
          <p:nvPr/>
        </p:nvSpPr>
        <p:spPr bwMode="auto">
          <a:xfrm>
            <a:off x="3275856" y="3284984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 bwMode="auto">
          <a:xfrm>
            <a:off x="651304" y="2823592"/>
            <a:ext cx="34290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/>
            <a:r>
              <a:rPr lang="fr-FR" sz="2000" b="1" dirty="0" err="1" smtClean="0">
                <a:solidFill>
                  <a:schemeClr val="bg1"/>
                </a:solidFill>
              </a:rPr>
              <a:t>Fair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/ GSI (Germany)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75" y="1464892"/>
            <a:ext cx="1639258" cy="1484732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25" name="Ellipse 24"/>
          <p:cNvSpPr>
            <a:spLocks noChangeArrowheads="1"/>
          </p:cNvSpPr>
          <p:nvPr/>
        </p:nvSpPr>
        <p:spPr bwMode="auto">
          <a:xfrm>
            <a:off x="6300192" y="2531818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6" name="Titre 1"/>
          <p:cNvSpPr txBox="1">
            <a:spLocks/>
          </p:cNvSpPr>
          <p:nvPr/>
        </p:nvSpPr>
        <p:spPr bwMode="auto">
          <a:xfrm>
            <a:off x="5130874" y="2879191"/>
            <a:ext cx="1870476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JINR </a:t>
            </a:r>
            <a:r>
              <a:rPr lang="fr-FR" sz="2000" b="1" dirty="0" err="1" smtClean="0">
                <a:solidFill>
                  <a:schemeClr val="bg1"/>
                </a:solidFill>
              </a:rPr>
              <a:t>Dubna</a:t>
            </a:r>
            <a:r>
              <a:rPr lang="fr-FR" sz="2000" b="1" dirty="0">
                <a:solidFill>
                  <a:schemeClr val="bg1"/>
                </a:solidFill>
              </a:rPr>
              <a:t/>
            </a:r>
            <a:br>
              <a:rPr lang="fr-FR" sz="2000" b="1" dirty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(</a:t>
            </a:r>
            <a:r>
              <a:rPr lang="fr-FR" sz="2000" dirty="0" err="1" smtClean="0">
                <a:solidFill>
                  <a:schemeClr val="bg1"/>
                </a:solidFill>
              </a:rPr>
              <a:t>Russia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49" y="2949625"/>
            <a:ext cx="1585205" cy="1353876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28" name="Ellipse 27"/>
          <p:cNvSpPr>
            <a:spLocks noChangeArrowheads="1"/>
          </p:cNvSpPr>
          <p:nvPr/>
        </p:nvSpPr>
        <p:spPr bwMode="auto">
          <a:xfrm>
            <a:off x="5369907" y="1671618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9" name="Titre 1"/>
          <p:cNvSpPr txBox="1">
            <a:spLocks/>
          </p:cNvSpPr>
          <p:nvPr/>
        </p:nvSpPr>
        <p:spPr bwMode="auto">
          <a:xfrm>
            <a:off x="4671846" y="1085626"/>
            <a:ext cx="1512168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Jyväskylä</a:t>
            </a:r>
            <a:br>
              <a:rPr lang="fr-FR" sz="2000" b="1" dirty="0" smtClean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(</a:t>
            </a:r>
            <a:r>
              <a:rPr lang="fr-FR" sz="2000" dirty="0" err="1" smtClean="0">
                <a:solidFill>
                  <a:schemeClr val="bg1"/>
                </a:solidFill>
              </a:rPr>
              <a:t>Finland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31" y="1190360"/>
            <a:ext cx="1560638" cy="1328131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cxnSp>
        <p:nvCxnSpPr>
          <p:cNvPr id="31" name="Connecteur droit 30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Titre 1"/>
          <p:cNvSpPr>
            <a:spLocks noGrp="1"/>
          </p:cNvSpPr>
          <p:nvPr>
            <p:ph type="ctrTitle"/>
          </p:nvPr>
        </p:nvSpPr>
        <p:spPr>
          <a:xfrm>
            <a:off x="1675656" y="-279666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INTERNATIONAL COLLABORATIONS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1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1043999"/>
            <a:ext cx="9144000" cy="5164501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199"/>
            <a:ext cx="9144003" cy="5157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 rot="16200000">
            <a:off x="7138336" y="3524059"/>
            <a:ext cx="3810000" cy="20005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7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© </a:t>
            </a:r>
            <a:r>
              <a:rPr lang="fr-FR" sz="7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Cern</a:t>
            </a:r>
            <a:endParaRPr lang="fr-FR" sz="700" dirty="0">
              <a:solidFill>
                <a:schemeClr val="accent5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08501"/>
            <a:ext cx="9144000" cy="712078"/>
          </a:xfrm>
          <a:prstGeom prst="rect">
            <a:avLst/>
          </a:prstGeom>
        </p:spPr>
      </p:pic>
      <p:cxnSp>
        <p:nvCxnSpPr>
          <p:cNvPr id="31" name="Connecteur droit 30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4" name="Imag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935550"/>
            <a:ext cx="1689893" cy="1484498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4" t="14741" r="10019" b="6139"/>
          <a:stretch/>
        </p:blipFill>
        <p:spPr>
          <a:xfrm>
            <a:off x="1698916" y="3943347"/>
            <a:ext cx="1886643" cy="1459756"/>
          </a:xfrm>
          <a:prstGeom prst="ellipse">
            <a:avLst/>
          </a:prstGeom>
          <a:ln w="9525" cap="rnd">
            <a:solidFill>
              <a:srgbClr val="FF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06" y="4509276"/>
            <a:ext cx="1341488" cy="1086080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45" y="1201710"/>
            <a:ext cx="1731051" cy="1372519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733" y="1699971"/>
            <a:ext cx="1250253" cy="1113387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45" y="2077086"/>
            <a:ext cx="1689893" cy="1390540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17" name="Ellipse 16"/>
          <p:cNvSpPr/>
          <p:nvPr/>
        </p:nvSpPr>
        <p:spPr>
          <a:xfrm>
            <a:off x="5686550" y="908720"/>
            <a:ext cx="4050312" cy="24508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854778" y="908720"/>
            <a:ext cx="3397742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 smtClean="0">
                <a:solidFill>
                  <a:srgbClr val="FF750B"/>
                </a:solidFill>
                <a:latin typeface="Arial Narrow" pitchFamily="34" charset="0"/>
              </a:rPr>
              <a:t>LHC: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>
                <a:solidFill>
                  <a:srgbClr val="FF750B"/>
                </a:solidFill>
                <a:latin typeface="Arial Narrow" pitchFamily="34" charset="0"/>
              </a:rPr>
              <a:t>IN2P3 PARTICIPATION </a:t>
            </a:r>
            <a:endParaRPr lang="fr-FR" sz="2000" b="1" i="1" dirty="0" smtClean="0">
              <a:solidFill>
                <a:srgbClr val="FF750B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 smtClean="0">
                <a:solidFill>
                  <a:prstClr val="white"/>
                </a:solidFill>
                <a:latin typeface="Arial Narrow" pitchFamily="34" charset="0"/>
              </a:rPr>
              <a:t>75 </a:t>
            </a:r>
            <a:r>
              <a:rPr lang="fr-FR" sz="2000" b="1" i="1" dirty="0">
                <a:solidFill>
                  <a:prstClr val="white"/>
                </a:solidFill>
                <a:latin typeface="Arial Narrow" pitchFamily="34" charset="0"/>
              </a:rPr>
              <a:t>M</a:t>
            </a:r>
            <a:r>
              <a:rPr lang="fr-FR" sz="2000" b="1" i="1" dirty="0" smtClean="0">
                <a:solidFill>
                  <a:prstClr val="white"/>
                </a:solidFill>
                <a:latin typeface="Arial Narrow" pitchFamily="34" charset="0"/>
              </a:rPr>
              <a:t>€*</a:t>
            </a:r>
            <a:r>
              <a:rPr lang="fr-FR" sz="2000" i="1" dirty="0" smtClean="0">
                <a:solidFill>
                  <a:prstClr val="white"/>
                </a:solidFill>
                <a:latin typeface="Arial Narrow" pitchFamily="34" charset="0"/>
              </a:rPr>
              <a:t>(</a:t>
            </a:r>
            <a:r>
              <a:rPr lang="fr-FR" sz="2000" i="1" dirty="0" err="1" smtClean="0">
                <a:solidFill>
                  <a:prstClr val="white"/>
                </a:solidFill>
                <a:latin typeface="Arial Narrow" pitchFamily="34" charset="0"/>
              </a:rPr>
              <a:t>experiments</a:t>
            </a:r>
            <a:r>
              <a:rPr lang="fr-FR" sz="2000" i="1" dirty="0" smtClean="0">
                <a:solidFill>
                  <a:prstClr val="white"/>
                </a:solidFill>
                <a:latin typeface="Arial Narrow" pitchFamily="34" charset="0"/>
              </a:rPr>
              <a:t> construction)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>
                <a:solidFill>
                  <a:prstClr val="white"/>
                </a:solidFill>
                <a:latin typeface="Arial Narrow" pitchFamily="34" charset="0"/>
                <a:ea typeface="+mn-ea"/>
              </a:rPr>
              <a:t>&gt;500 </a:t>
            </a:r>
            <a:r>
              <a:rPr lang="fr-FR" sz="2000" i="1" dirty="0" err="1" smtClean="0">
                <a:solidFill>
                  <a:prstClr val="white"/>
                </a:solidFill>
                <a:latin typeface="Arial Narrow" pitchFamily="34" charset="0"/>
                <a:ea typeface="+mn-ea"/>
              </a:rPr>
              <a:t>engineers,technicians</a:t>
            </a:r>
            <a:r>
              <a:rPr lang="fr-FR" sz="2000" i="1" dirty="0" smtClean="0">
                <a:solidFill>
                  <a:prstClr val="white"/>
                </a:solidFill>
                <a:latin typeface="Arial Narrow" pitchFamily="34" charset="0"/>
                <a:ea typeface="+mn-ea"/>
              </a:rPr>
              <a:t>/</a:t>
            </a:r>
            <a:r>
              <a:rPr lang="fr-FR" sz="2000" i="1" dirty="0" err="1" smtClean="0">
                <a:solidFill>
                  <a:prstClr val="white"/>
                </a:solidFill>
                <a:latin typeface="Arial Narrow" pitchFamily="34" charset="0"/>
                <a:ea typeface="+mn-ea"/>
              </a:rPr>
              <a:t>year</a:t>
            </a:r>
            <a:r>
              <a:rPr lang="fr-FR" sz="2000" i="1" dirty="0" smtClean="0">
                <a:solidFill>
                  <a:prstClr val="white"/>
                </a:solidFill>
                <a:latin typeface="Arial Narrow" pitchFamily="34" charset="0"/>
                <a:ea typeface="+mn-ea"/>
              </a:rPr>
              <a:t> </a:t>
            </a:r>
            <a:r>
              <a:rPr lang="fr-FR" sz="1400" i="1" dirty="0" smtClean="0">
                <a:solidFill>
                  <a:prstClr val="white"/>
                </a:solidFill>
                <a:latin typeface="Arial Narrow" pitchFamily="34" charset="0"/>
                <a:ea typeface="+mn-ea"/>
              </a:rPr>
              <a:t>(over 6-8 </a:t>
            </a:r>
            <a:r>
              <a:rPr lang="fr-FR" sz="1400" i="1" dirty="0" err="1" smtClean="0">
                <a:solidFill>
                  <a:prstClr val="white"/>
                </a:solidFill>
                <a:latin typeface="Arial Narrow" pitchFamily="34" charset="0"/>
                <a:ea typeface="+mn-ea"/>
              </a:rPr>
              <a:t>years</a:t>
            </a:r>
            <a:r>
              <a:rPr lang="fr-FR" sz="1400" i="1" dirty="0" smtClean="0">
                <a:solidFill>
                  <a:prstClr val="white"/>
                </a:solidFill>
                <a:latin typeface="Arial Narrow" pitchFamily="34" charset="0"/>
                <a:ea typeface="+mn-ea"/>
              </a:rPr>
              <a:t> of construction)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 smtClean="0">
                <a:solidFill>
                  <a:prstClr val="white"/>
                </a:solidFill>
                <a:latin typeface="Arial Narrow" pitchFamily="34" charset="0"/>
              </a:rPr>
              <a:t>106 </a:t>
            </a:r>
            <a:r>
              <a:rPr lang="fr-FR" sz="2000" b="1" i="1" dirty="0" err="1" smtClean="0">
                <a:solidFill>
                  <a:prstClr val="white"/>
                </a:solidFill>
                <a:latin typeface="Arial Narrow" pitchFamily="34" charset="0"/>
              </a:rPr>
              <a:t>FTP.year</a:t>
            </a:r>
            <a:r>
              <a:rPr lang="fr-FR" sz="2000" b="1" i="1" dirty="0" smtClean="0">
                <a:solidFill>
                  <a:prstClr val="white"/>
                </a:solidFill>
                <a:latin typeface="Arial Narrow" pitchFamily="34" charset="0"/>
              </a:rPr>
              <a:t> </a:t>
            </a:r>
            <a:r>
              <a:rPr lang="fr-FR" sz="2000" i="1" dirty="0" smtClean="0">
                <a:solidFill>
                  <a:prstClr val="white"/>
                </a:solidFill>
                <a:latin typeface="Arial Narrow" pitchFamily="34" charset="0"/>
              </a:rPr>
              <a:t>(</a:t>
            </a:r>
            <a:r>
              <a:rPr lang="fr-FR" sz="2000" i="1" dirty="0" err="1" smtClean="0">
                <a:solidFill>
                  <a:prstClr val="white"/>
                </a:solidFill>
                <a:latin typeface="Arial Narrow" pitchFamily="34" charset="0"/>
              </a:rPr>
              <a:t>accelerator</a:t>
            </a:r>
            <a:r>
              <a:rPr lang="fr-FR" sz="2000" i="1" dirty="0" smtClean="0">
                <a:solidFill>
                  <a:prstClr val="white"/>
                </a:solidFill>
                <a:latin typeface="Arial Narrow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 smtClean="0">
                <a:solidFill>
                  <a:srgbClr val="FF750B"/>
                </a:solidFill>
                <a:latin typeface="Arial Narrow" pitchFamily="34" charset="0"/>
              </a:rPr>
              <a:t>    ~250 </a:t>
            </a:r>
            <a:r>
              <a:rPr lang="fr-FR" sz="2000" i="1" dirty="0" err="1" smtClean="0">
                <a:solidFill>
                  <a:schemeClr val="bg1"/>
                </a:solidFill>
                <a:latin typeface="Arial Narrow" pitchFamily="34" charset="0"/>
              </a:rPr>
              <a:t>researchers</a:t>
            </a:r>
            <a:endParaRPr lang="fr-FR" sz="1600" i="1" dirty="0">
              <a:solidFill>
                <a:schemeClr val="bg1"/>
              </a:solidFill>
              <a:latin typeface="Arial Narrow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i="1" dirty="0" smtClean="0">
                <a:solidFill>
                  <a:srgbClr val="FFC000"/>
                </a:solidFill>
                <a:latin typeface="Arial Narrow" pitchFamily="34" charset="0"/>
              </a:rPr>
              <a:t>         80</a:t>
            </a:r>
            <a:r>
              <a:rPr lang="fr-FR" sz="1600" i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fr-FR" sz="1600" i="1" dirty="0" err="1">
                <a:solidFill>
                  <a:schemeClr val="bg1"/>
                </a:solidFill>
                <a:latin typeface="Arial Narrow" pitchFamily="34" charset="0"/>
              </a:rPr>
              <a:t>PhD</a:t>
            </a:r>
            <a:r>
              <a:rPr lang="fr-FR" sz="1600" i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fr-FR" sz="1600" i="1" dirty="0" err="1" smtClean="0">
                <a:solidFill>
                  <a:schemeClr val="bg1"/>
                </a:solidFill>
                <a:latin typeface="Arial Narrow" pitchFamily="34" charset="0"/>
              </a:rPr>
              <a:t>students</a:t>
            </a:r>
            <a:endParaRPr lang="fr-FR" sz="1600" i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i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i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100" i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9" name="Ellipse 18"/>
          <p:cNvSpPr>
            <a:spLocks noChangeArrowheads="1"/>
          </p:cNvSpPr>
          <p:nvPr/>
        </p:nvSpPr>
        <p:spPr bwMode="auto">
          <a:xfrm>
            <a:off x="3869959" y="5443869"/>
            <a:ext cx="703047" cy="6147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noFill/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1" name="Titre 1"/>
          <p:cNvSpPr txBox="1">
            <a:spLocks/>
          </p:cNvSpPr>
          <p:nvPr/>
        </p:nvSpPr>
        <p:spPr bwMode="auto">
          <a:xfrm>
            <a:off x="3872336" y="5484560"/>
            <a:ext cx="80912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tx2"/>
                </a:solidFill>
              </a:rPr>
              <a:t>CMS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22" name="Ellipse 21"/>
          <p:cNvSpPr>
            <a:spLocks noChangeArrowheads="1"/>
          </p:cNvSpPr>
          <p:nvPr/>
        </p:nvSpPr>
        <p:spPr bwMode="auto">
          <a:xfrm>
            <a:off x="2896974" y="3027312"/>
            <a:ext cx="720080" cy="6147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noFill/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 bwMode="auto">
          <a:xfrm>
            <a:off x="2896974" y="3108694"/>
            <a:ext cx="735564" cy="4442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err="1" smtClean="0">
                <a:solidFill>
                  <a:schemeClr val="tx2"/>
                </a:solidFill>
              </a:rPr>
              <a:t>LHCb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24" name="Ellipse 23"/>
          <p:cNvSpPr>
            <a:spLocks noChangeArrowheads="1"/>
          </p:cNvSpPr>
          <p:nvPr/>
        </p:nvSpPr>
        <p:spPr bwMode="auto">
          <a:xfrm>
            <a:off x="4832955" y="2916042"/>
            <a:ext cx="670365" cy="6147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noFill/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5" name="Titre 1"/>
          <p:cNvSpPr txBox="1">
            <a:spLocks/>
          </p:cNvSpPr>
          <p:nvPr/>
        </p:nvSpPr>
        <p:spPr bwMode="auto">
          <a:xfrm>
            <a:off x="4812736" y="2956733"/>
            <a:ext cx="80912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tx2"/>
                </a:solidFill>
              </a:rPr>
              <a:t>Atlas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26" name="Ellipse 25"/>
          <p:cNvSpPr>
            <a:spLocks noChangeArrowheads="1"/>
          </p:cNvSpPr>
          <p:nvPr/>
        </p:nvSpPr>
        <p:spPr bwMode="auto">
          <a:xfrm>
            <a:off x="7286034" y="3391127"/>
            <a:ext cx="690247" cy="6147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noFill/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7297493" y="3409947"/>
            <a:ext cx="80912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tx2"/>
                </a:solidFill>
              </a:rPr>
              <a:t>Alice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30" name="Arc 48"/>
          <p:cNvSpPr>
            <a:spLocks noChangeArrowheads="1"/>
          </p:cNvSpPr>
          <p:nvPr/>
        </p:nvSpPr>
        <p:spPr bwMode="auto">
          <a:xfrm rot="2613630">
            <a:off x="1213684" y="1909113"/>
            <a:ext cx="1831112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FF750B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33" name="Arc 68"/>
          <p:cNvSpPr>
            <a:spLocks noChangeArrowheads="1"/>
          </p:cNvSpPr>
          <p:nvPr/>
        </p:nvSpPr>
        <p:spPr bwMode="auto">
          <a:xfrm rot="4948861">
            <a:off x="4370078" y="1614025"/>
            <a:ext cx="1472056" cy="1095374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FF750B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34" name="Arc 69"/>
          <p:cNvSpPr>
            <a:spLocks noChangeArrowheads="1"/>
          </p:cNvSpPr>
          <p:nvPr/>
        </p:nvSpPr>
        <p:spPr bwMode="auto">
          <a:xfrm rot="3648826">
            <a:off x="2820890" y="4023514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FF750B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38" name="Arc 70"/>
          <p:cNvSpPr>
            <a:spLocks noChangeArrowheads="1"/>
          </p:cNvSpPr>
          <p:nvPr/>
        </p:nvSpPr>
        <p:spPr bwMode="auto">
          <a:xfrm rot="18625764">
            <a:off x="5454087" y="3577512"/>
            <a:ext cx="1740782" cy="1425964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FF750B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378649" y="2538630"/>
            <a:ext cx="809903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i="1" dirty="0" smtClean="0">
                <a:solidFill>
                  <a:srgbClr val="FF750B"/>
                </a:solidFill>
                <a:latin typeface="Arial Narrow" pitchFamily="34" charset="0"/>
              </a:rPr>
              <a:t>43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 smtClean="0">
                <a:solidFill>
                  <a:srgbClr val="FFC000"/>
                </a:solidFill>
                <a:latin typeface="Arial Narrow" pitchFamily="34" charset="0"/>
              </a:rPr>
              <a:t>11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i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100" i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5010670" y="2057227"/>
            <a:ext cx="809903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i="1" dirty="0">
                <a:solidFill>
                  <a:srgbClr val="FF750B"/>
                </a:solidFill>
                <a:latin typeface="Arial Narrow" pitchFamily="34" charset="0"/>
                <a:ea typeface="+mn-ea"/>
              </a:rPr>
              <a:t>106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>
                <a:solidFill>
                  <a:srgbClr val="FFC000"/>
                </a:solidFill>
                <a:latin typeface="Arial Narrow" pitchFamily="34" charset="0"/>
                <a:ea typeface="+mn-ea"/>
              </a:rPr>
              <a:t>40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i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100" i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4023052" y="4544319"/>
            <a:ext cx="809903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i="1" dirty="0" smtClean="0">
                <a:solidFill>
                  <a:srgbClr val="FF750B"/>
                </a:solidFill>
                <a:latin typeface="Arial Narrow" pitchFamily="34" charset="0"/>
                <a:ea typeface="+mn-ea"/>
              </a:rPr>
              <a:t>51</a:t>
            </a:r>
            <a:endParaRPr lang="fr-FR" sz="2400" b="1" i="1" dirty="0">
              <a:solidFill>
                <a:srgbClr val="FF750B"/>
              </a:solidFill>
              <a:latin typeface="Arial Narrow" pitchFamily="34" charset="0"/>
              <a:ea typeface="+mn-ea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 smtClean="0">
                <a:solidFill>
                  <a:srgbClr val="FFC000"/>
                </a:solidFill>
                <a:latin typeface="Arial Narrow" pitchFamily="34" charset="0"/>
                <a:ea typeface="+mn-ea"/>
              </a:rPr>
              <a:t>20</a:t>
            </a:r>
            <a:endParaRPr lang="fr-FR" sz="2000" b="1" i="1" dirty="0">
              <a:solidFill>
                <a:srgbClr val="FFC000"/>
              </a:solidFill>
              <a:latin typeface="Arial Narrow" pitchFamily="34" charset="0"/>
              <a:ea typeface="+mn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i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100" i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608669" y="3908236"/>
            <a:ext cx="809903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i="1" dirty="0" smtClean="0">
                <a:solidFill>
                  <a:srgbClr val="FF750B"/>
                </a:solidFill>
                <a:latin typeface="Arial Narrow" pitchFamily="34" charset="0"/>
                <a:ea typeface="+mn-ea"/>
              </a:rPr>
              <a:t>48</a:t>
            </a:r>
            <a:endParaRPr lang="fr-FR" sz="2400" b="1" i="1" dirty="0">
              <a:solidFill>
                <a:srgbClr val="FF750B"/>
              </a:solidFill>
              <a:latin typeface="Arial Narrow" pitchFamily="34" charset="0"/>
              <a:ea typeface="+mn-ea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dirty="0" smtClean="0">
                <a:solidFill>
                  <a:srgbClr val="FFC000"/>
                </a:solidFill>
                <a:latin typeface="Arial Narrow" pitchFamily="34" charset="0"/>
                <a:ea typeface="+mn-ea"/>
              </a:rPr>
              <a:t>10</a:t>
            </a:r>
            <a:endParaRPr lang="fr-FR" sz="2000" b="1" i="1" dirty="0">
              <a:solidFill>
                <a:srgbClr val="FFC000"/>
              </a:solidFill>
              <a:latin typeface="Arial Narrow" pitchFamily="34" charset="0"/>
              <a:ea typeface="+mn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i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100" i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9" name="Titre 1"/>
          <p:cNvSpPr txBox="1">
            <a:spLocks/>
          </p:cNvSpPr>
          <p:nvPr/>
        </p:nvSpPr>
        <p:spPr bwMode="auto">
          <a:xfrm>
            <a:off x="7928050" y="5740693"/>
            <a:ext cx="1581765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1050" i="1" dirty="0" smtClean="0">
                <a:solidFill>
                  <a:schemeClr val="bg1"/>
                </a:solidFill>
              </a:rPr>
              <a:t>* </a:t>
            </a:r>
            <a:r>
              <a:rPr lang="fr-FR" sz="1050" i="1" dirty="0" err="1">
                <a:solidFill>
                  <a:schemeClr val="bg1"/>
                </a:solidFill>
              </a:rPr>
              <a:t>excluding</a:t>
            </a:r>
            <a:r>
              <a:rPr lang="fr-FR" sz="1050" i="1" dirty="0">
                <a:solidFill>
                  <a:schemeClr val="bg1"/>
                </a:solidFill>
              </a:rPr>
              <a:t> salaries</a:t>
            </a:r>
          </a:p>
        </p:txBody>
      </p:sp>
      <p:sp>
        <p:nvSpPr>
          <p:cNvPr id="40" name="Titre 1"/>
          <p:cNvSpPr>
            <a:spLocks noGrp="1"/>
          </p:cNvSpPr>
          <p:nvPr>
            <p:ph type="ctrTitle"/>
          </p:nvPr>
        </p:nvSpPr>
        <p:spPr>
          <a:xfrm>
            <a:off x="1675656" y="-279666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INTERNATIONAL COLLABORATIONS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8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21" descr="mond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r="2372" b="12222"/>
          <a:stretch/>
        </p:blipFill>
        <p:spPr bwMode="auto">
          <a:xfrm>
            <a:off x="0" y="1051200"/>
            <a:ext cx="914010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age 57" descr="eucl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596" y="4202596"/>
            <a:ext cx="3061804" cy="3061804"/>
          </a:xfrm>
          <a:prstGeom prst="ellipse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 rot="16200000">
            <a:off x="7125492" y="2443807"/>
            <a:ext cx="3810000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© Star/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Phenix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Kamioka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Observatory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/ICRR/Université de Tokyo, Auger, Hess, ESA/Nasa, J.-P. 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Kneib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(Observatoire Midi-Pyrénées) and R. Ellis (Caltech</a:t>
            </a:r>
            <a:r>
              <a:rPr lang="fr-FR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) – Conception graphique : Anna </a:t>
            </a:r>
            <a:r>
              <a:rPr lang="fr-FR" sz="700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(IPNL)</a:t>
            </a:r>
            <a:endParaRPr lang="fr-FR" sz="700" dirty="0">
              <a:solidFill>
                <a:schemeClr val="accent5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1" name="Ellipse 30"/>
          <p:cNvSpPr>
            <a:spLocks noChangeArrowheads="1"/>
          </p:cNvSpPr>
          <p:nvPr/>
        </p:nvSpPr>
        <p:spPr bwMode="auto">
          <a:xfrm>
            <a:off x="8077200" y="32766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32" name="Titre 1"/>
          <p:cNvSpPr txBox="1">
            <a:spLocks/>
          </p:cNvSpPr>
          <p:nvPr/>
        </p:nvSpPr>
        <p:spPr bwMode="auto">
          <a:xfrm>
            <a:off x="5755377" y="3493718"/>
            <a:ext cx="34290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T2K </a:t>
            </a:r>
            <a:r>
              <a:rPr lang="fr-FR" sz="2000" dirty="0" smtClean="0">
                <a:solidFill>
                  <a:schemeClr val="bg1"/>
                </a:solidFill>
              </a:rPr>
              <a:t>/ </a:t>
            </a:r>
            <a:r>
              <a:rPr lang="fr-FR" sz="2000" dirty="0" err="1" smtClean="0">
                <a:solidFill>
                  <a:schemeClr val="bg1"/>
                </a:solidFill>
              </a:rPr>
              <a:t>Jparc</a:t>
            </a:r>
            <a:r>
              <a:rPr lang="fr-FR" sz="2000" b="1" dirty="0" smtClean="0">
                <a:solidFill>
                  <a:schemeClr val="bg1"/>
                </a:solidFill>
              </a:rPr>
              <a:t>, </a:t>
            </a:r>
            <a:r>
              <a:rPr lang="fr-FR" sz="2000" b="1" dirty="0" err="1" smtClean="0">
                <a:solidFill>
                  <a:schemeClr val="bg1"/>
                </a:solidFill>
              </a:rPr>
              <a:t>Riken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dirty="0">
                <a:solidFill>
                  <a:schemeClr val="bg1"/>
                </a:solidFill>
              </a:rPr>
              <a:t>(</a:t>
            </a:r>
            <a:r>
              <a:rPr lang="fr-FR" sz="2000" dirty="0" err="1" smtClean="0">
                <a:solidFill>
                  <a:schemeClr val="bg1"/>
                </a:solidFill>
              </a:rPr>
              <a:t>Japan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849" y="1372839"/>
            <a:ext cx="1371414" cy="1287967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pic>
        <p:nvPicPr>
          <p:cNvPr id="34" name="Image 33" descr="T2K.jpg"/>
          <p:cNvPicPr>
            <a:picLocks noChangeAspect="1"/>
          </p:cNvPicPr>
          <p:nvPr/>
        </p:nvPicPr>
        <p:blipFill>
          <a:blip r:embed="rId6"/>
          <a:srcRect l="13334" r="15834"/>
          <a:stretch>
            <a:fillRect/>
          </a:stretch>
        </p:blipFill>
        <p:spPr>
          <a:xfrm>
            <a:off x="7107087" y="1927892"/>
            <a:ext cx="1281337" cy="1213076"/>
          </a:xfrm>
          <a:prstGeom prst="ellips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39" name="Titre 1"/>
          <p:cNvSpPr txBox="1">
            <a:spLocks/>
          </p:cNvSpPr>
          <p:nvPr/>
        </p:nvSpPr>
        <p:spPr bwMode="auto">
          <a:xfrm>
            <a:off x="683568" y="2575874"/>
            <a:ext cx="1296144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DØ, CDF </a:t>
            </a:r>
            <a:r>
              <a:rPr lang="fr-FR" sz="2000" dirty="0">
                <a:solidFill>
                  <a:schemeClr val="bg1"/>
                </a:solidFill>
              </a:rPr>
              <a:t/>
            </a:r>
            <a:br>
              <a:rPr lang="fr-FR" sz="2000" dirty="0">
                <a:solidFill>
                  <a:schemeClr val="bg1"/>
                </a:solidFill>
              </a:rPr>
            </a:br>
            <a:r>
              <a:rPr lang="fr-FR" sz="2000" dirty="0" err="1" smtClean="0">
                <a:solidFill>
                  <a:schemeClr val="bg1"/>
                </a:solidFill>
              </a:rPr>
              <a:t>Tevatron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40" name="Ellipse 39"/>
          <p:cNvSpPr>
            <a:spLocks noChangeArrowheads="1"/>
          </p:cNvSpPr>
          <p:nvPr/>
        </p:nvSpPr>
        <p:spPr bwMode="auto">
          <a:xfrm>
            <a:off x="152400" y="32766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41" name="Titre 1"/>
          <p:cNvSpPr txBox="1">
            <a:spLocks/>
          </p:cNvSpPr>
          <p:nvPr/>
        </p:nvSpPr>
        <p:spPr bwMode="auto">
          <a:xfrm>
            <a:off x="-609600" y="3505200"/>
            <a:ext cx="34290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/>
            <a:r>
              <a:rPr lang="fr-FR" sz="2000" b="1" dirty="0" err="1">
                <a:solidFill>
                  <a:schemeClr val="bg1"/>
                </a:solidFill>
              </a:rPr>
              <a:t>SNFactory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dirty="0">
                <a:solidFill>
                  <a:schemeClr val="bg1"/>
                </a:solidFill>
              </a:rPr>
              <a:t>(Hawaï)</a:t>
            </a:r>
          </a:p>
        </p:txBody>
      </p:sp>
      <p:pic>
        <p:nvPicPr>
          <p:cNvPr id="42" name="Image 41" descr="600px-SN1994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4038600"/>
            <a:ext cx="1217092" cy="1217092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45" name="Ellipse 44"/>
          <p:cNvSpPr>
            <a:spLocks noChangeArrowheads="1"/>
          </p:cNvSpPr>
          <p:nvPr/>
        </p:nvSpPr>
        <p:spPr bwMode="auto">
          <a:xfrm>
            <a:off x="4724400" y="4906555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46" name="Titre 1"/>
          <p:cNvSpPr txBox="1">
            <a:spLocks/>
          </p:cNvSpPr>
          <p:nvPr/>
        </p:nvSpPr>
        <p:spPr bwMode="auto">
          <a:xfrm>
            <a:off x="3552628" y="4293096"/>
            <a:ext cx="1905372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Hess </a:t>
            </a:r>
            <a:r>
              <a:rPr lang="fr-FR" sz="2000" dirty="0" smtClean="0">
                <a:solidFill>
                  <a:schemeClr val="bg1"/>
                </a:solidFill>
              </a:rPr>
              <a:t>(</a:t>
            </a:r>
            <a:r>
              <a:rPr lang="fr-FR" sz="2000" dirty="0" err="1" smtClean="0">
                <a:solidFill>
                  <a:schemeClr val="bg1"/>
                </a:solidFill>
              </a:rPr>
              <a:t>Namibia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4348142"/>
            <a:ext cx="1340531" cy="1278585"/>
          </a:xfrm>
          <a:prstGeom prst="ellips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49" name="Ellipse 48"/>
          <p:cNvSpPr>
            <a:spLocks noChangeArrowheads="1"/>
          </p:cNvSpPr>
          <p:nvPr/>
        </p:nvSpPr>
        <p:spPr bwMode="auto">
          <a:xfrm>
            <a:off x="2552700" y="5618968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530171" y="5531297"/>
            <a:ext cx="2099506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Auger </a:t>
            </a:r>
            <a:r>
              <a:rPr lang="fr-FR" sz="2000" dirty="0" smtClean="0">
                <a:solidFill>
                  <a:schemeClr val="bg1"/>
                </a:solidFill>
              </a:rPr>
              <a:t>(Argentina)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51" name="Ellipse 50"/>
          <p:cNvSpPr>
            <a:spLocks noChangeArrowheads="1"/>
          </p:cNvSpPr>
          <p:nvPr/>
        </p:nvSpPr>
        <p:spPr bwMode="auto">
          <a:xfrm>
            <a:off x="1828800" y="31242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04" y="4803397"/>
            <a:ext cx="1318984" cy="1261300"/>
          </a:xfrm>
          <a:prstGeom prst="ellips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53" name="Ellipse 52"/>
          <p:cNvSpPr>
            <a:spLocks noChangeArrowheads="1"/>
          </p:cNvSpPr>
          <p:nvPr/>
        </p:nvSpPr>
        <p:spPr bwMode="auto">
          <a:xfrm>
            <a:off x="2268538" y="3187831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54" name="Titre 1"/>
          <p:cNvSpPr txBox="1">
            <a:spLocks/>
          </p:cNvSpPr>
          <p:nvPr/>
        </p:nvSpPr>
        <p:spPr bwMode="auto">
          <a:xfrm>
            <a:off x="2407573" y="3396793"/>
            <a:ext cx="2011158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err="1" smtClean="0">
                <a:solidFill>
                  <a:schemeClr val="bg1"/>
                </a:solidFill>
              </a:rPr>
              <a:t>Jlab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55" name="Ellipse 54"/>
          <p:cNvSpPr>
            <a:spLocks noChangeArrowheads="1"/>
          </p:cNvSpPr>
          <p:nvPr/>
        </p:nvSpPr>
        <p:spPr bwMode="auto">
          <a:xfrm>
            <a:off x="2525811" y="2956874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56" name="Titre 1"/>
          <p:cNvSpPr txBox="1">
            <a:spLocks/>
          </p:cNvSpPr>
          <p:nvPr/>
        </p:nvSpPr>
        <p:spPr bwMode="auto">
          <a:xfrm>
            <a:off x="2868275" y="2809189"/>
            <a:ext cx="1566303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Star, </a:t>
            </a:r>
            <a:r>
              <a:rPr lang="fr-FR" sz="2000" b="1" dirty="0" err="1" smtClean="0">
                <a:solidFill>
                  <a:schemeClr val="bg1"/>
                </a:solidFill>
              </a:rPr>
              <a:t>Phenix</a:t>
            </a:r>
            <a:r>
              <a:rPr lang="fr-FR" sz="2000" b="1" dirty="0">
                <a:solidFill>
                  <a:schemeClr val="bg1"/>
                </a:solidFill>
              </a:rPr>
              <a:t/>
            </a:r>
            <a:br>
              <a:rPr lang="fr-FR" sz="2000" b="1" dirty="0">
                <a:solidFill>
                  <a:schemeClr val="bg1"/>
                </a:solidFill>
              </a:rPr>
            </a:br>
            <a:r>
              <a:rPr lang="fr-FR" sz="2000" dirty="0" err="1" smtClean="0">
                <a:solidFill>
                  <a:schemeClr val="bg1"/>
                </a:solidFill>
              </a:rPr>
              <a:t>Rhic</a:t>
            </a:r>
            <a:r>
              <a:rPr lang="fr-FR" sz="2000" dirty="0" smtClean="0">
                <a:solidFill>
                  <a:schemeClr val="bg1"/>
                </a:solidFill>
              </a:rPr>
              <a:t>, BNL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57" name="Titre 1"/>
          <p:cNvSpPr txBox="1">
            <a:spLocks/>
          </p:cNvSpPr>
          <p:nvPr/>
        </p:nvSpPr>
        <p:spPr bwMode="auto">
          <a:xfrm>
            <a:off x="6825227" y="4687082"/>
            <a:ext cx="2388542" cy="13776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>
                <a:solidFill>
                  <a:schemeClr val="bg1"/>
                </a:solidFill>
              </a:rPr>
              <a:t>Fermi, </a:t>
            </a:r>
            <a:r>
              <a:rPr lang="fr-FR" sz="2000" b="1" dirty="0" smtClean="0">
                <a:solidFill>
                  <a:schemeClr val="bg1"/>
                </a:solidFill>
              </a:rPr>
              <a:t>AMS, </a:t>
            </a:r>
            <a:r>
              <a:rPr lang="fr-FR" sz="2000" b="1" i="1" dirty="0" smtClean="0">
                <a:solidFill>
                  <a:schemeClr val="bg1">
                    <a:lumMod val="65000"/>
                  </a:schemeClr>
                </a:solidFill>
              </a:rPr>
              <a:t>Lisa</a:t>
            </a:r>
            <a:r>
              <a:rPr lang="fr-FR" sz="2000" b="1" dirty="0" smtClean="0">
                <a:solidFill>
                  <a:schemeClr val="bg1"/>
                </a:solidFill>
              </a:rPr>
              <a:t/>
            </a:r>
            <a:br>
              <a:rPr lang="fr-FR" sz="2000" b="1" dirty="0" smtClean="0">
                <a:solidFill>
                  <a:schemeClr val="bg1"/>
                </a:solidFill>
              </a:rPr>
            </a:br>
            <a:r>
              <a:rPr lang="fr-FR" sz="2000" b="1" dirty="0" smtClean="0">
                <a:solidFill>
                  <a:schemeClr val="bg1"/>
                </a:solidFill>
              </a:rPr>
              <a:t>Planck</a:t>
            </a:r>
            <a:r>
              <a:rPr lang="fr-FR" sz="2000" b="1" dirty="0">
                <a:solidFill>
                  <a:schemeClr val="bg1"/>
                </a:solidFill>
              </a:rPr>
              <a:t>, </a:t>
            </a:r>
            <a:r>
              <a:rPr lang="fr-FR" sz="2000" b="1" i="1" dirty="0" smtClean="0">
                <a:solidFill>
                  <a:schemeClr val="bg1">
                    <a:lumMod val="65000"/>
                  </a:schemeClr>
                </a:solidFill>
              </a:rPr>
              <a:t>Euclid</a:t>
            </a:r>
            <a:endParaRPr lang="fr-FR" sz="2000" b="1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(</a:t>
            </a:r>
            <a:r>
              <a:rPr lang="fr-FR" sz="2000" dirty="0" err="1">
                <a:solidFill>
                  <a:schemeClr val="bg1"/>
                </a:solidFill>
              </a:rPr>
              <a:t>S</a:t>
            </a:r>
            <a:r>
              <a:rPr lang="fr-FR" sz="2000" dirty="0" err="1" smtClean="0">
                <a:solidFill>
                  <a:schemeClr val="bg1"/>
                </a:solidFill>
              </a:rPr>
              <a:t>pace</a:t>
            </a:r>
            <a:r>
              <a:rPr lang="fr-FR" sz="20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9" name="Ellipse 58"/>
          <p:cNvSpPr>
            <a:spLocks noChangeArrowheads="1"/>
          </p:cNvSpPr>
          <p:nvPr/>
        </p:nvSpPr>
        <p:spPr bwMode="auto">
          <a:xfrm>
            <a:off x="2400300" y="5151337"/>
            <a:ext cx="304800" cy="3048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60" name="Titre 1"/>
          <p:cNvSpPr txBox="1">
            <a:spLocks/>
          </p:cNvSpPr>
          <p:nvPr/>
        </p:nvSpPr>
        <p:spPr bwMode="auto">
          <a:xfrm>
            <a:off x="1135231" y="5030734"/>
            <a:ext cx="2099506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i="1" dirty="0" smtClean="0">
                <a:solidFill>
                  <a:schemeClr val="bg1">
                    <a:lumMod val="65000"/>
                  </a:schemeClr>
                </a:solidFill>
              </a:rPr>
              <a:t>LSST </a:t>
            </a:r>
            <a:r>
              <a:rPr lang="fr-FR" sz="2000" i="1" dirty="0" smtClean="0">
                <a:solidFill>
                  <a:schemeClr val="bg1">
                    <a:lumMod val="65000"/>
                  </a:schemeClr>
                </a:solidFill>
              </a:rPr>
              <a:t>(Chili)</a:t>
            </a:r>
            <a:endParaRPr lang="fr-FR" sz="2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1" name="Ellipse 60"/>
          <p:cNvSpPr>
            <a:spLocks noChangeArrowheads="1"/>
          </p:cNvSpPr>
          <p:nvPr/>
        </p:nvSpPr>
        <p:spPr bwMode="auto">
          <a:xfrm>
            <a:off x="4389665" y="5566142"/>
            <a:ext cx="1279070" cy="1185900"/>
          </a:xfrm>
          <a:prstGeom prst="ellipse">
            <a:avLst/>
          </a:prstGeom>
          <a:solidFill>
            <a:schemeClr val="accent5">
              <a:lumMod val="40000"/>
              <a:lumOff val="60000"/>
              <a:alpha val="63000"/>
            </a:scheme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08501"/>
            <a:ext cx="9144000" cy="712078"/>
          </a:xfrm>
          <a:prstGeom prst="rect">
            <a:avLst/>
          </a:prstGeom>
        </p:spPr>
      </p:pic>
      <p:sp>
        <p:nvSpPr>
          <p:cNvPr id="62" name="Titre 1"/>
          <p:cNvSpPr txBox="1">
            <a:spLocks/>
          </p:cNvSpPr>
          <p:nvPr/>
        </p:nvSpPr>
        <p:spPr bwMode="auto">
          <a:xfrm>
            <a:off x="4687723" y="5675101"/>
            <a:ext cx="874483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i="1" dirty="0" smtClean="0">
                <a:solidFill>
                  <a:schemeClr val="bg1">
                    <a:lumMod val="50000"/>
                  </a:schemeClr>
                </a:solidFill>
              </a:rPr>
              <a:t>CTA</a:t>
            </a:r>
            <a:endParaRPr lang="fr-F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3" name="Connecteur droit 6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Titre 1"/>
          <p:cNvSpPr txBox="1">
            <a:spLocks/>
          </p:cNvSpPr>
          <p:nvPr/>
        </p:nvSpPr>
        <p:spPr bwMode="auto">
          <a:xfrm>
            <a:off x="1789200" y="-291600"/>
            <a:ext cx="7772400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9" charset="-128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Titre 1"/>
          <p:cNvSpPr>
            <a:spLocks noGrp="1"/>
          </p:cNvSpPr>
          <p:nvPr>
            <p:ph type="ctrTitle"/>
          </p:nvPr>
        </p:nvSpPr>
        <p:spPr>
          <a:xfrm>
            <a:off x="1675656" y="-279666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INTERNATIONAL COLLABORATIONS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5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1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626496" y="5534315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</a:rPr>
              <a:t>TECHNOL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6486078" y="5789823"/>
            <a:ext cx="2940596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</a:rPr>
              <a:t>EXPERTISE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848236" y="5789823"/>
            <a:ext cx="2899995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</a:rPr>
              <a:t>SIMULATIONS</a:t>
            </a:r>
            <a:endParaRPr lang="fr-FR" sz="3600" b="1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4000282" y="5534315"/>
            <a:ext cx="3757797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4BACC6">
                    <a:lumMod val="75000"/>
                    <a:alpha val="65000"/>
                  </a:srgbClr>
                </a:solidFill>
                <a:latin typeface="Arial Narrow" pitchFamily="34" charset="0"/>
              </a:rPr>
              <a:t>PRECISION OPTICS</a:t>
            </a:r>
            <a:endParaRPr lang="fr-FR" sz="3200" b="1" cap="all" dirty="0">
              <a:solidFill>
                <a:srgbClr val="4BACC6">
                  <a:lumMod val="75000"/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402629" y="1113197"/>
            <a:ext cx="10333785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rgbClr val="4BACC6">
                    <a:lumMod val="40000"/>
                    <a:lumOff val="60000"/>
                    <a:alpha val="53000"/>
                  </a:srgbClr>
                </a:solidFill>
                <a:latin typeface="Arial Narrow" pitchFamily="34" charset="0"/>
              </a:rPr>
              <a:t>INDUSTRIAL PARTNERSHI</a:t>
            </a:r>
            <a:endParaRPr lang="fr-FR" sz="7300" b="1" dirty="0">
              <a:solidFill>
                <a:srgbClr val="4BACC6">
                  <a:lumMod val="40000"/>
                  <a:lumOff val="60000"/>
                  <a:alpha val="53000"/>
                </a:srgbClr>
              </a:solidFill>
              <a:latin typeface="Arial Narrow" pitchFamily="34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178922" y="5559827"/>
            <a:ext cx="4579598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err="1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</a:rPr>
              <a:t>MICROELECTRONIcs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700" b="1" dirty="0">
                <a:solidFill>
                  <a:srgbClr val="1F497D"/>
                </a:solidFill>
                <a:latin typeface="Calibri"/>
              </a:rPr>
              <a:t>INDUSTRIAL PARTNERSHIP AND APPLICATIONS</a:t>
            </a: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40859" y="5801015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</a:rPr>
              <a:t>MEDICAL IMAGING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4259887">
            <a:off x="4746299" y="3683555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564904"/>
            <a:ext cx="456780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®"/>
            </a:pP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  <a:ea typeface="+mn-ea"/>
              </a:rPr>
              <a:t>E</a:t>
            </a: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  <a:ea typeface="+mn-ea"/>
              </a:rPr>
              <a:t>xpertise /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  <a:ea typeface="+mn-ea"/>
              </a:rPr>
              <a:t>high technology </a:t>
            </a: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  <a:ea typeface="+mn-ea"/>
              </a:rPr>
              <a:t>resources transferred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  <a:ea typeface="+mn-ea"/>
              </a:rPr>
              <a:t>to </a:t>
            </a: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  <a:ea typeface="+mn-ea"/>
              </a:rPr>
              <a:t>industry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®"/>
            </a:pPr>
            <a:endParaRPr lang="en-US" sz="2200" b="1" i="1" dirty="0" smtClean="0">
              <a:solidFill>
                <a:srgbClr val="37609C"/>
              </a:solidFill>
              <a:latin typeface="Arial Narrow" pitchFamily="34" charset="0"/>
              <a:ea typeface="+mn-ea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Health (medical imaging)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S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pace industry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E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nvironment (radioactivity measurements, Becquerel network)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E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lectronics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979569">
            <a:off x="6771693" y="4209967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300355">
            <a:off x="7658125" y="2121931"/>
            <a:ext cx="1298575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21" y="2154241"/>
            <a:ext cx="1905858" cy="1429394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530759" y="3961769"/>
            <a:ext cx="299606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© </a:t>
            </a:r>
            <a:r>
              <a:rPr lang="fr-FR" sz="700" dirty="0" err="1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Amissa</a:t>
            </a: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, D.R., 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Arcane/CENBG – Conception graphique : Anna </a:t>
            </a:r>
            <a:r>
              <a:rPr lang="fr-FR" sz="700" dirty="0" err="1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 (IPNL)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45410" y="109537"/>
            <a:ext cx="8265427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LINKS WITH INDUSTRY</a:t>
            </a:r>
            <a:endParaRPr lang="fr-FR" sz="3400" b="1" dirty="0"/>
          </a:p>
        </p:txBody>
      </p:sp>
      <p:cxnSp>
        <p:nvCxnSpPr>
          <p:cNvPr id="33" name="Connecteur droit 3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37446" y="2435980"/>
            <a:ext cx="1421013" cy="1655636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157" y="4143583"/>
            <a:ext cx="2103219" cy="1301641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802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3898" y="6267227"/>
            <a:ext cx="9144000" cy="712078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 rot="16200000">
            <a:off x="7091248" y="4149611"/>
            <a:ext cx="3810000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en-US" sz="700" dirty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© CENBG, </a:t>
            </a:r>
            <a:r>
              <a:rPr lang="en-US" sz="7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LSM </a:t>
            </a:r>
            <a:br>
              <a:rPr lang="en-US" sz="7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</a:br>
            <a:r>
              <a:rPr lang="fr-FR" sz="7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Conception </a:t>
            </a:r>
            <a:r>
              <a:rPr lang="fr-FR" sz="700" dirty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graphique : Anna </a:t>
            </a:r>
            <a:r>
              <a:rPr lang="fr-FR" sz="700" dirty="0" err="1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Thibeau</a:t>
            </a:r>
            <a:r>
              <a:rPr lang="fr-FR" sz="700" dirty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 (IPNL</a:t>
            </a:r>
            <a:r>
              <a:rPr lang="fr-FR" sz="7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)</a:t>
            </a:r>
            <a:r>
              <a:rPr lang="en-US" sz="7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 </a:t>
            </a:r>
            <a:endParaRPr lang="fr-FR" sz="700" dirty="0">
              <a:solidFill>
                <a:srgbClr val="4BACC6">
                  <a:lumMod val="60000"/>
                  <a:lumOff val="40000"/>
                </a:srgbClr>
              </a:solidFill>
              <a:latin typeface="Arial Narrow" pitchFamily="34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37609C"/>
                </a:solidFill>
              </a:rPr>
              <a:t>With</a:t>
            </a:r>
            <a:r>
              <a:rPr lang="fr-FR" dirty="0" smtClean="0">
                <a:solidFill>
                  <a:srgbClr val="37609C"/>
                </a:solidFill>
              </a:rPr>
              <a:t> </a:t>
            </a:r>
            <a:r>
              <a:rPr lang="fr-FR" dirty="0" err="1" smtClean="0">
                <a:solidFill>
                  <a:srgbClr val="37609C"/>
                </a:solidFill>
              </a:rPr>
              <a:t>my</a:t>
            </a:r>
            <a:r>
              <a:rPr lang="fr-FR" dirty="0" smtClean="0">
                <a:solidFill>
                  <a:srgbClr val="37609C"/>
                </a:solidFill>
              </a:rPr>
              <a:t> </a:t>
            </a:r>
            <a:r>
              <a:rPr lang="fr-FR" dirty="0" err="1" smtClean="0">
                <a:solidFill>
                  <a:srgbClr val="37609C"/>
                </a:solidFill>
              </a:rPr>
              <a:t>sincere</a:t>
            </a:r>
            <a:r>
              <a:rPr lang="fr-FR" dirty="0" smtClean="0">
                <a:solidFill>
                  <a:srgbClr val="37609C"/>
                </a:solidFill>
              </a:rPr>
              <a:t> apologies</a:t>
            </a:r>
            <a:endParaRPr lang="fr-FR" dirty="0">
              <a:solidFill>
                <a:srgbClr val="3760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1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1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276840" y="5540992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</a:rPr>
              <a:t>TRAINING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6383961" y="5789823"/>
            <a:ext cx="2940596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</a:rPr>
              <a:t>VISIBILITY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4112602" y="5789823"/>
            <a:ext cx="2899995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</a:rPr>
              <a:t>CONTRACTS</a:t>
            </a:r>
            <a:endParaRPr lang="fr-FR" sz="3600" b="1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040290" y="5531566"/>
            <a:ext cx="3757797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4BACC6">
                    <a:lumMod val="75000"/>
                    <a:alpha val="65000"/>
                  </a:srgbClr>
                </a:solidFill>
                <a:latin typeface="Arial Narrow" pitchFamily="34" charset="0"/>
              </a:rPr>
              <a:t>COLLABORATIONS</a:t>
            </a:r>
            <a:endParaRPr lang="fr-FR" sz="3200" b="1" cap="all" dirty="0">
              <a:solidFill>
                <a:srgbClr val="4BACC6">
                  <a:lumMod val="75000"/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342330" y="1113197"/>
            <a:ext cx="10070662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rgbClr val="4BACC6">
                    <a:lumMod val="40000"/>
                    <a:lumOff val="60000"/>
                    <a:alpha val="53000"/>
                  </a:srgbClr>
                </a:solidFill>
                <a:latin typeface="Arial Narrow" pitchFamily="34" charset="0"/>
              </a:rPr>
              <a:t>PARTNERSHIP, CONTRAC</a:t>
            </a:r>
            <a:endParaRPr lang="fr-FR" sz="7300" b="1" dirty="0">
              <a:solidFill>
                <a:srgbClr val="4BACC6">
                  <a:lumMod val="40000"/>
                  <a:lumOff val="60000"/>
                  <a:alpha val="53000"/>
                </a:srgbClr>
              </a:solidFill>
              <a:latin typeface="Arial Narrow" pitchFamily="34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495694" y="5551181"/>
            <a:ext cx="4579598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</a:rPr>
              <a:t>LABORATORIES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700" b="1" dirty="0" smtClean="0">
                <a:solidFill>
                  <a:srgbClr val="1F497D"/>
                </a:solidFill>
                <a:latin typeface="Calibri"/>
              </a:rPr>
              <a:t>PARTNERSHIP, CONTRACTUALISATION, TRAINING, TEACHING</a:t>
            </a:r>
            <a:endParaRPr lang="fr-FR" sz="27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40859" y="5801015"/>
            <a:ext cx="4428619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</a:rPr>
              <a:t>YOUNG RESEARCHERS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4259887">
            <a:off x="5216669" y="3800338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420888"/>
            <a:ext cx="456780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IN2P3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projects →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visibility of universities/</a:t>
            </a:r>
            <a:r>
              <a:rPr lang="en-US" sz="2200" b="1" i="1" dirty="0" err="1" smtClean="0">
                <a:solidFill>
                  <a:srgbClr val="215968"/>
                </a:solidFill>
                <a:latin typeface="Arial Narrow" pitchFamily="34" charset="0"/>
              </a:rPr>
              <a:t>grandes</a:t>
            </a:r>
            <a:r>
              <a:rPr lang="en-US" sz="2200" b="1" i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en-US" sz="2200" b="1" i="1" dirty="0" err="1" smtClean="0">
                <a:solidFill>
                  <a:srgbClr val="215968"/>
                </a:solidFill>
                <a:latin typeface="Arial Narrow" pitchFamily="34" charset="0"/>
              </a:rPr>
              <a:t>écoles</a:t>
            </a:r>
            <a:r>
              <a:rPr lang="en-US" sz="2200" b="1" i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(Europe and International)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Laboratory “UMR” contracts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Regular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meetings                          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IN2P3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/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Universities’ presidents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Teaching</a:t>
            </a:r>
            <a:endParaRPr lang="en-US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S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tudents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’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training</a:t>
            </a:r>
            <a:endParaRPr lang="en-US" sz="22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14822900">
            <a:off x="6225070" y="2352854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152597">
            <a:off x="6771693" y="4209967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300355">
            <a:off x="7658125" y="2121931"/>
            <a:ext cx="1298575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21" y="2289838"/>
            <a:ext cx="1905858" cy="1329662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390348" y="3915800"/>
            <a:ext cx="330725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© Université Claude 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Bernard </a:t>
            </a: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Lyon 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1, D.R. – Conception graphique : Anna </a:t>
            </a:r>
            <a:r>
              <a:rPr lang="fr-FR" sz="700" dirty="0" err="1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 (IPNL)</a:t>
            </a:r>
            <a:endParaRPr lang="fr-FR" sz="700" dirty="0">
              <a:solidFill>
                <a:srgbClr val="4F81BD">
                  <a:lumMod val="75000"/>
                </a:srgbClr>
              </a:solidFill>
              <a:latin typeface="Arial Narrow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45410" y="109537"/>
            <a:ext cx="8265427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HIGHER EDUCATION</a:t>
            </a:r>
            <a:endParaRPr lang="fr-FR" sz="3400" b="1" dirty="0"/>
          </a:p>
        </p:txBody>
      </p:sp>
      <p:cxnSp>
        <p:nvCxnSpPr>
          <p:cNvPr id="33" name="Connecteur droit 3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999" y="2853317"/>
            <a:ext cx="1795157" cy="1196472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10" y="4143583"/>
            <a:ext cx="2058174" cy="152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42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1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101040" y="5540992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</a:rPr>
              <a:t>PROMOTION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6383961" y="5789823"/>
            <a:ext cx="2940596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</a:rPr>
              <a:t>VISIBILITY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4112602" y="5789823"/>
            <a:ext cx="2899995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</a:rPr>
              <a:t>NETWORKS</a:t>
            </a:r>
            <a:endParaRPr lang="fr-FR" sz="3600" b="1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040290" y="5531566"/>
            <a:ext cx="3757797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4BACC6">
                    <a:lumMod val="75000"/>
                    <a:alpha val="65000"/>
                  </a:srgbClr>
                </a:solidFill>
                <a:latin typeface="Arial Narrow" pitchFamily="34" charset="0"/>
              </a:rPr>
              <a:t>PRESS AND MEDIA</a:t>
            </a:r>
            <a:endParaRPr lang="fr-FR" sz="3200" b="1" cap="all" dirty="0">
              <a:solidFill>
                <a:srgbClr val="4BACC6">
                  <a:lumMod val="75000"/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958855" y="1105438"/>
            <a:ext cx="10626408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rgbClr val="4BACC6">
                    <a:lumMod val="40000"/>
                    <a:lumOff val="60000"/>
                    <a:alpha val="53000"/>
                  </a:srgbClr>
                </a:solidFill>
                <a:latin typeface="Arial Narrow" pitchFamily="34" charset="0"/>
              </a:rPr>
              <a:t>INCREASING VISIBILITY</a:t>
            </a:r>
            <a:endParaRPr lang="fr-FR" sz="7300" b="1" dirty="0">
              <a:solidFill>
                <a:srgbClr val="4BACC6">
                  <a:lumMod val="40000"/>
                  <a:lumOff val="60000"/>
                  <a:alpha val="53000"/>
                </a:srgbClr>
              </a:solidFill>
              <a:latin typeface="Arial Narrow" pitchFamily="34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495694" y="5551181"/>
            <a:ext cx="4579598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</a:rPr>
              <a:t>exhibitions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700" b="1" dirty="0" smtClean="0">
                <a:solidFill>
                  <a:srgbClr val="1F497D"/>
                </a:solidFill>
                <a:latin typeface="Calibri"/>
              </a:rPr>
              <a:t>INCREASING VISIBILITY, PROMOTING RESEARCH ACTIVITIES</a:t>
            </a:r>
            <a:endParaRPr lang="fr-FR" sz="27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40859" y="5801015"/>
            <a:ext cx="4428619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</a:rPr>
              <a:t>Education programs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4259887">
            <a:off x="5216669" y="3800338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199" y="2492896"/>
            <a:ext cx="478383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Press and media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Conferences</a:t>
            </a:r>
            <a:endParaRPr lang="en-US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Education/teacher programs and resources </a:t>
            </a:r>
            <a:r>
              <a:rPr lang="en-US" dirty="0" smtClean="0">
                <a:solidFill>
                  <a:srgbClr val="215968"/>
                </a:solidFill>
                <a:latin typeface="Arial Narrow" pitchFamily="34" charset="0"/>
              </a:rPr>
              <a:t>(</a:t>
            </a:r>
            <a:r>
              <a:rPr lang="en-US" dirty="0" err="1" smtClean="0">
                <a:solidFill>
                  <a:srgbClr val="215968"/>
                </a:solidFill>
                <a:latin typeface="Arial Narrow" pitchFamily="34" charset="0"/>
              </a:rPr>
              <a:t>Masterclasses</a:t>
            </a:r>
            <a:r>
              <a:rPr lang="en-US" dirty="0" smtClean="0">
                <a:solidFill>
                  <a:srgbClr val="215968"/>
                </a:solidFill>
                <a:latin typeface="Arial Narrow" pitchFamily="34" charset="0"/>
              </a:rPr>
              <a:t>, “Cosmos à </a:t>
            </a:r>
            <a:r>
              <a:rPr lang="en-US" dirty="0" err="1" smtClean="0">
                <a:solidFill>
                  <a:srgbClr val="215968"/>
                </a:solidFill>
                <a:latin typeface="Arial Narrow" pitchFamily="34" charset="0"/>
              </a:rPr>
              <a:t>l’école</a:t>
            </a:r>
            <a:r>
              <a:rPr lang="en-US" dirty="0" smtClean="0">
                <a:solidFill>
                  <a:srgbClr val="215968"/>
                </a:solidFill>
                <a:latin typeface="Arial Narrow" pitchFamily="34" charset="0"/>
              </a:rPr>
              <a:t>”…)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Partnership and networks</a:t>
            </a:r>
            <a:b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</a:br>
            <a:r>
              <a:rPr lang="en-US" dirty="0" smtClean="0">
                <a:solidFill>
                  <a:srgbClr val="215968"/>
                </a:solidFill>
                <a:latin typeface="Arial Narrow" pitchFamily="34" charset="0"/>
              </a:rPr>
              <a:t>(IN2P3 labs, </a:t>
            </a:r>
            <a:r>
              <a:rPr lang="en-US" dirty="0" err="1" smtClean="0">
                <a:solidFill>
                  <a:srgbClr val="215968"/>
                </a:solidFill>
                <a:latin typeface="Arial Narrow" pitchFamily="34" charset="0"/>
              </a:rPr>
              <a:t>Cern</a:t>
            </a:r>
            <a:r>
              <a:rPr lang="en-US" dirty="0" smtClean="0">
                <a:solidFill>
                  <a:srgbClr val="215968"/>
                </a:solidFill>
                <a:latin typeface="Arial Narrow" pitchFamily="34" charset="0"/>
              </a:rPr>
              <a:t>, CEA, “Science à </a:t>
            </a:r>
            <a:r>
              <a:rPr lang="en-US" dirty="0" err="1" smtClean="0">
                <a:solidFill>
                  <a:srgbClr val="215968"/>
                </a:solidFill>
                <a:latin typeface="Arial Narrow" pitchFamily="34" charset="0"/>
              </a:rPr>
              <a:t>l’école</a:t>
            </a:r>
            <a:r>
              <a:rPr lang="en-US" dirty="0" smtClean="0">
                <a:solidFill>
                  <a:srgbClr val="215968"/>
                </a:solidFill>
                <a:latin typeface="Arial Narrow" pitchFamily="34" charset="0"/>
              </a:rPr>
              <a:t>”, Interactions, </a:t>
            </a:r>
            <a:r>
              <a:rPr lang="en-US" dirty="0" err="1" smtClean="0">
                <a:solidFill>
                  <a:srgbClr val="215968"/>
                </a:solidFill>
                <a:latin typeface="Arial Narrow" pitchFamily="34" charset="0"/>
              </a:rPr>
              <a:t>Ippog</a:t>
            </a:r>
            <a:r>
              <a:rPr lang="en-US" dirty="0" smtClean="0">
                <a:solidFill>
                  <a:srgbClr val="215968"/>
                </a:solidFill>
                <a:latin typeface="Arial Narrow" pitchFamily="34" charset="0"/>
              </a:rPr>
              <a:t>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Publications, website, exhibitions…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2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14822900">
            <a:off x="6225070" y="2352854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152597">
            <a:off x="6771693" y="4209967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300355">
            <a:off x="7658125" y="2121931"/>
            <a:ext cx="1298575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07" y="2195448"/>
            <a:ext cx="1867071" cy="1400304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548777" y="3982304"/>
            <a:ext cx="296053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© LSM, 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LAL, </a:t>
            </a: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École 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Polytechnique – Conception graphique : Anna </a:t>
            </a:r>
            <a:r>
              <a:rPr lang="fr-FR" sz="700" dirty="0" err="1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 (IPNL) </a:t>
            </a:r>
            <a:endParaRPr lang="fr-FR" sz="700" dirty="0">
              <a:solidFill>
                <a:srgbClr val="4F81BD">
                  <a:lumMod val="75000"/>
                </a:srgbClr>
              </a:solidFill>
              <a:latin typeface="Arial Narrow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45410" y="109537"/>
            <a:ext cx="8265427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COMMUNICATIONS</a:t>
            </a:r>
            <a:endParaRPr lang="fr-FR" sz="3400" b="1" dirty="0"/>
          </a:p>
        </p:txBody>
      </p:sp>
      <p:cxnSp>
        <p:nvCxnSpPr>
          <p:cNvPr id="33" name="Connecteur droit 3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223" y="2853317"/>
            <a:ext cx="1794708" cy="1196472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4759" y="4143583"/>
            <a:ext cx="2029076" cy="1521807"/>
          </a:xfrm>
          <a:prstGeom prst="ellipse">
            <a:avLst/>
          </a:prstGeom>
          <a:noFill/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2773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71" y="1249799"/>
            <a:ext cx="6425887" cy="599418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3898" y="6267227"/>
            <a:ext cx="9144000" cy="71207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38200" y="-315913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KEY FIGURES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Ellipse 27"/>
          <p:cNvSpPr>
            <a:spLocks noChangeAspect="1"/>
          </p:cNvSpPr>
          <p:nvPr/>
        </p:nvSpPr>
        <p:spPr>
          <a:xfrm>
            <a:off x="5029200" y="914400"/>
            <a:ext cx="3962400" cy="3733800"/>
          </a:xfrm>
          <a:prstGeom prst="ellipse">
            <a:avLst/>
          </a:prstGeom>
          <a:solidFill>
            <a:schemeClr val="accent5">
              <a:lumMod val="75000"/>
            </a:schemeClr>
          </a:solidFill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</a:endParaRPr>
          </a:p>
        </p:txBody>
      </p:sp>
      <p:sp>
        <p:nvSpPr>
          <p:cNvPr id="31" name="Ellipse 30"/>
          <p:cNvSpPr>
            <a:spLocks noChangeAspect="1"/>
          </p:cNvSpPr>
          <p:nvPr/>
        </p:nvSpPr>
        <p:spPr>
          <a:xfrm>
            <a:off x="130544" y="1865671"/>
            <a:ext cx="3486912" cy="328574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</a:endParaRPr>
          </a:p>
        </p:txBody>
      </p:sp>
      <p:sp>
        <p:nvSpPr>
          <p:cNvPr id="34" name="Arc 33"/>
          <p:cNvSpPr>
            <a:spLocks noChangeArrowheads="1"/>
          </p:cNvSpPr>
          <p:nvPr/>
        </p:nvSpPr>
        <p:spPr bwMode="auto">
          <a:xfrm rot="18282677">
            <a:off x="843102" y="1252161"/>
            <a:ext cx="2870385" cy="3690767"/>
          </a:xfrm>
          <a:custGeom>
            <a:avLst/>
            <a:gdLst>
              <a:gd name="T0" fmla="*/ 1342230 w 2048941"/>
              <a:gd name="T1" fmla="*/ 74838 h 3034857"/>
              <a:gd name="T2" fmla="*/ 1024471 w 2048941"/>
              <a:gd name="T3" fmla="*/ 1517429 h 3034857"/>
              <a:gd name="T4" fmla="*/ 1303663 w 2048941"/>
              <a:gd name="T5" fmla="*/ 2977421 h 3034857"/>
              <a:gd name="T6" fmla="*/ 2 60000 65536"/>
              <a:gd name="T7" fmla="*/ 2 60000 65536"/>
              <a:gd name="T8" fmla="*/ 2 60000 65536"/>
              <a:gd name="T9" fmla="*/ 1303663 w 2048941"/>
              <a:gd name="T10" fmla="*/ 74838 h 3034857"/>
              <a:gd name="T11" fmla="*/ 2048941 w 2048941"/>
              <a:gd name="T12" fmla="*/ 2977421 h 30348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8941" h="3034857" stroke="0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  <a:lnTo>
                  <a:pt x="1024471" y="1517429"/>
                </a:lnTo>
                <a:close/>
              </a:path>
              <a:path w="2048941" h="3034857" fill="none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</a:path>
            </a:pathLst>
          </a:custGeom>
          <a:noFill/>
          <a:ln w="44450">
            <a:solidFill>
              <a:srgbClr val="953735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prstClr val="black"/>
              </a:solidFill>
              <a:ea typeface="ＭＳ Ｐゴシック" pitchFamily="-109" charset="-128"/>
            </a:endParaRPr>
          </a:p>
        </p:txBody>
      </p:sp>
      <p:sp>
        <p:nvSpPr>
          <p:cNvPr id="37" name="Arc 36"/>
          <p:cNvSpPr>
            <a:spLocks noChangeArrowheads="1"/>
          </p:cNvSpPr>
          <p:nvPr/>
        </p:nvSpPr>
        <p:spPr bwMode="auto">
          <a:xfrm rot="11793627">
            <a:off x="4877600" y="936048"/>
            <a:ext cx="2096982" cy="3177031"/>
          </a:xfrm>
          <a:custGeom>
            <a:avLst/>
            <a:gdLst>
              <a:gd name="T0" fmla="*/ 1366115 w 2048941"/>
              <a:gd name="T1" fmla="*/ 94178 h 3290402"/>
              <a:gd name="T2" fmla="*/ 1024471 w 2048941"/>
              <a:gd name="T3" fmla="*/ 1645201 h 3290402"/>
              <a:gd name="T4" fmla="*/ 1325219 w 2048941"/>
              <a:gd name="T5" fmla="*/ 3217913 h 3290402"/>
              <a:gd name="T6" fmla="*/ 2 60000 65536"/>
              <a:gd name="T7" fmla="*/ 2 60000 65536"/>
              <a:gd name="T8" fmla="*/ 2 60000 65536"/>
              <a:gd name="T9" fmla="*/ 1325219 w 2048941"/>
              <a:gd name="T10" fmla="*/ 94178 h 3290402"/>
              <a:gd name="T11" fmla="*/ 2048941 w 2048941"/>
              <a:gd name="T12" fmla="*/ 3217913 h 32904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8941" h="3290402" stroke="0">
                <a:moveTo>
                  <a:pt x="1366115" y="94178"/>
                </a:moveTo>
                <a:lnTo>
                  <a:pt x="1366115" y="94177"/>
                </a:lnTo>
                <a:cubicBezTo>
                  <a:pt x="1775359" y="326653"/>
                  <a:pt x="2048942" y="948088"/>
                  <a:pt x="2048942" y="1645201"/>
                </a:cubicBezTo>
                <a:cubicBezTo>
                  <a:pt x="2048942" y="2367783"/>
                  <a:pt x="1755348" y="3005788"/>
                  <a:pt x="1325219" y="3217913"/>
                </a:cubicBezTo>
                <a:lnTo>
                  <a:pt x="1024471" y="1645201"/>
                </a:lnTo>
                <a:close/>
              </a:path>
              <a:path w="2048941" h="3290402" fill="none">
                <a:moveTo>
                  <a:pt x="1366115" y="94178"/>
                </a:moveTo>
                <a:lnTo>
                  <a:pt x="1366115" y="94177"/>
                </a:lnTo>
                <a:cubicBezTo>
                  <a:pt x="1775359" y="326653"/>
                  <a:pt x="2048942" y="948088"/>
                  <a:pt x="2048942" y="1645201"/>
                </a:cubicBezTo>
                <a:cubicBezTo>
                  <a:pt x="2048942" y="2367783"/>
                  <a:pt x="1755348" y="3005788"/>
                  <a:pt x="1325219" y="3217913"/>
                </a:cubicBezTo>
              </a:path>
            </a:pathLst>
          </a:custGeom>
          <a:noFill/>
          <a:ln w="44450">
            <a:solidFill>
              <a:schemeClr val="accent5">
                <a:lumMod val="50000"/>
              </a:schemeClr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prstClr val="black"/>
              </a:solidFill>
              <a:ea typeface="ＭＳ Ｐゴシック" pitchFamily="-109" charset="-128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572213" y="2723436"/>
            <a:ext cx="36456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prstClr val="white"/>
                </a:solidFill>
                <a:latin typeface="Arial Narrow" pitchFamily="34" charset="0"/>
              </a:rPr>
              <a:t>40 </a:t>
            </a:r>
            <a:r>
              <a:rPr lang="fr-FR" sz="2400" dirty="0">
                <a:solidFill>
                  <a:prstClr val="white"/>
                </a:solidFill>
                <a:latin typeface="Arial Narrow" pitchFamily="34" charset="0"/>
              </a:rPr>
              <a:t>major </a:t>
            </a:r>
            <a:r>
              <a:rPr lang="fr-FR" sz="2400" dirty="0" smtClean="0">
                <a:solidFill>
                  <a:prstClr val="white"/>
                </a:solidFill>
                <a:latin typeface="Arial Narrow" pitchFamily="34" charset="0"/>
              </a:rPr>
              <a:t>international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err="1" smtClean="0">
                <a:solidFill>
                  <a:prstClr val="white"/>
                </a:solidFill>
                <a:latin typeface="Arial Narrow" pitchFamily="34" charset="0"/>
              </a:rPr>
              <a:t>projects</a:t>
            </a:r>
            <a:endParaRPr lang="fr-FR" sz="2400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prstClr val="white"/>
                </a:solidFill>
                <a:latin typeface="Arial Narrow" pitchFamily="34" charset="0"/>
              </a:rPr>
              <a:t>17 </a:t>
            </a:r>
            <a:r>
              <a:rPr lang="fr-FR" sz="2400" i="1" dirty="0" smtClean="0">
                <a:solidFill>
                  <a:prstClr val="white"/>
                </a:solidFill>
                <a:latin typeface="Arial Narrow" pitchFamily="34" charset="0"/>
              </a:rPr>
              <a:t>international </a:t>
            </a:r>
            <a:r>
              <a:rPr lang="fr-FR" sz="2400" i="1" dirty="0" err="1">
                <a:solidFill>
                  <a:prstClr val="white"/>
                </a:solidFill>
                <a:latin typeface="Arial Narrow" pitchFamily="34" charset="0"/>
              </a:rPr>
              <a:t>research</a:t>
            </a:r>
            <a:r>
              <a:rPr lang="fr-FR" sz="2400" i="1" dirty="0">
                <a:solidFill>
                  <a:prstClr val="white"/>
                </a:solidFill>
                <a:latin typeface="Arial Narrow" pitchFamily="34" charset="0"/>
              </a:rPr>
              <a:t> </a:t>
            </a:r>
            <a:r>
              <a:rPr lang="fr-FR" sz="2400" i="1" dirty="0" smtClean="0">
                <a:solidFill>
                  <a:prstClr val="white"/>
                </a:solidFill>
                <a:latin typeface="Arial Narrow" pitchFamily="34" charset="0"/>
              </a:rPr>
              <a:t>networks</a:t>
            </a:r>
            <a:endParaRPr lang="fr-FR" sz="2400" i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102388" y="1628800"/>
            <a:ext cx="25629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prstClr val="white"/>
                </a:solidFill>
                <a:latin typeface="Arial Narrow" pitchFamily="34" charset="0"/>
              </a:rPr>
              <a:t>3 100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400" i="1" dirty="0" err="1" smtClean="0">
                <a:solidFill>
                  <a:prstClr val="white"/>
                </a:solidFill>
                <a:latin typeface="Arial Narrow" pitchFamily="34" charset="0"/>
              </a:rPr>
              <a:t>researchers</a:t>
            </a:r>
            <a:r>
              <a:rPr lang="fr-FR" sz="2400" i="1" dirty="0" smtClean="0">
                <a:solidFill>
                  <a:prstClr val="white"/>
                </a:solidFill>
                <a:latin typeface="Arial Narrow" pitchFamily="34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i="1" dirty="0" err="1" smtClean="0">
                <a:solidFill>
                  <a:prstClr val="white"/>
                </a:solidFill>
                <a:latin typeface="Arial Narrow" pitchFamily="34" charset="0"/>
              </a:rPr>
              <a:t>engineers</a:t>
            </a:r>
            <a:r>
              <a:rPr lang="fr-FR" sz="2400" i="1" dirty="0" smtClean="0">
                <a:solidFill>
                  <a:prstClr val="white"/>
                </a:solidFill>
                <a:latin typeface="Arial Narrow" pitchFamily="34" charset="0"/>
              </a:rPr>
              <a:t> and </a:t>
            </a:r>
            <a:r>
              <a:rPr lang="fr-FR" sz="2400" i="1" dirty="0" err="1" smtClean="0">
                <a:solidFill>
                  <a:prstClr val="white"/>
                </a:solidFill>
                <a:latin typeface="Arial Narrow" pitchFamily="34" charset="0"/>
              </a:rPr>
              <a:t>technicians</a:t>
            </a:r>
            <a:endParaRPr lang="fr-FR" sz="2400" i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5732742" y="3781006"/>
            <a:ext cx="2442634" cy="228203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3268010" y="3893406"/>
            <a:ext cx="2175451" cy="2133668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0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922768" y="4553683"/>
            <a:ext cx="25403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prstClr val="white"/>
                </a:solidFill>
                <a:latin typeface="Arial Narrow" pitchFamily="34" charset="0"/>
              </a:rPr>
              <a:t>25 </a:t>
            </a:r>
            <a:r>
              <a:rPr lang="fr-FR" sz="2400" i="1" dirty="0" err="1" smtClean="0">
                <a:solidFill>
                  <a:prstClr val="white"/>
                </a:solidFill>
                <a:latin typeface="Arial Narrow" pitchFamily="34" charset="0"/>
              </a:rPr>
              <a:t>laboratories</a:t>
            </a:r>
            <a:endParaRPr lang="fr-FR" sz="2400" i="1" dirty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i="1" dirty="0" smtClean="0">
                <a:solidFill>
                  <a:prstClr val="white"/>
                </a:solidFill>
                <a:latin typeface="Arial Narrow" pitchFamily="34" charset="0"/>
              </a:rPr>
              <a:t>and </a:t>
            </a:r>
            <a:r>
              <a:rPr lang="fr-FR" sz="2400" i="1" dirty="0" err="1" smtClean="0">
                <a:solidFill>
                  <a:prstClr val="white"/>
                </a:solidFill>
                <a:latin typeface="Arial Narrow" pitchFamily="34" charset="0"/>
              </a:rPr>
              <a:t>platforms</a:t>
            </a:r>
            <a:endParaRPr lang="fr-FR" sz="1100" i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571890" y="4467797"/>
            <a:ext cx="203712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prstClr val="white"/>
                </a:solidFill>
                <a:latin typeface="Arial Narrow" pitchFamily="34" charset="0"/>
              </a:rPr>
              <a:t>77 M</a:t>
            </a:r>
            <a:r>
              <a:rPr lang="fr-FR" sz="2400" b="1" dirty="0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€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i="1" dirty="0" err="1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a</a:t>
            </a:r>
            <a:r>
              <a:rPr lang="fr-FR" sz="2400" i="1" dirty="0" err="1" smtClean="0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nnual</a:t>
            </a:r>
            <a:r>
              <a:rPr lang="fr-FR" sz="2400" i="1" dirty="0" smtClean="0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 budget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000" dirty="0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(</a:t>
            </a:r>
            <a:r>
              <a:rPr lang="fr-FR" sz="1000" dirty="0" err="1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excluding</a:t>
            </a:r>
            <a:r>
              <a:rPr lang="fr-FR" sz="1000" dirty="0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 salaries)</a:t>
            </a:r>
            <a:endParaRPr lang="fr-FR" sz="1000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45" name="Arc 33"/>
          <p:cNvSpPr>
            <a:spLocks noChangeArrowheads="1"/>
          </p:cNvSpPr>
          <p:nvPr/>
        </p:nvSpPr>
        <p:spPr bwMode="auto">
          <a:xfrm rot="6293928">
            <a:off x="3356989" y="4254471"/>
            <a:ext cx="1721767" cy="2219349"/>
          </a:xfrm>
          <a:custGeom>
            <a:avLst/>
            <a:gdLst>
              <a:gd name="T0" fmla="*/ 1342230 w 2048941"/>
              <a:gd name="T1" fmla="*/ 74838 h 3034857"/>
              <a:gd name="T2" fmla="*/ 1024471 w 2048941"/>
              <a:gd name="T3" fmla="*/ 1517429 h 3034857"/>
              <a:gd name="T4" fmla="*/ 1303663 w 2048941"/>
              <a:gd name="T5" fmla="*/ 2977421 h 3034857"/>
              <a:gd name="T6" fmla="*/ 2 60000 65536"/>
              <a:gd name="T7" fmla="*/ 2 60000 65536"/>
              <a:gd name="T8" fmla="*/ 2 60000 65536"/>
              <a:gd name="T9" fmla="*/ 1303663 w 2048941"/>
              <a:gd name="T10" fmla="*/ 74838 h 3034857"/>
              <a:gd name="T11" fmla="*/ 2048941 w 2048941"/>
              <a:gd name="T12" fmla="*/ 2977421 h 30348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8941" h="3034857" stroke="0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  <a:lnTo>
                  <a:pt x="1024471" y="1517429"/>
                </a:lnTo>
                <a:close/>
              </a:path>
              <a:path w="2048941" h="3034857" fill="none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</a:path>
            </a:pathLst>
          </a:custGeom>
          <a:noFill/>
          <a:ln w="44450">
            <a:solidFill>
              <a:schemeClr val="accent1">
                <a:lumMod val="50000"/>
              </a:schemeClr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chemeClr val="accent1">
                  <a:lumMod val="75000"/>
                </a:schemeClr>
              </a:solidFill>
              <a:ea typeface="ＭＳ Ｐゴシック" pitchFamily="-109" charset="-128"/>
            </a:endParaRPr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7135074" y="4203473"/>
            <a:ext cx="3810000" cy="20005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en-US" sz="7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© CENBG, </a:t>
            </a:r>
            <a:r>
              <a:rPr lang="en-US" sz="7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LSM – Conception </a:t>
            </a:r>
            <a:r>
              <a:rPr lang="en-US" sz="7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graphique</a:t>
            </a:r>
            <a:r>
              <a:rPr lang="en-US" sz="7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 : Anna </a:t>
            </a:r>
            <a:r>
              <a:rPr lang="en-US" sz="7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Thibeau</a:t>
            </a:r>
            <a:r>
              <a:rPr lang="en-US" sz="7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 (IPNL)</a:t>
            </a:r>
            <a:endParaRPr lang="fr-FR" sz="700" dirty="0">
              <a:solidFill>
                <a:schemeClr val="accent5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2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 title="€"/>
          <p:cNvGraphicFramePr>
            <a:graphicFrameLocks/>
          </p:cNvGraphicFramePr>
          <p:nvPr/>
        </p:nvGraphicFramePr>
        <p:xfrm>
          <a:off x="123825" y="550068"/>
          <a:ext cx="8896350" cy="5757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8235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" y="836613"/>
            <a:ext cx="9144000" cy="5650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38200" y="-315913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NETWORKED LABORATORIES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01" y="1076366"/>
            <a:ext cx="6146609" cy="573325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47" name="ZoneTexte 46"/>
          <p:cNvSpPr txBox="1"/>
          <p:nvPr/>
        </p:nvSpPr>
        <p:spPr>
          <a:xfrm rot="16200000">
            <a:off x="7135074" y="4203473"/>
            <a:ext cx="3810000" cy="20005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en-US" sz="700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© CIA, </a:t>
            </a:r>
            <a:r>
              <a:rPr lang="en-US" sz="700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LSM</a:t>
            </a:r>
            <a:endParaRPr lang="fr-FR" sz="700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5026645" y="2311887"/>
            <a:ext cx="792088" cy="72008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4166224" y="2101397"/>
            <a:ext cx="541420" cy="49567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3438117" y="3422207"/>
            <a:ext cx="42311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4017811" y="4592037"/>
            <a:ext cx="42311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5850906" y="5510439"/>
            <a:ext cx="42311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6610854" y="5578022"/>
            <a:ext cx="42311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5422689" y="4179525"/>
            <a:ext cx="42311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6537919" y="4539565"/>
            <a:ext cx="42311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6791121" y="4035315"/>
            <a:ext cx="558829" cy="53637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7511559" y="2522107"/>
            <a:ext cx="42311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6250778" y="1616389"/>
            <a:ext cx="42311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082427" y="1775041"/>
            <a:ext cx="1485634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chemeClr val="bg1"/>
                </a:solidFill>
                <a:latin typeface="Arial Narrow" pitchFamily="34" charset="0"/>
              </a:rPr>
              <a:t>Ganil</a:t>
            </a:r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,</a:t>
            </a: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LPC Caen</a:t>
            </a:r>
            <a:endParaRPr lang="fr-FR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5850906" y="2311887"/>
            <a:ext cx="1110123" cy="523220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APC, LPNHE,</a:t>
            </a:r>
          </a:p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Musée Curie</a:t>
            </a:r>
            <a:endParaRPr lang="fr-FR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4326043" y="2773443"/>
            <a:ext cx="1284962" cy="738664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CSNSM</a:t>
            </a:r>
          </a:p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IMNC, IPNO, LAL, </a:t>
            </a: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LLR, IDGC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3734658" y="3662021"/>
            <a:ext cx="863131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chemeClr val="bg1"/>
                </a:solidFill>
                <a:latin typeface="Arial Narrow" pitchFamily="34" charset="0"/>
              </a:rPr>
              <a:t>Subatech</a:t>
            </a:r>
            <a:endParaRPr lang="fr-FR" sz="1400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105393" y="4899605"/>
            <a:ext cx="863131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CENBG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4571362" y="4149702"/>
            <a:ext cx="863131" cy="523220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LPC Clermont</a:t>
            </a:r>
          </a:p>
        </p:txBody>
      </p:sp>
      <p:sp>
        <p:nvSpPr>
          <p:cNvPr id="57" name="Ellipse 56"/>
          <p:cNvSpPr/>
          <p:nvPr/>
        </p:nvSpPr>
        <p:spPr>
          <a:xfrm>
            <a:off x="6108101" y="4055665"/>
            <a:ext cx="541420" cy="49567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5358065" y="3554299"/>
            <a:ext cx="1079480" cy="523220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CC, IPNL, LMA</a:t>
            </a:r>
            <a:endParaRPr lang="fr-FR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6673888" y="3520637"/>
            <a:ext cx="1079480" cy="523220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LSM, </a:t>
            </a:r>
            <a:r>
              <a:rPr lang="fr-FR" sz="1400" b="1" dirty="0" err="1" smtClean="0">
                <a:solidFill>
                  <a:schemeClr val="bg1"/>
                </a:solidFill>
                <a:latin typeface="Arial Narrow" pitchFamily="34" charset="0"/>
              </a:rPr>
              <a:t>Lapp</a:t>
            </a:r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, </a:t>
            </a:r>
            <a:r>
              <a:rPr lang="fr-FR" sz="1400" b="1" dirty="0" err="1" smtClean="0">
                <a:solidFill>
                  <a:schemeClr val="bg1"/>
                </a:solidFill>
                <a:latin typeface="Arial Narrow" pitchFamily="34" charset="0"/>
              </a:rPr>
              <a:t>Ulisse</a:t>
            </a:r>
            <a:endParaRPr lang="fr-FR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6108101" y="4798188"/>
            <a:ext cx="641373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LPSC</a:t>
            </a:r>
            <a:endParaRPr lang="fr-FR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5290318" y="5402601"/>
            <a:ext cx="641373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LUPM</a:t>
            </a:r>
            <a:endParaRPr lang="fr-FR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7020000" y="5562702"/>
            <a:ext cx="641373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CPPM</a:t>
            </a:r>
            <a:endParaRPr lang="fr-FR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6699313" y="1670906"/>
            <a:ext cx="641373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LNCA</a:t>
            </a:r>
            <a:endParaRPr lang="fr-FR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172399" y="2868305"/>
            <a:ext cx="641373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Narrow" pitchFamily="34" charset="0"/>
              </a:rPr>
              <a:t>IPHC</a:t>
            </a:r>
            <a:endParaRPr lang="fr-FR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08501"/>
            <a:ext cx="9144000" cy="712078"/>
          </a:xfrm>
          <a:prstGeom prst="rect">
            <a:avLst/>
          </a:prstGeom>
        </p:spPr>
      </p:pic>
      <p:cxnSp>
        <p:nvCxnSpPr>
          <p:cNvPr id="38" name="Connecteur droit 37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09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3535019"/>
            <a:ext cx="2681814" cy="233954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33" name="Image 32" descr="stars_nasa.jpg"/>
          <p:cNvPicPr>
            <a:picLocks noChangeAspect="1"/>
          </p:cNvPicPr>
          <p:nvPr/>
        </p:nvPicPr>
        <p:blipFill>
          <a:blip r:embed="rId3">
            <a:alphaModFix amt="51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167" t="12222" r="4167" b="14444"/>
          <a:stretch>
            <a:fillRect/>
          </a:stretch>
        </p:blipFill>
        <p:spPr>
          <a:xfrm>
            <a:off x="3810000" y="-609600"/>
            <a:ext cx="8077200" cy="8077200"/>
          </a:xfrm>
          <a:prstGeom prst="ellipse">
            <a:avLst/>
          </a:prstGeom>
          <a:effectLst/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7000"/>
          </a:blip>
          <a:stretch>
            <a:fillRect/>
          </a:stretch>
        </p:blipFill>
        <p:spPr>
          <a:xfrm rot="21409366">
            <a:off x="-675021" y="970008"/>
            <a:ext cx="6320801" cy="571722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38064" y="-23830"/>
            <a:ext cx="7772400" cy="1031910"/>
          </a:xfrm>
        </p:spPr>
        <p:txBody>
          <a:bodyPr/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SCIENTIFIC THEMES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52400" y="1349375"/>
            <a:ext cx="381000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r-FR" sz="2000" b="1" dirty="0" err="1" smtClean="0">
                <a:solidFill>
                  <a:srgbClr val="FF750B"/>
                </a:solidFill>
                <a:latin typeface="Arial Narrow" pitchFamily="34" charset="0"/>
              </a:rPr>
              <a:t>Particle</a:t>
            </a:r>
            <a:r>
              <a:rPr lang="fr-FR" sz="2000" b="1" dirty="0" smtClean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b="1" dirty="0" err="1" smtClean="0">
                <a:solidFill>
                  <a:srgbClr val="FF750B"/>
                </a:solidFill>
                <a:latin typeface="Arial Narrow" pitchFamily="34" charset="0"/>
              </a:rPr>
              <a:t>physics</a:t>
            </a:r>
            <a:endParaRPr lang="fr-FR" sz="2000" b="1" dirty="0">
              <a:solidFill>
                <a:srgbClr val="FF750B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r>
              <a:rPr lang="fr-FR" sz="2000" b="1" dirty="0" err="1" smtClean="0">
                <a:solidFill>
                  <a:srgbClr val="FF750B"/>
                </a:solidFill>
                <a:latin typeface="Arial Narrow" pitchFamily="34" charset="0"/>
              </a:rPr>
              <a:t>Nuclear</a:t>
            </a:r>
            <a:r>
              <a:rPr lang="fr-FR" sz="2000" b="1" dirty="0" smtClean="0">
                <a:solidFill>
                  <a:srgbClr val="FF750B"/>
                </a:solidFill>
                <a:latin typeface="Arial Narrow" pitchFamily="34" charset="0"/>
              </a:rPr>
              <a:t> and </a:t>
            </a:r>
            <a:r>
              <a:rPr lang="fr-FR" sz="2000" b="1" dirty="0" err="1" smtClean="0">
                <a:solidFill>
                  <a:srgbClr val="FF750B"/>
                </a:solidFill>
                <a:latin typeface="Arial Narrow" pitchFamily="34" charset="0"/>
              </a:rPr>
              <a:t>hadronic</a:t>
            </a:r>
            <a:r>
              <a:rPr lang="fr-FR" sz="2000" b="1" dirty="0" smtClean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b="1" dirty="0" err="1" smtClean="0">
                <a:solidFill>
                  <a:srgbClr val="FF750B"/>
                </a:solidFill>
                <a:latin typeface="Arial Narrow" pitchFamily="34" charset="0"/>
              </a:rPr>
              <a:t>physics</a:t>
            </a:r>
            <a:endParaRPr lang="fr-FR" sz="2000" b="1" dirty="0">
              <a:solidFill>
                <a:srgbClr val="FF750B"/>
              </a:solidFill>
              <a:latin typeface="Arial Narrow" pitchFamily="34" charset="0"/>
            </a:endParaRPr>
          </a:p>
        </p:txBody>
      </p:sp>
      <p:sp>
        <p:nvSpPr>
          <p:cNvPr id="30733" name="ZoneTexte 23"/>
          <p:cNvSpPr txBox="1">
            <a:spLocks noChangeArrowheads="1"/>
          </p:cNvSpPr>
          <p:nvPr/>
        </p:nvSpPr>
        <p:spPr bwMode="auto">
          <a:xfrm>
            <a:off x="152400" y="2133600"/>
            <a:ext cx="3810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fr-FR" sz="2000" dirty="0" err="1" smtClean="0">
                <a:solidFill>
                  <a:srgbClr val="FF750B"/>
                </a:solidFill>
                <a:latin typeface="Arial Narrow" pitchFamily="34" charset="0"/>
              </a:rPr>
              <a:t>Matter’s</a:t>
            </a:r>
            <a:r>
              <a:rPr lang="fr-FR" sz="2000" dirty="0" smtClean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dirty="0" err="1">
                <a:solidFill>
                  <a:srgbClr val="FF750B"/>
                </a:solidFill>
                <a:latin typeface="Arial Narrow" pitchFamily="34" charset="0"/>
              </a:rPr>
              <a:t>most</a:t>
            </a:r>
            <a:r>
              <a:rPr lang="fr-FR" sz="2000" dirty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dirty="0" err="1" smtClean="0">
                <a:solidFill>
                  <a:srgbClr val="FF750B"/>
                </a:solidFill>
                <a:latin typeface="Arial Narrow" pitchFamily="34" charset="0"/>
              </a:rPr>
              <a:t>elementary</a:t>
            </a:r>
            <a:r>
              <a:rPr lang="fr-FR" sz="2000" dirty="0" smtClean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dirty="0" err="1">
                <a:solidFill>
                  <a:srgbClr val="FF750B"/>
                </a:solidFill>
                <a:latin typeface="Arial Narrow" pitchFamily="34" charset="0"/>
              </a:rPr>
              <a:t>constituents</a:t>
            </a:r>
            <a:r>
              <a:rPr lang="fr-FR" sz="2000" dirty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dirty="0" smtClean="0">
                <a:solidFill>
                  <a:srgbClr val="FF750B"/>
                </a:solidFill>
                <a:latin typeface="Arial Narrow" pitchFamily="34" charset="0"/>
              </a:rPr>
              <a:t>and </a:t>
            </a:r>
            <a:r>
              <a:rPr lang="fr-FR" sz="2000" dirty="0" err="1" smtClean="0">
                <a:solidFill>
                  <a:srgbClr val="FF750B"/>
                </a:solidFill>
                <a:latin typeface="Arial Narrow" pitchFamily="34" charset="0"/>
              </a:rPr>
              <a:t>fundamental</a:t>
            </a:r>
            <a:r>
              <a:rPr lang="fr-FR" sz="2000" dirty="0" smtClean="0">
                <a:solidFill>
                  <a:srgbClr val="FF750B"/>
                </a:solidFill>
                <a:latin typeface="Arial Narrow" pitchFamily="34" charset="0"/>
              </a:rPr>
              <a:t> interactions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fr-FR" sz="2000" dirty="0">
                <a:solidFill>
                  <a:srgbClr val="FF750B"/>
                </a:solidFill>
                <a:latin typeface="Arial Narrow" pitchFamily="34" charset="0"/>
              </a:rPr>
              <a:t>Structure </a:t>
            </a:r>
            <a:r>
              <a:rPr lang="fr-FR" sz="2000" dirty="0" smtClean="0">
                <a:solidFill>
                  <a:srgbClr val="FF750B"/>
                </a:solidFill>
                <a:latin typeface="Arial Narrow" pitchFamily="34" charset="0"/>
              </a:rPr>
              <a:t>of </a:t>
            </a:r>
            <a:r>
              <a:rPr lang="fr-FR" sz="2000" dirty="0" err="1" smtClean="0">
                <a:solidFill>
                  <a:srgbClr val="FF750B"/>
                </a:solidFill>
                <a:latin typeface="Arial Narrow" pitchFamily="34" charset="0"/>
              </a:rPr>
              <a:t>nuclear</a:t>
            </a:r>
            <a:r>
              <a:rPr lang="fr-FR" sz="2000" dirty="0" smtClean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dirty="0" err="1" smtClean="0">
                <a:solidFill>
                  <a:srgbClr val="FF750B"/>
                </a:solidFill>
                <a:latin typeface="Arial Narrow" pitchFamily="34" charset="0"/>
              </a:rPr>
              <a:t>matter</a:t>
            </a:r>
            <a:endParaRPr lang="fr-FR" sz="2000" dirty="0">
              <a:solidFill>
                <a:srgbClr val="FF750B"/>
              </a:solidFill>
              <a:latin typeface="Arial Narrow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3126911" y="2765827"/>
            <a:ext cx="28194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Theory</a:t>
            </a:r>
            <a:endParaRPr lang="fr-FR" sz="20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Instrumentation</a:t>
            </a:r>
          </a:p>
          <a:p>
            <a:pPr algn="ctr">
              <a:lnSpc>
                <a:spcPct val="90000"/>
              </a:lnSpc>
            </a:pP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Computing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grids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Accelerator R&amp;D</a:t>
            </a:r>
          </a:p>
          <a:p>
            <a:pPr algn="ctr">
              <a:lnSpc>
                <a:spcPct val="90000"/>
              </a:lnSpc>
            </a:pPr>
            <a:endParaRPr lang="fr-FR" sz="20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Nuclear energy</a:t>
            </a:r>
          </a:p>
          <a:p>
            <a:pPr algn="ctr">
              <a:lnSpc>
                <a:spcPct val="90000"/>
              </a:lnSpc>
            </a:pP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Medical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applications</a:t>
            </a:r>
          </a:p>
        </p:txBody>
      </p:sp>
      <p:sp>
        <p:nvSpPr>
          <p:cNvPr id="44" name="Ellipse 43"/>
          <p:cNvSpPr/>
          <p:nvPr/>
        </p:nvSpPr>
        <p:spPr>
          <a:xfrm>
            <a:off x="3087433" y="2353137"/>
            <a:ext cx="2898356" cy="2918170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7135074" y="4203473"/>
            <a:ext cx="3810000" cy="20005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© </a:t>
            </a:r>
            <a:r>
              <a:rPr lang="en-US" sz="7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Ganil</a:t>
            </a:r>
            <a:r>
              <a:rPr lang="en-US" sz="7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, </a:t>
            </a:r>
            <a:r>
              <a:rPr lang="en-US" sz="7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Cern</a:t>
            </a:r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, CC-IN2P3, Guinevere, </a:t>
            </a:r>
            <a:r>
              <a:rPr lang="en-US" sz="7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Amissa</a:t>
            </a:r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, </a:t>
            </a:r>
            <a:r>
              <a:rPr lang="en-US" sz="7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Planck, LSM – Conception </a:t>
            </a:r>
            <a:r>
              <a:rPr lang="en-US" sz="7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graphique</a:t>
            </a:r>
            <a:r>
              <a:rPr lang="en-US" sz="7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: Anna </a:t>
            </a:r>
            <a:r>
              <a:rPr lang="en-US" sz="7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Thibeau</a:t>
            </a:r>
            <a:r>
              <a:rPr lang="en-US" sz="7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(IPNL)</a:t>
            </a:r>
            <a:endParaRPr lang="fr-FR" sz="700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4618822" y="949041"/>
            <a:ext cx="4176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lnSpc>
                <a:spcPct val="90000"/>
              </a:lnSpc>
              <a:spcAft>
                <a:spcPct val="20000"/>
              </a:spcAft>
            </a:pPr>
            <a:r>
              <a:rPr lang="fr-FR" sz="2000" b="1" dirty="0" err="1" smtClean="0">
                <a:solidFill>
                  <a:schemeClr val="tx2"/>
                </a:solidFill>
                <a:latin typeface="Arial Narrow" pitchFamily="34" charset="0"/>
              </a:rPr>
              <a:t>Astroparticle</a:t>
            </a:r>
            <a:r>
              <a:rPr lang="fr-FR" sz="2000" b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fr-FR" sz="2000" b="1" dirty="0" err="1" smtClean="0">
                <a:solidFill>
                  <a:schemeClr val="tx2"/>
                </a:solidFill>
                <a:latin typeface="Arial Narrow" pitchFamily="34" charset="0"/>
              </a:rPr>
              <a:t>physics</a:t>
            </a:r>
            <a:r>
              <a:rPr lang="fr-FR" sz="2000" b="1" dirty="0" smtClean="0">
                <a:solidFill>
                  <a:schemeClr val="tx2"/>
                </a:solidFill>
                <a:latin typeface="Arial Narrow" pitchFamily="34" charset="0"/>
              </a:rPr>
              <a:t> and neutrinos </a:t>
            </a:r>
          </a:p>
          <a:p>
            <a:pPr algn="ctr">
              <a:lnSpc>
                <a:spcPct val="90000"/>
              </a:lnSpc>
              <a:spcAft>
                <a:spcPct val="20000"/>
              </a:spcAft>
            </a:pPr>
            <a:r>
              <a:rPr lang="fr-FR" sz="2000" dirty="0" err="1" smtClean="0">
                <a:solidFill>
                  <a:schemeClr val="tx2"/>
                </a:solidFill>
                <a:latin typeface="Arial Narrow" pitchFamily="34" charset="0"/>
              </a:rPr>
              <a:t>Universe’s</a:t>
            </a:r>
            <a:r>
              <a:rPr lang="fr-FR" sz="2000" dirty="0" smtClean="0">
                <a:solidFill>
                  <a:schemeClr val="tx2"/>
                </a:solidFill>
                <a:latin typeface="Arial Narrow" pitchFamily="34" charset="0"/>
              </a:rPr>
              <a:t> composition and </a:t>
            </a:r>
            <a:r>
              <a:rPr lang="fr-FR" sz="2000" dirty="0" err="1" smtClean="0">
                <a:solidFill>
                  <a:schemeClr val="tx2"/>
                </a:solidFill>
                <a:latin typeface="Arial Narrow" pitchFamily="34" charset="0"/>
              </a:rPr>
              <a:t>behaviour</a:t>
            </a:r>
            <a:endParaRPr lang="fr-FR" sz="2000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71994" y="3865644"/>
            <a:ext cx="1273301" cy="1390782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379" y="4910215"/>
            <a:ext cx="1368152" cy="1225928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92" y="4818867"/>
            <a:ext cx="1409216" cy="139121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505" y="1651384"/>
            <a:ext cx="2315696" cy="223706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80" y="3162335"/>
            <a:ext cx="2270831" cy="199485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3898" y="6208501"/>
            <a:ext cx="9144000" cy="712078"/>
          </a:xfrm>
          <a:prstGeom prst="rect">
            <a:avLst/>
          </a:prstGeom>
        </p:spPr>
      </p:pic>
      <p:cxnSp>
        <p:nvCxnSpPr>
          <p:cNvPr id="24" name="Connecteur droit 23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15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15045"/>
            <a:ext cx="9144000" cy="71207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2286000"/>
            <a:ext cx="9144000" cy="32766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188000"/>
            <a:ext cx="6212008" cy="563086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5829300" y="5562600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ANTIMATTER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5649016" y="5788594"/>
            <a:ext cx="3658865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STANDARD MODEL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2915816" y="5788594"/>
            <a:ext cx="2889606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DETECTORS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2808988" y="5516324"/>
            <a:ext cx="3364716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SUPERSYMMETRY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1001960" y="1188000"/>
            <a:ext cx="13127632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ELEMENTARY CONSTITUENTS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40179" y="5560764"/>
            <a:ext cx="2482428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COLLISIONS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6896" y="14250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ELEMENTARY CONSTITUENTS, FUNDAMENTAL INTERACTIONS</a:t>
            </a: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228600" y="5791200"/>
            <a:ext cx="33909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HIGGS BOSON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3406472">
            <a:off x="4295899" y="3917799"/>
            <a:ext cx="1385174" cy="1195795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276872"/>
            <a:ext cx="41148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Particles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’ mass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New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physics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Supersymmetry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Antimatter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Neutrino’s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 nature and mass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fr-FR" sz="2200" b="1" dirty="0">
              <a:solidFill>
                <a:srgbClr val="215968"/>
              </a:solidFill>
              <a:latin typeface="Arial Narrow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u="sng" dirty="0" err="1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Priorities</a:t>
            </a: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LHC @14 </a:t>
            </a:r>
            <a:r>
              <a:rPr lang="fr-FR" sz="2200" b="1" dirty="0" err="1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TeV</a:t>
            </a: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 + upgrades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Neutrino Long Baseline</a:t>
            </a: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5859677" y="2345149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4266219">
            <a:off x="6690183" y="4015168"/>
            <a:ext cx="2135024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420958">
            <a:off x="7309288" y="2030452"/>
            <a:ext cx="1581559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 rot="16200000">
            <a:off x="7203945" y="3483093"/>
            <a:ext cx="3578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Atlas, CMS, </a:t>
            </a:r>
            <a:r>
              <a:rPr lang="en-US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LHCb</a:t>
            </a:r>
            <a:r>
              <a:rPr lang="en-US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Double </a:t>
            </a:r>
            <a:r>
              <a:rPr lang="en-US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Chooz</a:t>
            </a:r>
            <a:r>
              <a:rPr lang="en-US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en-US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CNRS </a:t>
            </a:r>
            <a:r>
              <a:rPr lang="en-US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Photothèque</a:t>
            </a:r>
            <a:r>
              <a:rPr lang="en-US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/ Hubert </a:t>
            </a:r>
            <a:r>
              <a:rPr lang="en-US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Raguet</a:t>
            </a:r>
            <a:r>
              <a:rPr lang="en-US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/>
            </a:r>
            <a:br>
              <a:rPr lang="en-US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</a:br>
            <a:r>
              <a:rPr lang="en-US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Conception </a:t>
            </a:r>
            <a:r>
              <a:rPr lang="en-US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graphique</a:t>
            </a:r>
            <a:r>
              <a:rPr lang="en-US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: Anna </a:t>
            </a:r>
            <a:r>
              <a:rPr lang="en-US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en-US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  <a:endParaRPr lang="fr-FR" sz="7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68956"/>
            <a:ext cx="1905372" cy="1676815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04" y="1962524"/>
            <a:ext cx="2148143" cy="1561351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1363829" y="185738"/>
            <a:ext cx="7772400" cy="612774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PARTICLE PHYSICS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4" t="14741" r="10019" b="6139"/>
          <a:stretch/>
        </p:blipFill>
        <p:spPr>
          <a:xfrm>
            <a:off x="5414351" y="3696349"/>
            <a:ext cx="2619746" cy="2026982"/>
          </a:xfrm>
          <a:prstGeom prst="ellipse">
            <a:avLst/>
          </a:prstGeom>
          <a:ln w="63500" cap="rnd">
            <a:noFill/>
          </a:ln>
          <a:effectLst>
            <a:softEdge rad="63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7" t="-24" r="1270" b="-2931"/>
          <a:stretch/>
        </p:blipFill>
        <p:spPr>
          <a:xfrm>
            <a:off x="6332030" y="3892618"/>
            <a:ext cx="1702067" cy="1623706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5" name="Connecteur droit 34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03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4025" y="6228000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8748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084168" y="5534318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GLUONS</a:t>
            </a: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6089891" y="5828382"/>
            <a:ext cx="3162629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QG PLASMA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473907" y="5791200"/>
            <a:ext cx="3256384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SUPERHEAVY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2916275" y="5534507"/>
            <a:ext cx="4038600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STABILITY</a:t>
            </a:r>
            <a:endParaRPr lang="fr-FR" sz="3200" b="1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304800" y="1150774"/>
            <a:ext cx="9348774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PROTON AND NUCLEUS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78741" y="5561682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EXTREME STATES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NUCLEON AND NUCLEI: THE EMERGENCE OF COMPLEXITY</a:t>
            </a: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228601" y="5791200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EXOTIC NUCLEI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-5981375">
            <a:off x="4560307" y="3976673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564904"/>
            <a:ext cx="4114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Quark-gluon plasma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Proton’s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structure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Nuclear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structure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Exotic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nuclei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Nuclear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astrophysics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u="sng" dirty="0" err="1" smtClean="0">
                <a:solidFill>
                  <a:srgbClr val="C00000"/>
                </a:solidFill>
                <a:latin typeface="Arial Narrow" pitchFamily="34" charset="0"/>
              </a:rPr>
              <a:t>Priorities</a:t>
            </a: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</a:rPr>
              <a:t>Ganil-Spiral2, LHC-Alice, </a:t>
            </a:r>
            <a:r>
              <a:rPr lang="fr-FR" sz="2200" b="1" dirty="0" err="1" smtClean="0">
                <a:solidFill>
                  <a:srgbClr val="C00000"/>
                </a:solidFill>
                <a:latin typeface="Arial Narrow" pitchFamily="34" charset="0"/>
              </a:rPr>
              <a:t>JLab</a:t>
            </a:r>
            <a:endParaRPr lang="fr-FR" sz="22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784141">
            <a:off x="6747706" y="4043948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262059">
            <a:off x="7585315" y="2062281"/>
            <a:ext cx="1298575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24" y="2003466"/>
            <a:ext cx="2080409" cy="1561351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41" y="2466379"/>
            <a:ext cx="2347652" cy="156510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6" t="13112" r="12705" b="14071"/>
          <a:stretch/>
        </p:blipFill>
        <p:spPr>
          <a:xfrm>
            <a:off x="5402369" y="3767605"/>
            <a:ext cx="2626451" cy="1878253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6611494" y="3005226"/>
            <a:ext cx="47504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Agata, Alice, Fred Hulin/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Scavo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/Université Paris-Sud,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Ganil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/Philippe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Stroppa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LSM, CNRS Photothèque / 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Hubert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Raguet</a:t>
            </a:r>
            <a:endParaRPr lang="fr-FR" sz="7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41655" y="72759"/>
            <a:ext cx="77724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NUCLEAR PHYSICS</a:t>
            </a:r>
            <a:endParaRPr lang="fr-FR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2"/>
          <a:stretch/>
        </p:blipFill>
        <p:spPr>
          <a:xfrm>
            <a:off x="6214127" y="3892609"/>
            <a:ext cx="1814693" cy="1652975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5" name="Connecteur droit 34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36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0" y="6228000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173117" y="5557804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BIG BANG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5711400" y="5819121"/>
            <a:ext cx="4255242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GRAVITATIONAL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358175" y="5789823"/>
            <a:ext cx="3256384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SUPERNOVAE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2857500" y="5548829"/>
            <a:ext cx="4038600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UNIVERSE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384329" y="1167872"/>
            <a:ext cx="10849274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UNIVERSE’S COMPOSITION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132854" y="5562600"/>
            <a:ext cx="4323854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COSMIC RAYS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UNIVERSE’ S COMPOSITION AND BEHAVIOUR</a:t>
            </a:r>
            <a:endParaRPr lang="fr-FR" sz="2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228602" y="5819121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DARK ENERGY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-5981375">
            <a:off x="4470273" y="3728029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204864"/>
            <a:ext cx="431156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Universe’s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history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Dark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matter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and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dark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energy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Cosmic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rays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Gravitational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waves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Neutrinos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u="sng" dirty="0" err="1" smtClean="0">
                <a:solidFill>
                  <a:srgbClr val="C00000"/>
                </a:solidFill>
                <a:latin typeface="Arial Narrow" pitchFamily="34" charset="0"/>
              </a:rPr>
              <a:t>Priorities</a:t>
            </a: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</a:rPr>
              <a:t>Virgo, LSST, Hess-CTA, Edelweiss,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dirty="0" err="1" smtClean="0">
                <a:solidFill>
                  <a:srgbClr val="C00000"/>
                </a:solidFill>
                <a:latin typeface="Arial Narrow" pitchFamily="34" charset="0"/>
              </a:rPr>
              <a:t>SuperNemo</a:t>
            </a: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dirty="0" err="1" smtClean="0">
                <a:solidFill>
                  <a:srgbClr val="C00000"/>
                </a:solidFill>
                <a:latin typeface="Arial Narrow" pitchFamily="34" charset="0"/>
              </a:rPr>
              <a:t>DChooz</a:t>
            </a: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</a:rPr>
              <a:t>, </a:t>
            </a:r>
            <a:r>
              <a:rPr lang="fr-FR" sz="2200" b="1" dirty="0" smtClean="0">
                <a:solidFill>
                  <a:srgbClr val="C00000"/>
                </a:solidFill>
                <a:latin typeface="Arial Narrow" pitchFamily="34" charset="0"/>
              </a:rPr>
              <a:t>Auger</a:t>
            </a:r>
            <a:endParaRPr lang="fr-FR" sz="22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4130365">
            <a:off x="6567513" y="4112802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262059">
            <a:off x="7585315" y="2062281"/>
            <a:ext cx="1298575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288" y="2472269"/>
            <a:ext cx="1847538" cy="1295336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55" y="2090035"/>
            <a:ext cx="2078041" cy="1558531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469339" y="3773501"/>
            <a:ext cx="3033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LSST, Hess, Nasa, LSM, 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CNRS 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Photothèque / Hubert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Raguet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/>
            </a:r>
            <a:b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</a:b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t="1723" r="6914" b="9392"/>
          <a:stretch/>
        </p:blipFill>
        <p:spPr>
          <a:xfrm>
            <a:off x="5102098" y="3805030"/>
            <a:ext cx="2566246" cy="2022292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97911" y="109537"/>
            <a:ext cx="77724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2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ASTROPARTICLE PHYSICS AND NEUTRINOS</a:t>
            </a:r>
            <a:endParaRPr lang="fr-FR" sz="3200" b="1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-418" r="18088" b="418"/>
          <a:stretch/>
        </p:blipFill>
        <p:spPr>
          <a:xfrm>
            <a:off x="5981631" y="3927390"/>
            <a:ext cx="1686713" cy="1762721"/>
          </a:xfrm>
          <a:prstGeom prst="ellipse">
            <a:avLst/>
          </a:prstGeom>
          <a:ln w="63500" cap="rnd">
            <a:noFill/>
          </a:ln>
          <a:effectLst/>
        </p:spPr>
      </p:pic>
      <p:cxnSp>
        <p:nvCxnSpPr>
          <p:cNvPr id="32" name="Connecteur droit 31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8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sz="1600" dirty="0" smtClean="0">
            <a:solidFill>
              <a:srgbClr val="FFFFFF"/>
            </a:solidFill>
            <a:latin typeface="Arial Narrow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8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8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4790</TotalTime>
  <Words>1060</Words>
  <Application>Microsoft Office PowerPoint</Application>
  <PresentationFormat>Affichage à l'écran (4:3)</PresentationFormat>
  <Paragraphs>316</Paragraphs>
  <Slides>21</Slides>
  <Notes>14</Notes>
  <HiddenSlides>0</HiddenSlides>
  <MMClips>0</MMClips>
  <ScaleCrop>false</ScaleCrop>
  <HeadingPairs>
    <vt:vector size="4" baseType="variant">
      <vt:variant>
        <vt:lpstr>Thème</vt:lpstr>
      </vt:variant>
      <vt:variant>
        <vt:i4>23</vt:i4>
      </vt:variant>
      <vt:variant>
        <vt:lpstr>Titres des diapositives</vt:lpstr>
      </vt:variant>
      <vt:variant>
        <vt:i4>21</vt:i4>
      </vt:variant>
    </vt:vector>
  </HeadingPairs>
  <TitlesOfParts>
    <vt:vector size="44" baseType="lpstr">
      <vt:lpstr>1_Thème Office</vt:lpstr>
      <vt:lpstr>14_Conception personnalisée</vt:lpstr>
      <vt:lpstr>16_Conception personnalisée</vt:lpstr>
      <vt:lpstr>13_Conception personnalisée</vt:lpstr>
      <vt:lpstr>15_Conception personnalisée</vt:lpstr>
      <vt:lpstr>11_Conception personnalisée</vt:lpstr>
      <vt:lpstr>12_Conception personnalisée</vt:lpstr>
      <vt:lpstr>10_Conception personnalisée</vt:lpstr>
      <vt:lpstr>9_Conception personnalisée</vt:lpstr>
      <vt:lpstr>8_Conception personnalisée</vt:lpstr>
      <vt:lpstr>7_Conception personnalisée</vt:lpstr>
      <vt:lpstr>5_Conception personnalisée</vt:lpstr>
      <vt:lpstr>3_Conception personnalisée</vt:lpstr>
      <vt:lpstr>6_Conception personnalisée</vt:lpstr>
      <vt:lpstr>4_Conception personnalisée</vt:lpstr>
      <vt:lpstr>2_Conception personnalisée</vt:lpstr>
      <vt:lpstr>1_Conception personnalisée</vt:lpstr>
      <vt:lpstr>Conception personnalisée</vt:lpstr>
      <vt:lpstr>Thème Office</vt:lpstr>
      <vt:lpstr>17_Conception personnalisée</vt:lpstr>
      <vt:lpstr>2_Thème Office</vt:lpstr>
      <vt:lpstr>18_Conception personnalisée</vt:lpstr>
      <vt:lpstr>3_Thème Office</vt:lpstr>
      <vt:lpstr>Jacques Martino IN2P3 Director</vt:lpstr>
      <vt:lpstr>With my sincere apologies</vt:lpstr>
      <vt:lpstr>KEY FIGURES</vt:lpstr>
      <vt:lpstr>Présentation PowerPoint</vt:lpstr>
      <vt:lpstr>NETWORKED LABORATORIES</vt:lpstr>
      <vt:lpstr>SCIENTIFIC THEMES</vt:lpstr>
      <vt:lpstr>PARTICLE PHYSICS</vt:lpstr>
      <vt:lpstr>NUCLEAR PHYSICS</vt:lpstr>
      <vt:lpstr>ASTROPARTICLE PHYSICS AND NEUTRINOS</vt:lpstr>
      <vt:lpstr>ACCELERATOR RESEARCH AND DEVELOPMENT</vt:lpstr>
      <vt:lpstr>INSTRUMENTATION AND DETECTORS</vt:lpstr>
      <vt:lpstr>NUCLEAR PHYSICS AND ENERGY</vt:lpstr>
      <vt:lpstr>NUCLEAR PHYSICS AND HEALTH</vt:lpstr>
      <vt:lpstr>COMPUTING GRIDS</vt:lpstr>
      <vt:lpstr>FRANCE : LARGE INFRASTRUCTURES</vt:lpstr>
      <vt:lpstr>INTERNATIONAL COLLABORATIONS</vt:lpstr>
      <vt:lpstr>INTERNATIONAL COLLABORATIONS</vt:lpstr>
      <vt:lpstr>INTERNATIONAL COLLABORATIONS</vt:lpstr>
      <vt:lpstr>LINKS WITH INDUSTRY</vt:lpstr>
      <vt:lpstr>HIGHER EDUCATION</vt:lpstr>
      <vt:lpstr>COMMUNICATIONS</vt:lpstr>
    </vt:vector>
  </TitlesOfParts>
  <Company>CNRS DR16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IN2P3</dc:title>
  <dc:creator>CANTREL Christina</dc:creator>
  <cp:lastModifiedBy>Jacques Martino</cp:lastModifiedBy>
  <cp:revision>651</cp:revision>
  <cp:lastPrinted>2013-03-14T13:42:39Z</cp:lastPrinted>
  <dcterms:created xsi:type="dcterms:W3CDTF">2012-06-11T11:27:03Z</dcterms:created>
  <dcterms:modified xsi:type="dcterms:W3CDTF">2013-06-27T09:36:09Z</dcterms:modified>
</cp:coreProperties>
</file>