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0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65" r:id="rId2"/>
    <p:sldMasterId id="2147483891" r:id="rId3"/>
    <p:sldMasterId id="2147483853" r:id="rId4"/>
    <p:sldMasterId id="2147483879" r:id="rId5"/>
    <p:sldMasterId id="2147483828" r:id="rId6"/>
    <p:sldMasterId id="2147483841" r:id="rId7"/>
    <p:sldMasterId id="2147483816" r:id="rId8"/>
    <p:sldMasterId id="2147483804" r:id="rId9"/>
    <p:sldMasterId id="2147483792" r:id="rId10"/>
    <p:sldMasterId id="2147483780" r:id="rId11"/>
    <p:sldMasterId id="2147483756" r:id="rId12"/>
    <p:sldMasterId id="2147483732" r:id="rId13"/>
    <p:sldMasterId id="2147483768" r:id="rId14"/>
    <p:sldMasterId id="2147483744" r:id="rId15"/>
    <p:sldMasterId id="2147483720" r:id="rId16"/>
    <p:sldMasterId id="2147483708" r:id="rId17"/>
    <p:sldMasterId id="2147483696" r:id="rId18"/>
    <p:sldMasterId id="2147483672" r:id="rId19"/>
    <p:sldMasterId id="2147483903" r:id="rId20"/>
    <p:sldMasterId id="2147483915" r:id="rId21"/>
  </p:sldMasterIdLst>
  <p:notesMasterIdLst>
    <p:notesMasterId r:id="rId37"/>
  </p:notesMasterIdLst>
  <p:sldIdLst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1" d="100"/>
          <a:sy n="121" d="100"/>
        </p:scale>
        <p:origin x="-6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" Target="slides/slide1.xml"/><Relationship Id="rId23" Type="http://schemas.openxmlformats.org/officeDocument/2006/relationships/slide" Target="slides/slide2.xml"/><Relationship Id="rId24" Type="http://schemas.openxmlformats.org/officeDocument/2006/relationships/slide" Target="slides/slide3.xml"/><Relationship Id="rId25" Type="http://schemas.openxmlformats.org/officeDocument/2006/relationships/slide" Target="slides/slide4.xml"/><Relationship Id="rId26" Type="http://schemas.openxmlformats.org/officeDocument/2006/relationships/slide" Target="slides/slide5.xml"/><Relationship Id="rId27" Type="http://schemas.openxmlformats.org/officeDocument/2006/relationships/slide" Target="slides/slide6.xml"/><Relationship Id="rId28" Type="http://schemas.openxmlformats.org/officeDocument/2006/relationships/slide" Target="slides/slide7.xml"/><Relationship Id="rId29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9.xml"/><Relationship Id="rId31" Type="http://schemas.openxmlformats.org/officeDocument/2006/relationships/slide" Target="slides/slide10.xml"/><Relationship Id="rId32" Type="http://schemas.openxmlformats.org/officeDocument/2006/relationships/slide" Target="slides/slide1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2.xml"/><Relationship Id="rId34" Type="http://schemas.openxmlformats.org/officeDocument/2006/relationships/slide" Target="slides/slide13.xml"/><Relationship Id="rId35" Type="http://schemas.openxmlformats.org/officeDocument/2006/relationships/slide" Target="slides/slide14.xml"/><Relationship Id="rId36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9F44D-415A-F649-B6EC-C870C4827508}" type="datetimeFigureOut">
              <a:rPr lang="fr-FR" smtClean="0"/>
              <a:t>27/06/13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B5E23-E964-314F-94C8-4C5502743B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499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12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B5E23-E964-314F-94C8-4C5502743BB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040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11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-4921" y="6309320"/>
            <a:ext cx="2895600" cy="365125"/>
          </a:xfrm>
        </p:spPr>
        <p:txBody>
          <a:bodyPr/>
          <a:lstStyle>
            <a:lvl1pPr algn="ctr">
              <a:defRPr sz="14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15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1B8B8-E7E0-4249-94AE-DA8D432CA8A0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9904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5707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9982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7220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0895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1084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6634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7472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0341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6564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168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598CD-E594-464B-BFAE-25F837B89FA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92244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54188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8270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4142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1812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5370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6139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926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8736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5282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11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-4921" y="6309320"/>
            <a:ext cx="2895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919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2645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5495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3085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3981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2690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66426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4882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4530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8835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020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094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0240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596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3595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0883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6359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9952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23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07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43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421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708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7646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636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6850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6891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279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5386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33514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1840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74853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073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09332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1848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7211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81445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49135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46867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69785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574851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43656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65753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038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48987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1826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8560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40937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07074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63971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3100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53309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6379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0013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185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3987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36056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70574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88120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85242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8307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7001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3354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9374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84709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00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61226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53599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48653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01963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99801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40462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6248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32223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673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5868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888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99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57729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01421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83851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22936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40118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46326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30702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07272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97132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17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10315-3185-4901-82A5-1E1EEEE40FEA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1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11831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9937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60291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3575" y="6356350"/>
            <a:ext cx="2895600" cy="365125"/>
          </a:xfrm>
        </p:spPr>
        <p:txBody>
          <a:bodyPr/>
          <a:lstStyle>
            <a:lvl1pPr algn="ctr">
              <a:defRPr sz="14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807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10315-3185-4901-82A5-1E1EEEE40FEA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22065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528FA-EC99-4E9A-9B02-2A7181B1EABB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60262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DD5C-B4A3-44A3-9FDA-9A50E2CBC41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644505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14C69-EA0F-46A2-A108-A76A8F8D5E94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38871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B197-2451-4C02-ABD1-1B12E2DE1C3A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32457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47E96-8B3F-46A3-956D-BD379C845D8A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46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91F5F-669B-41B4-AE08-9DA357AAECB0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556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75960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3B49D-54D2-449A-9B5E-8F5BA64DD2FE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95410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1B8B8-E7E0-4249-94AE-DA8D432CA8A0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62844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598CD-E594-464B-BFAE-25F837B89FA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46619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550331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78624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01449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32867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43527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64662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04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81662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8340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82132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18698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2927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pPr/>
              <a:t>27/06/13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604137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pPr/>
              <a:t>27/06/13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11917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pPr/>
              <a:t>27/06/13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18609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pPr/>
              <a:t>27/06/13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41285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pPr/>
              <a:t>27/06/13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24748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pPr/>
              <a:t>27/06/13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35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40307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pPr/>
              <a:t>27/06/13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9168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pPr/>
              <a:t>27/06/13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06211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pPr/>
              <a:t>27/06/13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387207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pPr/>
              <a:t>27/06/13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40574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A9F5-12B5-4F16-809C-096BD5EF38A6}" type="datetimeFigureOut">
              <a:rPr lang="fr-FR" smtClean="0"/>
              <a:pPr/>
              <a:t>27/06/13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444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018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932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7654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862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322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223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528FA-EC99-4E9A-9B02-2A7181B1EABB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425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375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703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3814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830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0621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-4921" y="6309320"/>
            <a:ext cx="2895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919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084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479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864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85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DD5C-B4A3-44A3-9FDA-9A50E2CBC41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5896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5447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191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2073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0224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618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8854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471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3808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5354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67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14C69-EA0F-46A2-A108-A76A8F8D5E94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1025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3276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0497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541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1590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64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0942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4902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3403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1520" y="6309320"/>
            <a:ext cx="2895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23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36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B197-2451-4C02-ABD1-1B12E2DE1C3A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8288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6706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0513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716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265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4705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43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6176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2302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9140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72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23528" y="6309320"/>
            <a:ext cx="2895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dirty="0" smtClean="0"/>
              <a:t>Titre conférence - Date</a:t>
            </a:r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8841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022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1371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0784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0556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6278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80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807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8016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166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044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91F5F-669B-41B4-AE08-9DA357AAECB0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537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2133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8728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2415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243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1945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8176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7918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998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5837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46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3B49D-54D2-449A-9B5E-8F5BA64DD2FE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1014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1886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93220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3978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7009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5210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6674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2139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0770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50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04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5.xml"/><Relationship Id="rId8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1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0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2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08.xml"/><Relationship Id="rId8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3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19.xml"/><Relationship Id="rId8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2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4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0.xml"/><Relationship Id="rId8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A8A740-1C80-4483-8F7E-FA4719B074FB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02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FDE1-9B1C-4726-AF16-AB083ADFD13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39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D98D5-DD2A-4B02-BF2D-5220CEDF5F0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41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581F1-E021-43EB-AE02-151FC9A77D7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12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11560" y="63093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smtClean="0">
                <a:solidFill>
                  <a:schemeClr val="tx1"/>
                </a:solidFill>
              </a:rPr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989CE-F18F-4A51-B611-FE43BFD006A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69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7B3F7-D128-4BD1-AF15-8EB9C4A0CBB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82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DD098-3F3F-4D1D-A0C6-B400DB102C5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12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A4515-5C0F-4FE9-A90B-BFA7736E66E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37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39552" y="63813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892F6-5D21-46B2-98A3-8F8BAF83A76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33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A6CD1-2DAC-4093-A73F-A51273FADD5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64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ea typeface="ＭＳ Ｐゴシック" pitchFamily="-109" charset="-128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ea typeface="ＭＳ Ｐゴシック" pitchFamily="-109" charset="-128"/>
              </a:rPr>
              <a:t>Titre conférence - Date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A8A740-1C80-4483-8F7E-FA4719B074FB}" type="slidenum">
              <a:rPr lang="fr-FR" smtClean="0">
                <a:ea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 smtClean="0"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191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39BAA-AC4F-463A-B02C-45FECD55F62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0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1C1F3-6428-4CDA-BF9E-7A515FEDF35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95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3A9F5-12B5-4F16-809C-096BD5EF38A6}" type="datetimeFigureOut">
              <a:rPr lang="fr-FR" smtClean="0"/>
              <a:pPr/>
              <a:t>27/06/13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2264-7BD7-4210-AB3F-B1EE205D2F4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06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5DB94-0B50-4090-982B-C38CD513173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53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565E1-F32E-4749-9E70-27511BDF805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35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7C016-6729-43C3-A545-7882B20FD87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9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BE5D6-31A8-469F-8A23-06742A961A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99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A4BA6-0B2D-4340-8554-94FBA705C0C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86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80B82-93F8-46DE-A4A8-105737513BC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07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conférence - Date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CE101-DD49-4626-A749-E552D4F3E03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81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jpg"/><Relationship Id="rId12" Type="http://schemas.openxmlformats.org/officeDocument/2006/relationships/image" Target="../media/image35.jpeg"/><Relationship Id="rId13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microsoft.com/office/2007/relationships/hdphoto" Target="../media/hdphoto2.wdp"/><Relationship Id="rId7" Type="http://schemas.openxmlformats.org/officeDocument/2006/relationships/image" Target="../media/image14.jpeg"/><Relationship Id="rId8" Type="http://schemas.microsoft.com/office/2007/relationships/hdphoto" Target="../media/hdphoto3.wdp"/><Relationship Id="rId9" Type="http://schemas.openxmlformats.org/officeDocument/2006/relationships/image" Target="../media/image3.jpg"/><Relationship Id="rId10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jpg"/><Relationship Id="rId1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microsoft.com/office/2007/relationships/hdphoto" Target="../media/hdphoto2.wdp"/><Relationship Id="rId7" Type="http://schemas.openxmlformats.org/officeDocument/2006/relationships/image" Target="../media/image14.jpeg"/><Relationship Id="rId8" Type="http://schemas.microsoft.com/office/2007/relationships/hdphoto" Target="../media/hdphoto3.wdp"/><Relationship Id="rId9" Type="http://schemas.openxmlformats.org/officeDocument/2006/relationships/image" Target="../media/image3.jpg"/><Relationship Id="rId10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microsoft.com/office/2007/relationships/hdphoto" Target="../media/hdphoto2.wdp"/><Relationship Id="rId7" Type="http://schemas.openxmlformats.org/officeDocument/2006/relationships/image" Target="../media/image14.jpeg"/><Relationship Id="rId8" Type="http://schemas.microsoft.com/office/2007/relationships/hdphoto" Target="../media/hdphoto3.wdp"/><Relationship Id="rId9" Type="http://schemas.openxmlformats.org/officeDocument/2006/relationships/image" Target="../media/image3.jpg"/><Relationship Id="rId10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3.jpg"/><Relationship Id="rId5" Type="http://schemas.openxmlformats.org/officeDocument/2006/relationships/image" Target="../media/image2.jpeg"/><Relationship Id="rId6" Type="http://schemas.microsoft.com/office/2007/relationships/hdphoto" Target="../media/hdphoto1.wdp"/><Relationship Id="rId7" Type="http://schemas.openxmlformats.org/officeDocument/2006/relationships/image" Target="../media/image42.jpeg"/><Relationship Id="rId8" Type="http://schemas.openxmlformats.org/officeDocument/2006/relationships/image" Target="../media/image43.png"/><Relationship Id="rId9" Type="http://schemas.openxmlformats.org/officeDocument/2006/relationships/image" Target="../media/image18.jpg"/><Relationship Id="rId10" Type="http://schemas.openxmlformats.org/officeDocument/2006/relationships/image" Target="../media/image44.jpeg"/><Relationship Id="rId11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jpeg"/><Relationship Id="rId5" Type="http://schemas.microsoft.com/office/2007/relationships/hdphoto" Target="../media/hdphoto1.wdp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openxmlformats.org/officeDocument/2006/relationships/image" Target="../media/image47.jpeg"/><Relationship Id="rId9" Type="http://schemas.openxmlformats.org/officeDocument/2006/relationships/image" Target="../media/image48.jpg"/><Relationship Id="rId10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3.jpg"/><Relationship Id="rId5" Type="http://schemas.openxmlformats.org/officeDocument/2006/relationships/image" Target="../media/image52.jp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9" Type="http://schemas.openxmlformats.org/officeDocument/2006/relationships/image" Target="../media/image56.jpg"/><Relationship Id="rId10" Type="http://schemas.openxmlformats.org/officeDocument/2006/relationships/image" Target="../media/image2.jpeg"/><Relationship Id="rId11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jpeg"/><Relationship Id="rId5" Type="http://schemas.microsoft.com/office/2007/relationships/hdphoto" Target="../media/hdphoto1.wdp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jpeg"/><Relationship Id="rId12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3.jpg"/><Relationship Id="rId6" Type="http://schemas.openxmlformats.org/officeDocument/2006/relationships/image" Target="../media/image8.pn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9" Type="http://schemas.openxmlformats.org/officeDocument/2006/relationships/image" Target="../media/image11.jpg"/><Relationship Id="rId10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eg"/><Relationship Id="rId12" Type="http://schemas.openxmlformats.org/officeDocument/2006/relationships/image" Target="../media/image17.jpg"/><Relationship Id="rId13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microsoft.com/office/2007/relationships/hdphoto" Target="../media/hdphoto2.wdp"/><Relationship Id="rId7" Type="http://schemas.openxmlformats.org/officeDocument/2006/relationships/image" Target="../media/image14.jpeg"/><Relationship Id="rId8" Type="http://schemas.microsoft.com/office/2007/relationships/hdphoto" Target="../media/hdphoto3.wdp"/><Relationship Id="rId9" Type="http://schemas.openxmlformats.org/officeDocument/2006/relationships/image" Target="../media/image3.jpg"/><Relationship Id="rId10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jpeg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microsoft.com/office/2007/relationships/hdphoto" Target="../media/hdphoto2.wdp"/><Relationship Id="rId7" Type="http://schemas.openxmlformats.org/officeDocument/2006/relationships/image" Target="../media/image14.jpeg"/><Relationship Id="rId8" Type="http://schemas.microsoft.com/office/2007/relationships/hdphoto" Target="../media/hdphoto3.wdp"/><Relationship Id="rId9" Type="http://schemas.openxmlformats.org/officeDocument/2006/relationships/image" Target="../media/image3.jpg"/><Relationship Id="rId10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jpeg"/><Relationship Id="rId12" Type="http://schemas.openxmlformats.org/officeDocument/2006/relationships/image" Target="../media/image25.jpg"/><Relationship Id="rId13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microsoft.com/office/2007/relationships/hdphoto" Target="../media/hdphoto2.wdp"/><Relationship Id="rId7" Type="http://schemas.openxmlformats.org/officeDocument/2006/relationships/image" Target="../media/image14.jpeg"/><Relationship Id="rId8" Type="http://schemas.microsoft.com/office/2007/relationships/hdphoto" Target="../media/hdphoto3.wdp"/><Relationship Id="rId9" Type="http://schemas.openxmlformats.org/officeDocument/2006/relationships/image" Target="../media/image3.jpg"/><Relationship Id="rId10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g"/><Relationship Id="rId1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microsoft.com/office/2007/relationships/hdphoto" Target="../media/hdphoto2.wdp"/><Relationship Id="rId7" Type="http://schemas.openxmlformats.org/officeDocument/2006/relationships/image" Target="../media/image14.jpeg"/><Relationship Id="rId8" Type="http://schemas.microsoft.com/office/2007/relationships/hdphoto" Target="../media/hdphoto3.wdp"/><Relationship Id="rId9" Type="http://schemas.openxmlformats.org/officeDocument/2006/relationships/image" Target="../media/image3.jpg"/><Relationship Id="rId10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jpeg"/><Relationship Id="rId12" Type="http://schemas.openxmlformats.org/officeDocument/2006/relationships/image" Target="../media/image31.jpg"/><Relationship Id="rId13" Type="http://schemas.openxmlformats.org/officeDocument/2006/relationships/image" Target="../media/image32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microsoft.com/office/2007/relationships/hdphoto" Target="../media/hdphoto2.wdp"/><Relationship Id="rId7" Type="http://schemas.openxmlformats.org/officeDocument/2006/relationships/image" Target="../media/image14.jpeg"/><Relationship Id="rId8" Type="http://schemas.microsoft.com/office/2007/relationships/hdphoto" Target="../media/hdphoto3.wdp"/><Relationship Id="rId9" Type="http://schemas.openxmlformats.org/officeDocument/2006/relationships/image" Target="../media/image3.jpg"/><Relationship Id="rId10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ga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" y="3076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5905500" y="1052513"/>
            <a:ext cx="3238500" cy="719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Jacques Martino</a:t>
            </a:r>
            <a:br>
              <a:rPr lang="fr-FR" sz="2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</a:br>
            <a:r>
              <a:rPr lang="fr-FR" sz="2400" b="1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IN2P3 </a:t>
            </a:r>
            <a:r>
              <a:rPr lang="fr-FR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Director</a:t>
            </a:r>
            <a:endParaRPr lang="fr-FR" sz="2400" b="1" i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283968" y="4653136"/>
            <a:ext cx="4680520" cy="911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IN2P3 CSI meeting</a:t>
            </a:r>
          </a:p>
          <a:p>
            <a:pPr eaLnBrk="1" hangingPunct="1">
              <a:lnSpc>
                <a:spcPct val="80000"/>
              </a:lnSpc>
            </a:pP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Paris </a:t>
            </a:r>
            <a:r>
              <a:rPr lang="fr-FR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June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2013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7019925" y="5949950"/>
            <a:ext cx="1633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6600"/>
                </a:solidFill>
                <a:latin typeface="Arial Narrow" pitchFamily="34" charset="0"/>
              </a:rPr>
              <a:t>www.in2p3.fr</a:t>
            </a:r>
          </a:p>
        </p:txBody>
      </p:sp>
    </p:spTree>
    <p:extLst>
      <p:ext uri="{BB962C8B-B14F-4D97-AF65-F5344CB8AC3E}">
        <p14:creationId xmlns:p14="http://schemas.microsoft.com/office/powerpoint/2010/main" val="83251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1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5866639" y="5542540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CMOS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5662458" y="5801015"/>
            <a:ext cx="3973289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Ultra-</a:t>
            </a:r>
            <a:r>
              <a:rPr lang="fr-FR" sz="3200" b="1" cap="all" dirty="0" err="1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granulary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122002" y="5789823"/>
            <a:ext cx="2899995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IMAGERS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4342595" y="5535101"/>
            <a:ext cx="2668591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BOLOMETERS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295630" y="1123821"/>
            <a:ext cx="7695354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INSTRUMENTATION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178922" y="5559827"/>
            <a:ext cx="4579598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err="1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MICROELECTRONIcs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700" b="1" dirty="0" smtClean="0">
                <a:solidFill>
                  <a:schemeClr val="tx2"/>
                </a:solidFill>
                <a:latin typeface="+mj-lt"/>
              </a:rPr>
              <a:t>INSTRUMENTATION, DETECTORS, TECHNOLOGY TRANSFER</a:t>
            </a:r>
            <a:endParaRPr lang="fr-FR" sz="27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376011" y="5791200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HODOSCOPES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4259887">
            <a:off x="4746299" y="3683555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743200"/>
            <a:ext cx="4114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Silicon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detectors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Photo-detectors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, 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new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generation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scintillators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Gaseous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detectors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B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olometers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M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icroelectronics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979569">
            <a:off x="6771693" y="4209967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300355">
            <a:off x="7658125" y="2121931"/>
            <a:ext cx="1298575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11" y="2057017"/>
            <a:ext cx="2069855" cy="1543630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57" y="3974305"/>
            <a:ext cx="2293919" cy="1652673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682662" y="4206774"/>
            <a:ext cx="2722625" cy="2000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LSM, D.R., 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IPNL – Conception graphique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88173" y="120933"/>
            <a:ext cx="777240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INSTRUMENTATION AND DETECTORS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98" y="2578590"/>
            <a:ext cx="1828800" cy="13716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6" t="-1137" r="-750" b="11610"/>
          <a:stretch/>
        </p:blipFill>
        <p:spPr>
          <a:xfrm>
            <a:off x="5754711" y="4407456"/>
            <a:ext cx="1371600" cy="1216125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3" name="Connecteur droit 3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21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1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598076" y="5518014"/>
            <a:ext cx="3199013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REACTORS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7529358" y="5789823"/>
            <a:ext cx="1638866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ADS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326217" y="5777767"/>
            <a:ext cx="4961802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NUCLEAR WASTES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3517487" y="5531686"/>
            <a:ext cx="2923024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MOLTEN SALTS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143416" y="1113197"/>
            <a:ext cx="9822428" cy="10668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BACK-END OF THE NUCL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22757" y="5543927"/>
            <a:ext cx="3750553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TRANSMUTATION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chemeClr val="tx2"/>
                </a:solidFill>
                <a:latin typeface="+mj-lt"/>
              </a:rPr>
              <a:t>BACK-END OF THE NUCLEAR FUEL CYCLE, NUCLEAR ENERGY</a:t>
            </a:r>
            <a:endParaRPr lang="fr-FR" sz="2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313345" y="5789823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err="1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RADIOCHEmIstry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3971586">
            <a:off x="4889767" y="3687483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743200"/>
            <a:ext cx="411480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T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ransmutation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of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nuclear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waste by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ADS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I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nnovating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nuclear systems with low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wastes (thorium)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Waste storage radiochemistry</a:t>
            </a:r>
            <a:r>
              <a:rPr lang="fr-FR" sz="1400" b="1" dirty="0" smtClean="0">
                <a:solidFill>
                  <a:srgbClr val="215968"/>
                </a:solidFill>
                <a:latin typeface="Arial Narrow" pitchFamily="34" charset="0"/>
              </a:rPr>
              <a:t/>
            </a:r>
            <a:br>
              <a:rPr lang="fr-FR" sz="1400" b="1" dirty="0" smtClean="0">
                <a:solidFill>
                  <a:srgbClr val="215968"/>
                </a:solidFill>
                <a:latin typeface="Arial Narrow" pitchFamily="34" charset="0"/>
              </a:rPr>
            </a:br>
            <a:endParaRPr lang="fr-FR" sz="14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979569">
            <a:off x="6771693" y="4209967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489160">
            <a:off x="7326849" y="2219240"/>
            <a:ext cx="1599051" cy="1425964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11" y="2075870"/>
            <a:ext cx="1966280" cy="1619830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901" y="2573503"/>
            <a:ext cx="2050519" cy="1411268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549555" y="3823972"/>
            <a:ext cx="298884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Pacen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Gedepeon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Guinevere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– Conception graphique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 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88173" y="120933"/>
            <a:ext cx="777240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NUCLEAR PHYSICS AND ENERGY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118" y="4038169"/>
            <a:ext cx="2220971" cy="161602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cxnSp>
        <p:nvCxnSpPr>
          <p:cNvPr id="33" name="Connecteur droit 3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39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1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989794" y="5542540"/>
            <a:ext cx="2259735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IMAGING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6788025" y="5789823"/>
            <a:ext cx="2965575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RADIOISOTOPES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122002" y="5789823"/>
            <a:ext cx="3774893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HADRONTHERAPY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4228304" y="5535101"/>
            <a:ext cx="2668591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SIMULATIONS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178756" y="1113197"/>
            <a:ext cx="10376407" cy="10668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NEW DIAGNOSTIC AND TH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73348" y="5559827"/>
            <a:ext cx="3780906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BEAM MONITORS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chemeClr val="tx2"/>
                </a:solidFill>
                <a:latin typeface="+mj-lt"/>
              </a:rPr>
              <a:t>NEW DIAGNOSTIC AND THERAPY TOOLS</a:t>
            </a:r>
            <a:endParaRPr lang="fr-FR" sz="2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376011" y="5791200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err="1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radiobiologY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3971586">
            <a:off x="4889767" y="3687483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199" y="2564904"/>
            <a:ext cx="44868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Symbol"/>
              <a:buChar char="®"/>
            </a:pP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Strong </a:t>
            </a: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</a:rPr>
              <a:t>involvement of IN2P3 in the </a:t>
            </a: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fight </a:t>
            </a: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</a:rPr>
              <a:t>against </a:t>
            </a: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cancer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200" b="1" i="1" dirty="0" smtClean="0">
              <a:solidFill>
                <a:srgbClr val="37609C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Radioisotopes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,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radiobiology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,            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radiotherapy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Dosimetry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/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beam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 monitors R&amp;D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A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ccelerator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technology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I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maging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, simulations (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Geant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,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Gate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) </a:t>
            </a: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979569">
            <a:off x="6771693" y="4209967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489160">
            <a:off x="7326849" y="2219240"/>
            <a:ext cx="1599051" cy="1425964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11" y="2149494"/>
            <a:ext cx="1966280" cy="1472582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474705" y="4004581"/>
            <a:ext cx="312701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Amissa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IMNC/CNRS,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Arronax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– Conception graphique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88173" y="120933"/>
            <a:ext cx="777240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NUCLEAR PHYSICS AND HEALTH</a:t>
            </a:r>
            <a:endParaRPr lang="fr-FR" b="1" dirty="0"/>
          </a:p>
        </p:txBody>
      </p: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98853" y="2358737"/>
            <a:ext cx="1502141" cy="1814656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630" y="4031219"/>
            <a:ext cx="2072754" cy="1565171"/>
          </a:xfrm>
          <a:prstGeom prst="ellipse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36" name="Connecteur droit 35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886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5" descr="Europe_satellite_globe co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/>
          <a:stretch>
            <a:fillRect/>
          </a:stretch>
        </p:blipFill>
        <p:spPr bwMode="auto">
          <a:xfrm>
            <a:off x="0" y="1052736"/>
            <a:ext cx="9144000" cy="565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75656" y="-279666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FRANCE : LARGE INFRASTRUCTURES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 rot="16200000">
            <a:off x="6966248" y="4034647"/>
            <a:ext cx="414765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en-US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© </a:t>
            </a:r>
            <a:r>
              <a:rPr lang="en-US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Ganil</a:t>
            </a:r>
            <a:r>
              <a:rPr lang="en-US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/Spiral2, CNRS/IN2P3, coll. Edelweiss, Antares, </a:t>
            </a:r>
            <a:r>
              <a:rPr lang="en-US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DChooz</a:t>
            </a:r>
            <a:r>
              <a:rPr lang="en-US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en-US" sz="700" dirty="0" err="1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Nasa</a:t>
            </a:r>
            <a:r>
              <a:rPr lang="en-US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– Conception </a:t>
            </a:r>
            <a:r>
              <a:rPr lang="en-US" sz="700" dirty="0" err="1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graphique</a:t>
            </a:r>
            <a:r>
              <a:rPr lang="en-US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: Anna </a:t>
            </a:r>
            <a:r>
              <a:rPr lang="en-US" sz="700" dirty="0" err="1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en-US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(IPNL)</a:t>
            </a:r>
            <a:endParaRPr lang="fr-FR" sz="700" dirty="0">
              <a:solidFill>
                <a:schemeClr val="accent5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08501"/>
            <a:ext cx="9144000" cy="712078"/>
          </a:xfrm>
          <a:prstGeom prst="rect">
            <a:avLst/>
          </a:prstGeom>
        </p:spPr>
      </p:pic>
      <p:sp>
        <p:nvSpPr>
          <p:cNvPr id="39" name="Titre 1"/>
          <p:cNvSpPr txBox="1">
            <a:spLocks/>
          </p:cNvSpPr>
          <p:nvPr/>
        </p:nvSpPr>
        <p:spPr bwMode="auto">
          <a:xfrm>
            <a:off x="800100" y="2579802"/>
            <a:ext cx="34290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Spiral2 / </a:t>
            </a:r>
            <a:r>
              <a:rPr lang="fr-FR" sz="2000" b="1" dirty="0" err="1" smtClean="0">
                <a:solidFill>
                  <a:schemeClr val="bg1"/>
                </a:solidFill>
              </a:rPr>
              <a:t>Ganil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2" name="Ellipse 41"/>
          <p:cNvSpPr>
            <a:spLocks noChangeArrowheads="1"/>
          </p:cNvSpPr>
          <p:nvPr/>
        </p:nvSpPr>
        <p:spPr bwMode="auto">
          <a:xfrm>
            <a:off x="2209800" y="30480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44" name="Titre 1"/>
          <p:cNvSpPr txBox="1">
            <a:spLocks/>
          </p:cNvSpPr>
          <p:nvPr/>
        </p:nvSpPr>
        <p:spPr bwMode="auto">
          <a:xfrm>
            <a:off x="3018213" y="3624377"/>
            <a:ext cx="2848744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Edelweiss, </a:t>
            </a:r>
            <a:r>
              <a:rPr lang="fr-FR" sz="2000" b="1" dirty="0" err="1" smtClean="0">
                <a:solidFill>
                  <a:schemeClr val="bg1"/>
                </a:solidFill>
              </a:rPr>
              <a:t>Nemo</a:t>
            </a:r>
            <a:r>
              <a:rPr lang="fr-FR" sz="2000" b="1" dirty="0" smtClean="0">
                <a:solidFill>
                  <a:schemeClr val="bg1"/>
                </a:solidFill>
              </a:rPr>
              <a:t> / LSM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5" name="Ellipse 44"/>
          <p:cNvSpPr>
            <a:spLocks noChangeArrowheads="1"/>
          </p:cNvSpPr>
          <p:nvPr/>
        </p:nvSpPr>
        <p:spPr bwMode="auto">
          <a:xfrm>
            <a:off x="2667000" y="39624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pic>
        <p:nvPicPr>
          <p:cNvPr id="46" name="Image 45" descr="EDW Fisheye.jpg"/>
          <p:cNvPicPr>
            <a:picLocks noChangeAspect="1"/>
          </p:cNvPicPr>
          <p:nvPr/>
        </p:nvPicPr>
        <p:blipFill>
          <a:blip r:embed="rId7"/>
          <a:srcRect l="18333" r="10833"/>
          <a:stretch>
            <a:fillRect/>
          </a:stretch>
        </p:blipFill>
        <p:spPr>
          <a:xfrm>
            <a:off x="4241377" y="4259296"/>
            <a:ext cx="1507232" cy="1420598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pic>
        <p:nvPicPr>
          <p:cNvPr id="65" name="Image 64" descr="Spiral2.png"/>
          <p:cNvPicPr>
            <a:picLocks noChangeAspect="1"/>
          </p:cNvPicPr>
          <p:nvPr/>
        </p:nvPicPr>
        <p:blipFill>
          <a:blip r:embed="rId8"/>
          <a:srcRect l="1667" r="20833"/>
          <a:stretch>
            <a:fillRect/>
          </a:stretch>
        </p:blipFill>
        <p:spPr>
          <a:xfrm>
            <a:off x="1487731" y="1159688"/>
            <a:ext cx="1561613" cy="1467221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66" name="Ellipse 65"/>
          <p:cNvSpPr>
            <a:spLocks noChangeArrowheads="1"/>
          </p:cNvSpPr>
          <p:nvPr/>
        </p:nvSpPr>
        <p:spPr bwMode="auto">
          <a:xfrm>
            <a:off x="2788763" y="3189402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67" name="Titre 1"/>
          <p:cNvSpPr txBox="1">
            <a:spLocks/>
          </p:cNvSpPr>
          <p:nvPr/>
        </p:nvSpPr>
        <p:spPr bwMode="auto">
          <a:xfrm>
            <a:off x="3093562" y="2981675"/>
            <a:ext cx="2126137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err="1" smtClean="0">
                <a:solidFill>
                  <a:schemeClr val="bg1"/>
                </a:solidFill>
              </a:rPr>
              <a:t>DChooz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7" t="-24" r="1270" b="-2931"/>
          <a:stretch/>
        </p:blipFill>
        <p:spPr>
          <a:xfrm>
            <a:off x="4155838" y="2007689"/>
            <a:ext cx="1489904" cy="1421311"/>
          </a:xfrm>
          <a:prstGeom prst="ellipse">
            <a:avLst/>
          </a:prstGeom>
          <a:ln w="635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9" name="Ellipse 68"/>
          <p:cNvSpPr>
            <a:spLocks noChangeArrowheads="1"/>
          </p:cNvSpPr>
          <p:nvPr/>
        </p:nvSpPr>
        <p:spPr bwMode="auto">
          <a:xfrm>
            <a:off x="2439186" y="43035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70" name="Titre 1"/>
          <p:cNvSpPr txBox="1">
            <a:spLocks/>
          </p:cNvSpPr>
          <p:nvPr/>
        </p:nvSpPr>
        <p:spPr bwMode="auto">
          <a:xfrm>
            <a:off x="1396628" y="4063444"/>
            <a:ext cx="1117972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Antares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71" name="Image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49" y="4739270"/>
            <a:ext cx="1558903" cy="1354026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cxnSp>
        <p:nvCxnSpPr>
          <p:cNvPr id="22" name="Connecteur droit 21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Ellipse 22"/>
          <p:cNvSpPr>
            <a:spLocks noChangeArrowheads="1"/>
          </p:cNvSpPr>
          <p:nvPr/>
        </p:nvSpPr>
        <p:spPr bwMode="auto">
          <a:xfrm>
            <a:off x="2362200" y="3814877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4" name="Titre 1"/>
          <p:cNvSpPr txBox="1">
            <a:spLocks/>
          </p:cNvSpPr>
          <p:nvPr/>
        </p:nvSpPr>
        <p:spPr bwMode="auto">
          <a:xfrm>
            <a:off x="1376388" y="3429000"/>
            <a:ext cx="1326253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CC-IN2P3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2463099"/>
            <a:ext cx="1477033" cy="1374586"/>
          </a:xfrm>
          <a:prstGeom prst="ellipse">
            <a:avLst/>
          </a:prstGeom>
          <a:ln>
            <a:solidFill>
              <a:srgbClr val="FFFFFF"/>
            </a:solidFill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9992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5" descr="Europe_satellite_globe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/>
          <a:stretch>
            <a:fillRect/>
          </a:stretch>
        </p:blipFill>
        <p:spPr bwMode="auto">
          <a:xfrm>
            <a:off x="0" y="10512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 rot="16200000">
            <a:off x="7135074" y="4203473"/>
            <a:ext cx="3810000" cy="20005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© 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Cern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, Nasa, 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Opera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, GSI, JINR 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Dubna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err="1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Profilmedia</a:t>
            </a:r>
            <a:r>
              <a:rPr lang="fr-FR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– Conception graphique : Anna </a:t>
            </a:r>
            <a:r>
              <a:rPr lang="fr-FR" sz="700" dirty="0" err="1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(IPNL) </a:t>
            </a:r>
            <a:endParaRPr lang="fr-FR" sz="700" dirty="0">
              <a:solidFill>
                <a:schemeClr val="accent5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08501"/>
            <a:ext cx="9144000" cy="712078"/>
          </a:xfrm>
          <a:prstGeom prst="rect">
            <a:avLst/>
          </a:prstGeom>
        </p:spPr>
      </p:pic>
      <p:sp>
        <p:nvSpPr>
          <p:cNvPr id="16" name="Titre 1"/>
          <p:cNvSpPr txBox="1">
            <a:spLocks/>
          </p:cNvSpPr>
          <p:nvPr/>
        </p:nvSpPr>
        <p:spPr bwMode="auto">
          <a:xfrm>
            <a:off x="1112468" y="3478743"/>
            <a:ext cx="2418041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rgbClr val="FF9933"/>
                </a:solidFill>
              </a:rPr>
              <a:t>LHC, Isolde</a:t>
            </a:r>
            <a:r>
              <a:rPr lang="fr-FR" sz="2000" b="1" dirty="0">
                <a:solidFill>
                  <a:srgbClr val="FF9933"/>
                </a:solidFill>
              </a:rPr>
              <a:t> </a:t>
            </a:r>
            <a:r>
              <a:rPr lang="fr-FR" sz="2000" dirty="0" smtClean="0">
                <a:solidFill>
                  <a:srgbClr val="FF9933"/>
                </a:solidFill>
              </a:rPr>
              <a:t>/ </a:t>
            </a:r>
            <a:r>
              <a:rPr lang="fr-FR" sz="2000" dirty="0" err="1" smtClean="0">
                <a:solidFill>
                  <a:srgbClr val="FF9933"/>
                </a:solidFill>
              </a:rPr>
              <a:t>Cern</a:t>
            </a:r>
            <a:r>
              <a:rPr lang="fr-FR" sz="2000" dirty="0" smtClean="0">
                <a:solidFill>
                  <a:srgbClr val="FF9933"/>
                </a:solidFill>
              </a:rPr>
              <a:t> </a:t>
            </a:r>
            <a:r>
              <a:rPr lang="fr-FR" sz="2000" dirty="0">
                <a:solidFill>
                  <a:srgbClr val="FF9933"/>
                </a:solidFill>
              </a:rPr>
              <a:t>(</a:t>
            </a:r>
            <a:r>
              <a:rPr lang="fr-FR" sz="2000" dirty="0" err="1">
                <a:solidFill>
                  <a:srgbClr val="FF9933"/>
                </a:solidFill>
              </a:rPr>
              <a:t>Switzerland</a:t>
            </a:r>
            <a:r>
              <a:rPr lang="fr-FR" sz="2000" dirty="0">
                <a:solidFill>
                  <a:srgbClr val="FF9933"/>
                </a:solidFill>
              </a:rPr>
              <a:t>)</a:t>
            </a:r>
          </a:p>
        </p:txBody>
      </p:sp>
      <p:sp>
        <p:nvSpPr>
          <p:cNvPr id="17" name="Ellipse 16"/>
          <p:cNvSpPr>
            <a:spLocks noChangeArrowheads="1"/>
          </p:cNvSpPr>
          <p:nvPr/>
        </p:nvSpPr>
        <p:spPr bwMode="auto">
          <a:xfrm>
            <a:off x="2597763" y="3759304"/>
            <a:ext cx="627523" cy="611497"/>
          </a:xfrm>
          <a:prstGeom prst="ellipse">
            <a:avLst/>
          </a:prstGeom>
          <a:solidFill>
            <a:srgbClr val="FF9933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FF9933"/>
              </a:solidFill>
              <a:latin typeface="Calibri" pitchFamily="34" charset="0"/>
            </a:endParaRPr>
          </a:p>
        </p:txBody>
      </p:sp>
      <p:sp>
        <p:nvSpPr>
          <p:cNvPr id="18" name="Ellipse 17"/>
          <p:cNvSpPr>
            <a:spLocks noChangeArrowheads="1"/>
          </p:cNvSpPr>
          <p:nvPr/>
        </p:nvSpPr>
        <p:spPr bwMode="auto">
          <a:xfrm>
            <a:off x="3198829" y="4642701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19" name="Titre 1"/>
          <p:cNvSpPr txBox="1">
            <a:spLocks/>
          </p:cNvSpPr>
          <p:nvPr/>
        </p:nvSpPr>
        <p:spPr bwMode="auto">
          <a:xfrm>
            <a:off x="3430709" y="5229200"/>
            <a:ext cx="3241966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err="1" smtClean="0">
                <a:solidFill>
                  <a:schemeClr val="bg1"/>
                </a:solidFill>
              </a:rPr>
              <a:t>Opera</a:t>
            </a:r>
            <a:r>
              <a:rPr lang="fr-FR" sz="2000" b="1" dirty="0" smtClean="0">
                <a:solidFill>
                  <a:schemeClr val="bg1"/>
                </a:solidFill>
              </a:rPr>
              <a:t>, </a:t>
            </a:r>
            <a:r>
              <a:rPr lang="fr-FR" sz="2000" b="1" dirty="0" err="1" smtClean="0">
                <a:solidFill>
                  <a:schemeClr val="bg1"/>
                </a:solidFill>
              </a:rPr>
              <a:t>Xenon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/ </a:t>
            </a:r>
            <a:r>
              <a:rPr lang="fr-FR" sz="2000" dirty="0" err="1" smtClean="0">
                <a:solidFill>
                  <a:schemeClr val="bg1"/>
                </a:solidFill>
              </a:rPr>
              <a:t>Gran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Sasso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Virgo</a:t>
            </a:r>
            <a:r>
              <a:rPr lang="fr-FR" sz="2000" dirty="0">
                <a:solidFill>
                  <a:schemeClr val="bg1"/>
                </a:solidFill>
              </a:rPr>
              <a:t/>
            </a:r>
            <a:br>
              <a:rPr lang="fr-FR" sz="2000" dirty="0">
                <a:solidFill>
                  <a:schemeClr val="bg1"/>
                </a:solidFill>
              </a:rPr>
            </a:br>
            <a:r>
              <a:rPr lang="fr-FR" sz="2000" dirty="0" smtClean="0">
                <a:solidFill>
                  <a:schemeClr val="bg1"/>
                </a:solidFill>
              </a:rPr>
              <a:t>(</a:t>
            </a:r>
            <a:r>
              <a:rPr lang="fr-FR" sz="2000" dirty="0" err="1" smtClean="0">
                <a:solidFill>
                  <a:schemeClr val="bg1"/>
                </a:solidFill>
              </a:rPr>
              <a:t>Italia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20" name="Image 19" descr="EDW Fisheye.jpg"/>
          <p:cNvPicPr>
            <a:picLocks noChangeAspect="1"/>
          </p:cNvPicPr>
          <p:nvPr/>
        </p:nvPicPr>
        <p:blipFill>
          <a:blip r:embed="rId6"/>
          <a:srcRect l="18326" t="5405" r="16927"/>
          <a:stretch>
            <a:fillRect/>
          </a:stretch>
        </p:blipFill>
        <p:spPr>
          <a:xfrm>
            <a:off x="3430709" y="3283698"/>
            <a:ext cx="1689893" cy="1598547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pic>
        <p:nvPicPr>
          <p:cNvPr id="21" name="Image 20" descr="opera.JPG"/>
          <p:cNvPicPr>
            <a:picLocks noChangeAspect="1"/>
          </p:cNvPicPr>
          <p:nvPr/>
        </p:nvPicPr>
        <p:blipFill>
          <a:blip r:embed="rId7"/>
          <a:srcRect l="15833" r="12500"/>
          <a:stretch>
            <a:fillRect/>
          </a:stretch>
        </p:blipFill>
        <p:spPr>
          <a:xfrm>
            <a:off x="1514310" y="4437112"/>
            <a:ext cx="1702989" cy="1584176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22" name="Ellipse 21"/>
          <p:cNvSpPr>
            <a:spLocks noChangeArrowheads="1"/>
          </p:cNvSpPr>
          <p:nvPr/>
        </p:nvSpPr>
        <p:spPr bwMode="auto">
          <a:xfrm>
            <a:off x="3275856" y="3284984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 bwMode="auto">
          <a:xfrm>
            <a:off x="651304" y="2823592"/>
            <a:ext cx="34290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/>
            <a:r>
              <a:rPr lang="fr-FR" sz="2000" b="1" dirty="0" err="1" smtClean="0">
                <a:solidFill>
                  <a:schemeClr val="bg1"/>
                </a:solidFill>
              </a:rPr>
              <a:t>Fair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/ GSI (Germany)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75" y="1464892"/>
            <a:ext cx="1639258" cy="1484732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25" name="Ellipse 24"/>
          <p:cNvSpPr>
            <a:spLocks noChangeArrowheads="1"/>
          </p:cNvSpPr>
          <p:nvPr/>
        </p:nvSpPr>
        <p:spPr bwMode="auto">
          <a:xfrm>
            <a:off x="6300192" y="2531818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6" name="Titre 1"/>
          <p:cNvSpPr txBox="1">
            <a:spLocks/>
          </p:cNvSpPr>
          <p:nvPr/>
        </p:nvSpPr>
        <p:spPr bwMode="auto">
          <a:xfrm>
            <a:off x="5130874" y="2879191"/>
            <a:ext cx="1870476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JINR </a:t>
            </a:r>
            <a:r>
              <a:rPr lang="fr-FR" sz="2000" b="1" dirty="0" err="1" smtClean="0">
                <a:solidFill>
                  <a:schemeClr val="bg1"/>
                </a:solidFill>
              </a:rPr>
              <a:t>Dubna</a:t>
            </a:r>
            <a:r>
              <a:rPr lang="fr-FR" sz="2000" b="1" dirty="0">
                <a:solidFill>
                  <a:schemeClr val="bg1"/>
                </a:solidFill>
              </a:rPr>
              <a:t/>
            </a:r>
            <a:br>
              <a:rPr lang="fr-FR" sz="2000" b="1" dirty="0">
                <a:solidFill>
                  <a:schemeClr val="bg1"/>
                </a:solidFill>
              </a:rPr>
            </a:br>
            <a:r>
              <a:rPr lang="fr-FR" sz="2000" dirty="0" smtClean="0">
                <a:solidFill>
                  <a:schemeClr val="bg1"/>
                </a:solidFill>
              </a:rPr>
              <a:t>(</a:t>
            </a:r>
            <a:r>
              <a:rPr lang="fr-FR" sz="2000" dirty="0" err="1" smtClean="0">
                <a:solidFill>
                  <a:schemeClr val="bg1"/>
                </a:solidFill>
              </a:rPr>
              <a:t>Russia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49" y="2949625"/>
            <a:ext cx="1585205" cy="1353876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28" name="Ellipse 27"/>
          <p:cNvSpPr>
            <a:spLocks noChangeArrowheads="1"/>
          </p:cNvSpPr>
          <p:nvPr/>
        </p:nvSpPr>
        <p:spPr bwMode="auto">
          <a:xfrm>
            <a:off x="5369907" y="1671618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9" name="Titre 1"/>
          <p:cNvSpPr txBox="1">
            <a:spLocks/>
          </p:cNvSpPr>
          <p:nvPr/>
        </p:nvSpPr>
        <p:spPr bwMode="auto">
          <a:xfrm>
            <a:off x="4671846" y="1085626"/>
            <a:ext cx="1512168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Jyväskylä</a:t>
            </a:r>
            <a:br>
              <a:rPr lang="fr-FR" sz="2000" b="1" dirty="0" smtClean="0">
                <a:solidFill>
                  <a:schemeClr val="bg1"/>
                </a:solidFill>
              </a:rPr>
            </a:br>
            <a:r>
              <a:rPr lang="fr-FR" sz="2000" dirty="0" smtClean="0">
                <a:solidFill>
                  <a:schemeClr val="bg1"/>
                </a:solidFill>
              </a:rPr>
              <a:t>(</a:t>
            </a:r>
            <a:r>
              <a:rPr lang="fr-FR" sz="2000" dirty="0" err="1" smtClean="0">
                <a:solidFill>
                  <a:schemeClr val="bg1"/>
                </a:solidFill>
              </a:rPr>
              <a:t>Finland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31" y="1190360"/>
            <a:ext cx="1560638" cy="1328131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cxnSp>
        <p:nvCxnSpPr>
          <p:cNvPr id="31" name="Connecteur droit 30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Titre 1"/>
          <p:cNvSpPr>
            <a:spLocks noGrp="1"/>
          </p:cNvSpPr>
          <p:nvPr>
            <p:ph type="ctrTitle"/>
          </p:nvPr>
        </p:nvSpPr>
        <p:spPr>
          <a:xfrm>
            <a:off x="1675656" y="-279666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INTERNATIONAL COLLABORATIONS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10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21" descr="mond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r="2372" b="12222"/>
          <a:stretch/>
        </p:blipFill>
        <p:spPr bwMode="auto">
          <a:xfrm>
            <a:off x="0" y="1051200"/>
            <a:ext cx="9140102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age 57" descr="eucl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596" y="4202596"/>
            <a:ext cx="3061804" cy="3061804"/>
          </a:xfrm>
          <a:prstGeom prst="ellipse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 rot="16200000">
            <a:off x="7125492" y="2443807"/>
            <a:ext cx="3810000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© Star/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Phenix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Kamioka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Observatory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/ICRR/Université de Tokyo, Auger, Hess, ESA/Nasa, J.-P. </a:t>
            </a:r>
            <a:r>
              <a:rPr lang="fr-FR" sz="700" dirty="0" err="1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Kneib</a:t>
            </a:r>
            <a:r>
              <a:rPr lang="fr-FR" sz="700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(Observatoire Midi-Pyrénées) and R. Ellis (Caltech</a:t>
            </a:r>
            <a:r>
              <a:rPr lang="fr-FR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) – Conception graphique : Anna </a:t>
            </a:r>
            <a:r>
              <a:rPr lang="fr-FR" sz="700" dirty="0" err="1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</a:rPr>
              <a:t> (IPNL)</a:t>
            </a:r>
            <a:endParaRPr lang="fr-FR" sz="700" dirty="0">
              <a:solidFill>
                <a:schemeClr val="accent5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1" name="Ellipse 30"/>
          <p:cNvSpPr>
            <a:spLocks noChangeArrowheads="1"/>
          </p:cNvSpPr>
          <p:nvPr/>
        </p:nvSpPr>
        <p:spPr bwMode="auto">
          <a:xfrm>
            <a:off x="8077200" y="32766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32" name="Titre 1"/>
          <p:cNvSpPr txBox="1">
            <a:spLocks/>
          </p:cNvSpPr>
          <p:nvPr/>
        </p:nvSpPr>
        <p:spPr bwMode="auto">
          <a:xfrm>
            <a:off x="5755377" y="3493718"/>
            <a:ext cx="34290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T2K </a:t>
            </a:r>
            <a:r>
              <a:rPr lang="fr-FR" sz="2000" dirty="0" smtClean="0">
                <a:solidFill>
                  <a:schemeClr val="bg1"/>
                </a:solidFill>
              </a:rPr>
              <a:t>/ </a:t>
            </a:r>
            <a:r>
              <a:rPr lang="fr-FR" sz="2000" dirty="0" err="1" smtClean="0">
                <a:solidFill>
                  <a:schemeClr val="bg1"/>
                </a:solidFill>
              </a:rPr>
              <a:t>Jparc</a:t>
            </a:r>
            <a:r>
              <a:rPr lang="fr-FR" sz="2000" b="1" dirty="0" smtClean="0">
                <a:solidFill>
                  <a:schemeClr val="bg1"/>
                </a:solidFill>
              </a:rPr>
              <a:t>, </a:t>
            </a:r>
            <a:r>
              <a:rPr lang="fr-FR" sz="2000" b="1" dirty="0" err="1" smtClean="0">
                <a:solidFill>
                  <a:schemeClr val="bg1"/>
                </a:solidFill>
              </a:rPr>
              <a:t>Riken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dirty="0">
                <a:solidFill>
                  <a:schemeClr val="bg1"/>
                </a:solidFill>
              </a:rPr>
              <a:t>(</a:t>
            </a:r>
            <a:r>
              <a:rPr lang="fr-FR" sz="2000" dirty="0" err="1" smtClean="0">
                <a:solidFill>
                  <a:schemeClr val="bg1"/>
                </a:solidFill>
              </a:rPr>
              <a:t>Japan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849" y="1372839"/>
            <a:ext cx="1371414" cy="1287967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pic>
        <p:nvPicPr>
          <p:cNvPr id="34" name="Image 33" descr="T2K.jpg"/>
          <p:cNvPicPr>
            <a:picLocks noChangeAspect="1"/>
          </p:cNvPicPr>
          <p:nvPr/>
        </p:nvPicPr>
        <p:blipFill>
          <a:blip r:embed="rId6"/>
          <a:srcRect l="13334" r="15834"/>
          <a:stretch>
            <a:fillRect/>
          </a:stretch>
        </p:blipFill>
        <p:spPr>
          <a:xfrm>
            <a:off x="7107087" y="1927892"/>
            <a:ext cx="1281337" cy="1213076"/>
          </a:xfrm>
          <a:prstGeom prst="ellips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39" name="Titre 1"/>
          <p:cNvSpPr txBox="1">
            <a:spLocks/>
          </p:cNvSpPr>
          <p:nvPr/>
        </p:nvSpPr>
        <p:spPr bwMode="auto">
          <a:xfrm>
            <a:off x="683568" y="2575874"/>
            <a:ext cx="1296144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DØ, CDF </a:t>
            </a:r>
            <a:r>
              <a:rPr lang="fr-FR" sz="2000" dirty="0">
                <a:solidFill>
                  <a:schemeClr val="bg1"/>
                </a:solidFill>
              </a:rPr>
              <a:t/>
            </a:r>
            <a:br>
              <a:rPr lang="fr-FR" sz="2000" dirty="0">
                <a:solidFill>
                  <a:schemeClr val="bg1"/>
                </a:solidFill>
              </a:rPr>
            </a:br>
            <a:r>
              <a:rPr lang="fr-FR" sz="2000" dirty="0" err="1" smtClean="0">
                <a:solidFill>
                  <a:schemeClr val="bg1"/>
                </a:solidFill>
              </a:rPr>
              <a:t>Tevatron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40" name="Ellipse 39"/>
          <p:cNvSpPr>
            <a:spLocks noChangeArrowheads="1"/>
          </p:cNvSpPr>
          <p:nvPr/>
        </p:nvSpPr>
        <p:spPr bwMode="auto">
          <a:xfrm>
            <a:off x="152400" y="32766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41" name="Titre 1"/>
          <p:cNvSpPr txBox="1">
            <a:spLocks/>
          </p:cNvSpPr>
          <p:nvPr/>
        </p:nvSpPr>
        <p:spPr bwMode="auto">
          <a:xfrm>
            <a:off x="-609600" y="3505200"/>
            <a:ext cx="34290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/>
            <a:r>
              <a:rPr lang="fr-FR" sz="2000" b="1" dirty="0" err="1">
                <a:solidFill>
                  <a:schemeClr val="bg1"/>
                </a:solidFill>
              </a:rPr>
              <a:t>SNFactory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dirty="0">
                <a:solidFill>
                  <a:schemeClr val="bg1"/>
                </a:solidFill>
              </a:rPr>
              <a:t>(Hawaï)</a:t>
            </a:r>
          </a:p>
        </p:txBody>
      </p:sp>
      <p:pic>
        <p:nvPicPr>
          <p:cNvPr id="42" name="Image 41" descr="600px-SN1994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4038600"/>
            <a:ext cx="1217092" cy="1217092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45" name="Ellipse 44"/>
          <p:cNvSpPr>
            <a:spLocks noChangeArrowheads="1"/>
          </p:cNvSpPr>
          <p:nvPr/>
        </p:nvSpPr>
        <p:spPr bwMode="auto">
          <a:xfrm>
            <a:off x="4724400" y="4906555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46" name="Titre 1"/>
          <p:cNvSpPr txBox="1">
            <a:spLocks/>
          </p:cNvSpPr>
          <p:nvPr/>
        </p:nvSpPr>
        <p:spPr bwMode="auto">
          <a:xfrm>
            <a:off x="3552628" y="4293096"/>
            <a:ext cx="1905372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Hess </a:t>
            </a:r>
            <a:r>
              <a:rPr lang="fr-FR" sz="2000" dirty="0" smtClean="0">
                <a:solidFill>
                  <a:schemeClr val="bg1"/>
                </a:solidFill>
              </a:rPr>
              <a:t>(</a:t>
            </a:r>
            <a:r>
              <a:rPr lang="fr-FR" sz="2000" dirty="0" err="1" smtClean="0">
                <a:solidFill>
                  <a:schemeClr val="bg1"/>
                </a:solidFill>
              </a:rPr>
              <a:t>Namibia</a:t>
            </a:r>
            <a:r>
              <a:rPr lang="fr-FR" sz="2000" dirty="0" smtClean="0">
                <a:solidFill>
                  <a:schemeClr val="bg1"/>
                </a:solidFill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4348142"/>
            <a:ext cx="1340531" cy="1278585"/>
          </a:xfrm>
          <a:prstGeom prst="ellips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49" name="Ellipse 48"/>
          <p:cNvSpPr>
            <a:spLocks noChangeArrowheads="1"/>
          </p:cNvSpPr>
          <p:nvPr/>
        </p:nvSpPr>
        <p:spPr bwMode="auto">
          <a:xfrm>
            <a:off x="2552700" y="5618968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530171" y="5531297"/>
            <a:ext cx="2099506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Auger </a:t>
            </a:r>
            <a:r>
              <a:rPr lang="fr-FR" sz="2000" dirty="0" smtClean="0">
                <a:solidFill>
                  <a:schemeClr val="bg1"/>
                </a:solidFill>
              </a:rPr>
              <a:t>(Argentina)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51" name="Ellipse 50"/>
          <p:cNvSpPr>
            <a:spLocks noChangeArrowheads="1"/>
          </p:cNvSpPr>
          <p:nvPr/>
        </p:nvSpPr>
        <p:spPr bwMode="auto">
          <a:xfrm>
            <a:off x="1828800" y="3124200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04" y="4803397"/>
            <a:ext cx="1318984" cy="1261300"/>
          </a:xfrm>
          <a:prstGeom prst="ellips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53" name="Ellipse 52"/>
          <p:cNvSpPr>
            <a:spLocks noChangeArrowheads="1"/>
          </p:cNvSpPr>
          <p:nvPr/>
        </p:nvSpPr>
        <p:spPr bwMode="auto">
          <a:xfrm>
            <a:off x="2268538" y="3187831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54" name="Titre 1"/>
          <p:cNvSpPr txBox="1">
            <a:spLocks/>
          </p:cNvSpPr>
          <p:nvPr/>
        </p:nvSpPr>
        <p:spPr bwMode="auto">
          <a:xfrm>
            <a:off x="2407573" y="3396793"/>
            <a:ext cx="2011158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err="1" smtClean="0">
                <a:solidFill>
                  <a:schemeClr val="bg1"/>
                </a:solidFill>
              </a:rPr>
              <a:t>Jlab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55" name="Ellipse 54"/>
          <p:cNvSpPr>
            <a:spLocks noChangeArrowheads="1"/>
          </p:cNvSpPr>
          <p:nvPr/>
        </p:nvSpPr>
        <p:spPr bwMode="auto">
          <a:xfrm>
            <a:off x="2525811" y="2956874"/>
            <a:ext cx="3048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56" name="Titre 1"/>
          <p:cNvSpPr txBox="1">
            <a:spLocks/>
          </p:cNvSpPr>
          <p:nvPr/>
        </p:nvSpPr>
        <p:spPr bwMode="auto">
          <a:xfrm>
            <a:off x="2868275" y="2809189"/>
            <a:ext cx="1566303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Star, </a:t>
            </a:r>
            <a:r>
              <a:rPr lang="fr-FR" sz="2000" b="1" dirty="0" err="1" smtClean="0">
                <a:solidFill>
                  <a:schemeClr val="bg1"/>
                </a:solidFill>
              </a:rPr>
              <a:t>Phenix</a:t>
            </a:r>
            <a:r>
              <a:rPr lang="fr-FR" sz="2000" b="1" dirty="0">
                <a:solidFill>
                  <a:schemeClr val="bg1"/>
                </a:solidFill>
              </a:rPr>
              <a:t/>
            </a:r>
            <a:br>
              <a:rPr lang="fr-FR" sz="2000" b="1" dirty="0">
                <a:solidFill>
                  <a:schemeClr val="bg1"/>
                </a:solidFill>
              </a:rPr>
            </a:br>
            <a:r>
              <a:rPr lang="fr-FR" sz="2000" dirty="0" err="1" smtClean="0">
                <a:solidFill>
                  <a:schemeClr val="bg1"/>
                </a:solidFill>
              </a:rPr>
              <a:t>Rhic</a:t>
            </a:r>
            <a:r>
              <a:rPr lang="fr-FR" sz="2000" dirty="0" smtClean="0">
                <a:solidFill>
                  <a:schemeClr val="bg1"/>
                </a:solidFill>
              </a:rPr>
              <a:t>, BNL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57" name="Titre 1"/>
          <p:cNvSpPr txBox="1">
            <a:spLocks/>
          </p:cNvSpPr>
          <p:nvPr/>
        </p:nvSpPr>
        <p:spPr bwMode="auto">
          <a:xfrm>
            <a:off x="6825227" y="4687082"/>
            <a:ext cx="2388542" cy="13776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dirty="0">
                <a:solidFill>
                  <a:schemeClr val="bg1"/>
                </a:solidFill>
              </a:rPr>
              <a:t>Fermi, </a:t>
            </a:r>
            <a:r>
              <a:rPr lang="fr-FR" sz="2000" b="1" dirty="0" smtClean="0">
                <a:solidFill>
                  <a:schemeClr val="bg1"/>
                </a:solidFill>
              </a:rPr>
              <a:t>AMS, </a:t>
            </a:r>
            <a:r>
              <a:rPr lang="fr-FR" sz="2000" b="1" i="1" dirty="0" smtClean="0">
                <a:solidFill>
                  <a:schemeClr val="bg1">
                    <a:lumMod val="65000"/>
                  </a:schemeClr>
                </a:solidFill>
              </a:rPr>
              <a:t>Lisa</a:t>
            </a:r>
            <a:r>
              <a:rPr lang="fr-FR" sz="2000" b="1" dirty="0" smtClean="0">
                <a:solidFill>
                  <a:schemeClr val="bg1"/>
                </a:solidFill>
              </a:rPr>
              <a:t/>
            </a:r>
            <a:br>
              <a:rPr lang="fr-FR" sz="2000" b="1" dirty="0" smtClean="0">
                <a:solidFill>
                  <a:schemeClr val="bg1"/>
                </a:solidFill>
              </a:rPr>
            </a:br>
            <a:r>
              <a:rPr lang="fr-FR" sz="2000" b="1" dirty="0" smtClean="0">
                <a:solidFill>
                  <a:schemeClr val="bg1"/>
                </a:solidFill>
              </a:rPr>
              <a:t>Planck</a:t>
            </a:r>
            <a:r>
              <a:rPr lang="fr-FR" sz="2000" b="1" dirty="0">
                <a:solidFill>
                  <a:schemeClr val="bg1"/>
                </a:solidFill>
              </a:rPr>
              <a:t>, </a:t>
            </a:r>
            <a:r>
              <a:rPr lang="fr-FR" sz="2000" b="1" i="1" dirty="0" smtClean="0">
                <a:solidFill>
                  <a:schemeClr val="bg1">
                    <a:lumMod val="65000"/>
                  </a:schemeClr>
                </a:solidFill>
              </a:rPr>
              <a:t>Euclid</a:t>
            </a:r>
            <a:endParaRPr lang="fr-FR" sz="2000" b="1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(</a:t>
            </a:r>
            <a:r>
              <a:rPr lang="fr-FR" sz="2000" dirty="0" err="1">
                <a:solidFill>
                  <a:schemeClr val="bg1"/>
                </a:solidFill>
              </a:rPr>
              <a:t>S</a:t>
            </a:r>
            <a:r>
              <a:rPr lang="fr-FR" sz="2000" dirty="0" err="1" smtClean="0">
                <a:solidFill>
                  <a:schemeClr val="bg1"/>
                </a:solidFill>
              </a:rPr>
              <a:t>pace</a:t>
            </a:r>
            <a:r>
              <a:rPr lang="fr-FR" sz="20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9" name="Ellipse 58"/>
          <p:cNvSpPr>
            <a:spLocks noChangeArrowheads="1"/>
          </p:cNvSpPr>
          <p:nvPr/>
        </p:nvSpPr>
        <p:spPr bwMode="auto">
          <a:xfrm>
            <a:off x="2400300" y="5151337"/>
            <a:ext cx="304800" cy="3048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60" name="Titre 1"/>
          <p:cNvSpPr txBox="1">
            <a:spLocks/>
          </p:cNvSpPr>
          <p:nvPr/>
        </p:nvSpPr>
        <p:spPr bwMode="auto">
          <a:xfrm>
            <a:off x="1135231" y="5030734"/>
            <a:ext cx="2099506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i="1" dirty="0" smtClean="0">
                <a:solidFill>
                  <a:schemeClr val="bg1">
                    <a:lumMod val="65000"/>
                  </a:schemeClr>
                </a:solidFill>
              </a:rPr>
              <a:t>LSST </a:t>
            </a:r>
            <a:r>
              <a:rPr lang="fr-FR" sz="2000" i="1" dirty="0" smtClean="0">
                <a:solidFill>
                  <a:schemeClr val="bg1">
                    <a:lumMod val="65000"/>
                  </a:schemeClr>
                </a:solidFill>
              </a:rPr>
              <a:t>(Chili)</a:t>
            </a:r>
            <a:endParaRPr lang="fr-FR" sz="2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1" name="Ellipse 60"/>
          <p:cNvSpPr>
            <a:spLocks noChangeArrowheads="1"/>
          </p:cNvSpPr>
          <p:nvPr/>
        </p:nvSpPr>
        <p:spPr bwMode="auto">
          <a:xfrm>
            <a:off x="4389665" y="5566142"/>
            <a:ext cx="1279070" cy="1185900"/>
          </a:xfrm>
          <a:prstGeom prst="ellipse">
            <a:avLst/>
          </a:prstGeom>
          <a:solidFill>
            <a:schemeClr val="accent5">
              <a:lumMod val="40000"/>
              <a:lumOff val="60000"/>
              <a:alpha val="63000"/>
            </a:scheme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08501"/>
            <a:ext cx="9144000" cy="712078"/>
          </a:xfrm>
          <a:prstGeom prst="rect">
            <a:avLst/>
          </a:prstGeom>
        </p:spPr>
      </p:pic>
      <p:sp>
        <p:nvSpPr>
          <p:cNvPr id="62" name="Titre 1"/>
          <p:cNvSpPr txBox="1">
            <a:spLocks/>
          </p:cNvSpPr>
          <p:nvPr/>
        </p:nvSpPr>
        <p:spPr bwMode="auto">
          <a:xfrm>
            <a:off x="4687723" y="5675101"/>
            <a:ext cx="874483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000" b="1" i="1" dirty="0" smtClean="0">
                <a:solidFill>
                  <a:schemeClr val="bg1">
                    <a:lumMod val="50000"/>
                  </a:schemeClr>
                </a:solidFill>
              </a:rPr>
              <a:t>CTA</a:t>
            </a:r>
            <a:endParaRPr lang="fr-F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3" name="Connecteur droit 6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Titre 1"/>
          <p:cNvSpPr txBox="1">
            <a:spLocks/>
          </p:cNvSpPr>
          <p:nvPr/>
        </p:nvSpPr>
        <p:spPr bwMode="auto">
          <a:xfrm>
            <a:off x="1789200" y="-291600"/>
            <a:ext cx="7772400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9" charset="-128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Titre 1"/>
          <p:cNvSpPr>
            <a:spLocks noGrp="1"/>
          </p:cNvSpPr>
          <p:nvPr>
            <p:ph type="ctrTitle"/>
          </p:nvPr>
        </p:nvSpPr>
        <p:spPr>
          <a:xfrm>
            <a:off x="1675656" y="-279666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INTERNATIONAL COLLABORATIONS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5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3898" y="6267227"/>
            <a:ext cx="9144000" cy="712078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 rot="16200000">
            <a:off x="7091248" y="4149611"/>
            <a:ext cx="3810000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en-US" sz="700" dirty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© CENBG, </a:t>
            </a:r>
            <a:r>
              <a:rPr lang="en-US" sz="7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LSM </a:t>
            </a:r>
            <a:br>
              <a:rPr lang="en-US" sz="7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</a:br>
            <a:r>
              <a:rPr lang="fr-FR" sz="7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Conception </a:t>
            </a:r>
            <a:r>
              <a:rPr lang="fr-FR" sz="700" dirty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graphique : Anna </a:t>
            </a:r>
            <a:r>
              <a:rPr lang="fr-FR" sz="700" dirty="0" err="1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Thibeau</a:t>
            </a:r>
            <a:r>
              <a:rPr lang="fr-FR" sz="700" dirty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 (IPNL</a:t>
            </a:r>
            <a:r>
              <a:rPr lang="fr-FR" sz="7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)</a:t>
            </a:r>
            <a:r>
              <a:rPr lang="en-US" sz="7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Arial Narrow" pitchFamily="34" charset="0"/>
              </a:rPr>
              <a:t> </a:t>
            </a:r>
            <a:endParaRPr lang="fr-FR" sz="700" dirty="0">
              <a:solidFill>
                <a:srgbClr val="4BACC6">
                  <a:lumMod val="60000"/>
                  <a:lumOff val="40000"/>
                </a:srgbClr>
              </a:solidFill>
              <a:latin typeface="Arial Narrow" pitchFamily="34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37609C"/>
                </a:solidFill>
              </a:rPr>
              <a:t>With</a:t>
            </a:r>
            <a:r>
              <a:rPr lang="fr-FR" dirty="0" smtClean="0">
                <a:solidFill>
                  <a:srgbClr val="37609C"/>
                </a:solidFill>
              </a:rPr>
              <a:t> </a:t>
            </a:r>
            <a:r>
              <a:rPr lang="fr-FR" dirty="0" err="1" smtClean="0">
                <a:solidFill>
                  <a:srgbClr val="37609C"/>
                </a:solidFill>
              </a:rPr>
              <a:t>my</a:t>
            </a:r>
            <a:r>
              <a:rPr lang="fr-FR" dirty="0" smtClean="0">
                <a:solidFill>
                  <a:srgbClr val="37609C"/>
                </a:solidFill>
              </a:rPr>
              <a:t> </a:t>
            </a:r>
            <a:r>
              <a:rPr lang="fr-FR" dirty="0" err="1" smtClean="0">
                <a:solidFill>
                  <a:srgbClr val="37609C"/>
                </a:solidFill>
              </a:rPr>
              <a:t>sincere</a:t>
            </a:r>
            <a:r>
              <a:rPr lang="fr-FR" dirty="0" smtClean="0">
                <a:solidFill>
                  <a:srgbClr val="37609C"/>
                </a:solidFill>
              </a:rPr>
              <a:t> apologies</a:t>
            </a:r>
            <a:br>
              <a:rPr lang="fr-FR" dirty="0" smtClean="0">
                <a:solidFill>
                  <a:srgbClr val="37609C"/>
                </a:solidFill>
              </a:rPr>
            </a:br>
            <a:r>
              <a:rPr lang="fr-FR" i="1" dirty="0" smtClean="0">
                <a:solidFill>
                  <a:srgbClr val="37609C"/>
                </a:solidFill>
              </a:rPr>
              <a:t>Jacques</a:t>
            </a:r>
            <a:endParaRPr lang="fr-FR" i="1" dirty="0">
              <a:solidFill>
                <a:srgbClr val="3760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18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71" y="1249799"/>
            <a:ext cx="6425887" cy="599418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3898" y="6267227"/>
            <a:ext cx="9144000" cy="71207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38200" y="-315913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IN2P3 KEY FIGURES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Ellipse 27"/>
          <p:cNvSpPr>
            <a:spLocks noChangeAspect="1"/>
          </p:cNvSpPr>
          <p:nvPr/>
        </p:nvSpPr>
        <p:spPr>
          <a:xfrm>
            <a:off x="5029200" y="914400"/>
            <a:ext cx="3962400" cy="3733800"/>
          </a:xfrm>
          <a:prstGeom prst="ellipse">
            <a:avLst/>
          </a:prstGeom>
          <a:solidFill>
            <a:schemeClr val="accent5">
              <a:lumMod val="75000"/>
            </a:schemeClr>
          </a:solidFill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</a:endParaRPr>
          </a:p>
        </p:txBody>
      </p:sp>
      <p:sp>
        <p:nvSpPr>
          <p:cNvPr id="31" name="Ellipse 30"/>
          <p:cNvSpPr>
            <a:spLocks noChangeAspect="1"/>
          </p:cNvSpPr>
          <p:nvPr/>
        </p:nvSpPr>
        <p:spPr>
          <a:xfrm>
            <a:off x="130544" y="1865671"/>
            <a:ext cx="3486912" cy="328574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</a:endParaRPr>
          </a:p>
        </p:txBody>
      </p:sp>
      <p:sp>
        <p:nvSpPr>
          <p:cNvPr id="34" name="Arc 33"/>
          <p:cNvSpPr>
            <a:spLocks noChangeArrowheads="1"/>
          </p:cNvSpPr>
          <p:nvPr/>
        </p:nvSpPr>
        <p:spPr bwMode="auto">
          <a:xfrm rot="18282677">
            <a:off x="843102" y="1252161"/>
            <a:ext cx="2870385" cy="3690767"/>
          </a:xfrm>
          <a:custGeom>
            <a:avLst/>
            <a:gdLst>
              <a:gd name="T0" fmla="*/ 1342230 w 2048941"/>
              <a:gd name="T1" fmla="*/ 74838 h 3034857"/>
              <a:gd name="T2" fmla="*/ 1024471 w 2048941"/>
              <a:gd name="T3" fmla="*/ 1517429 h 3034857"/>
              <a:gd name="T4" fmla="*/ 1303663 w 2048941"/>
              <a:gd name="T5" fmla="*/ 2977421 h 3034857"/>
              <a:gd name="T6" fmla="*/ 2 60000 65536"/>
              <a:gd name="T7" fmla="*/ 2 60000 65536"/>
              <a:gd name="T8" fmla="*/ 2 60000 65536"/>
              <a:gd name="T9" fmla="*/ 1303663 w 2048941"/>
              <a:gd name="T10" fmla="*/ 74838 h 3034857"/>
              <a:gd name="T11" fmla="*/ 2048941 w 2048941"/>
              <a:gd name="T12" fmla="*/ 2977421 h 30348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8941" h="3034857" stroke="0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  <a:lnTo>
                  <a:pt x="1024471" y="1517429"/>
                </a:lnTo>
                <a:close/>
              </a:path>
              <a:path w="2048941" h="3034857" fill="none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</a:path>
            </a:pathLst>
          </a:custGeom>
          <a:noFill/>
          <a:ln w="44450">
            <a:solidFill>
              <a:srgbClr val="953735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prstClr val="black"/>
              </a:solidFill>
              <a:ea typeface="ＭＳ Ｐゴシック" pitchFamily="-109" charset="-128"/>
            </a:endParaRPr>
          </a:p>
        </p:txBody>
      </p:sp>
      <p:sp>
        <p:nvSpPr>
          <p:cNvPr id="37" name="Arc 36"/>
          <p:cNvSpPr>
            <a:spLocks noChangeArrowheads="1"/>
          </p:cNvSpPr>
          <p:nvPr/>
        </p:nvSpPr>
        <p:spPr bwMode="auto">
          <a:xfrm rot="11793627">
            <a:off x="4877600" y="936048"/>
            <a:ext cx="2096982" cy="3177031"/>
          </a:xfrm>
          <a:custGeom>
            <a:avLst/>
            <a:gdLst>
              <a:gd name="T0" fmla="*/ 1366115 w 2048941"/>
              <a:gd name="T1" fmla="*/ 94178 h 3290402"/>
              <a:gd name="T2" fmla="*/ 1024471 w 2048941"/>
              <a:gd name="T3" fmla="*/ 1645201 h 3290402"/>
              <a:gd name="T4" fmla="*/ 1325219 w 2048941"/>
              <a:gd name="T5" fmla="*/ 3217913 h 3290402"/>
              <a:gd name="T6" fmla="*/ 2 60000 65536"/>
              <a:gd name="T7" fmla="*/ 2 60000 65536"/>
              <a:gd name="T8" fmla="*/ 2 60000 65536"/>
              <a:gd name="T9" fmla="*/ 1325219 w 2048941"/>
              <a:gd name="T10" fmla="*/ 94178 h 3290402"/>
              <a:gd name="T11" fmla="*/ 2048941 w 2048941"/>
              <a:gd name="T12" fmla="*/ 3217913 h 32904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8941" h="3290402" stroke="0">
                <a:moveTo>
                  <a:pt x="1366115" y="94178"/>
                </a:moveTo>
                <a:lnTo>
                  <a:pt x="1366115" y="94177"/>
                </a:lnTo>
                <a:cubicBezTo>
                  <a:pt x="1775359" y="326653"/>
                  <a:pt x="2048942" y="948088"/>
                  <a:pt x="2048942" y="1645201"/>
                </a:cubicBezTo>
                <a:cubicBezTo>
                  <a:pt x="2048942" y="2367783"/>
                  <a:pt x="1755348" y="3005788"/>
                  <a:pt x="1325219" y="3217913"/>
                </a:cubicBezTo>
                <a:lnTo>
                  <a:pt x="1024471" y="1645201"/>
                </a:lnTo>
                <a:close/>
              </a:path>
              <a:path w="2048941" h="3290402" fill="none">
                <a:moveTo>
                  <a:pt x="1366115" y="94178"/>
                </a:moveTo>
                <a:lnTo>
                  <a:pt x="1366115" y="94177"/>
                </a:lnTo>
                <a:cubicBezTo>
                  <a:pt x="1775359" y="326653"/>
                  <a:pt x="2048942" y="948088"/>
                  <a:pt x="2048942" y="1645201"/>
                </a:cubicBezTo>
                <a:cubicBezTo>
                  <a:pt x="2048942" y="2367783"/>
                  <a:pt x="1755348" y="3005788"/>
                  <a:pt x="1325219" y="3217913"/>
                </a:cubicBezTo>
              </a:path>
            </a:pathLst>
          </a:custGeom>
          <a:noFill/>
          <a:ln w="44450">
            <a:solidFill>
              <a:schemeClr val="accent5">
                <a:lumMod val="50000"/>
              </a:schemeClr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prstClr val="black"/>
              </a:solidFill>
              <a:ea typeface="ＭＳ Ｐゴシック" pitchFamily="-109" charset="-128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572213" y="2723436"/>
            <a:ext cx="36456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prstClr val="white"/>
                </a:solidFill>
                <a:latin typeface="Arial Narrow" pitchFamily="34" charset="0"/>
              </a:rPr>
              <a:t>40 </a:t>
            </a:r>
            <a:r>
              <a:rPr lang="fr-FR" sz="2400" dirty="0">
                <a:solidFill>
                  <a:prstClr val="white"/>
                </a:solidFill>
                <a:latin typeface="Arial Narrow" pitchFamily="34" charset="0"/>
              </a:rPr>
              <a:t>major </a:t>
            </a:r>
            <a:r>
              <a:rPr lang="fr-FR" sz="2400" dirty="0" smtClean="0">
                <a:solidFill>
                  <a:prstClr val="white"/>
                </a:solidFill>
                <a:latin typeface="Arial Narrow" pitchFamily="34" charset="0"/>
              </a:rPr>
              <a:t>international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err="1" smtClean="0">
                <a:solidFill>
                  <a:prstClr val="white"/>
                </a:solidFill>
                <a:latin typeface="Arial Narrow" pitchFamily="34" charset="0"/>
              </a:rPr>
              <a:t>projects</a:t>
            </a:r>
            <a:endParaRPr lang="fr-FR" sz="2400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prstClr val="white"/>
                </a:solidFill>
                <a:latin typeface="Arial Narrow" pitchFamily="34" charset="0"/>
              </a:rPr>
              <a:t>17 </a:t>
            </a:r>
            <a:r>
              <a:rPr lang="fr-FR" sz="2400" i="1" dirty="0" smtClean="0">
                <a:solidFill>
                  <a:prstClr val="white"/>
                </a:solidFill>
                <a:latin typeface="Arial Narrow" pitchFamily="34" charset="0"/>
              </a:rPr>
              <a:t>international </a:t>
            </a:r>
            <a:r>
              <a:rPr lang="fr-FR" sz="2400" i="1" dirty="0" err="1">
                <a:solidFill>
                  <a:prstClr val="white"/>
                </a:solidFill>
                <a:latin typeface="Arial Narrow" pitchFamily="34" charset="0"/>
              </a:rPr>
              <a:t>research</a:t>
            </a:r>
            <a:r>
              <a:rPr lang="fr-FR" sz="2400" i="1" dirty="0">
                <a:solidFill>
                  <a:prstClr val="white"/>
                </a:solidFill>
                <a:latin typeface="Arial Narrow" pitchFamily="34" charset="0"/>
              </a:rPr>
              <a:t> </a:t>
            </a:r>
            <a:r>
              <a:rPr lang="fr-FR" sz="2400" i="1" dirty="0" smtClean="0">
                <a:solidFill>
                  <a:prstClr val="white"/>
                </a:solidFill>
                <a:latin typeface="Arial Narrow" pitchFamily="34" charset="0"/>
              </a:rPr>
              <a:t>networks</a:t>
            </a:r>
            <a:endParaRPr lang="fr-FR" sz="2400" i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102388" y="1628800"/>
            <a:ext cx="25629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prstClr val="white"/>
                </a:solidFill>
                <a:latin typeface="Arial Narrow" pitchFamily="34" charset="0"/>
              </a:rPr>
              <a:t>3 100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400" i="1" dirty="0" err="1" smtClean="0">
                <a:solidFill>
                  <a:prstClr val="white"/>
                </a:solidFill>
                <a:latin typeface="Arial Narrow" pitchFamily="34" charset="0"/>
              </a:rPr>
              <a:t>researchers</a:t>
            </a:r>
            <a:r>
              <a:rPr lang="fr-FR" sz="2400" i="1" dirty="0" smtClean="0">
                <a:solidFill>
                  <a:prstClr val="white"/>
                </a:solidFill>
                <a:latin typeface="Arial Narrow" pitchFamily="34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i="1" dirty="0" err="1" smtClean="0">
                <a:solidFill>
                  <a:prstClr val="white"/>
                </a:solidFill>
                <a:latin typeface="Arial Narrow" pitchFamily="34" charset="0"/>
              </a:rPr>
              <a:t>engineers</a:t>
            </a:r>
            <a:r>
              <a:rPr lang="fr-FR" sz="2400" i="1" dirty="0" smtClean="0">
                <a:solidFill>
                  <a:prstClr val="white"/>
                </a:solidFill>
                <a:latin typeface="Arial Narrow" pitchFamily="34" charset="0"/>
              </a:rPr>
              <a:t> and </a:t>
            </a:r>
            <a:r>
              <a:rPr lang="fr-FR" sz="2400" i="1" dirty="0" err="1" smtClean="0">
                <a:solidFill>
                  <a:prstClr val="white"/>
                </a:solidFill>
                <a:latin typeface="Arial Narrow" pitchFamily="34" charset="0"/>
              </a:rPr>
              <a:t>technicians</a:t>
            </a:r>
            <a:endParaRPr lang="fr-FR" sz="2400" i="1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5732742" y="3781006"/>
            <a:ext cx="2442634" cy="228203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3268010" y="3893406"/>
            <a:ext cx="2175451" cy="2133668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0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922768" y="4553683"/>
            <a:ext cx="25403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prstClr val="white"/>
                </a:solidFill>
                <a:latin typeface="Arial Narrow" pitchFamily="34" charset="0"/>
              </a:rPr>
              <a:t>25 </a:t>
            </a:r>
            <a:r>
              <a:rPr lang="fr-FR" sz="2400" i="1" dirty="0" err="1" smtClean="0">
                <a:solidFill>
                  <a:prstClr val="white"/>
                </a:solidFill>
                <a:latin typeface="Arial Narrow" pitchFamily="34" charset="0"/>
              </a:rPr>
              <a:t>laboratories</a:t>
            </a:r>
            <a:endParaRPr lang="fr-FR" sz="2400" i="1" dirty="0">
              <a:solidFill>
                <a:prstClr val="white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i="1" dirty="0" smtClean="0">
                <a:solidFill>
                  <a:prstClr val="white"/>
                </a:solidFill>
                <a:latin typeface="Arial Narrow" pitchFamily="34" charset="0"/>
              </a:rPr>
              <a:t>and </a:t>
            </a:r>
            <a:r>
              <a:rPr lang="fr-FR" sz="2400" i="1" dirty="0" err="1" smtClean="0">
                <a:solidFill>
                  <a:prstClr val="white"/>
                </a:solidFill>
                <a:latin typeface="Arial Narrow" pitchFamily="34" charset="0"/>
              </a:rPr>
              <a:t>platforms</a:t>
            </a:r>
            <a:endParaRPr lang="fr-FR" sz="1100" i="1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571890" y="4467797"/>
            <a:ext cx="203712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prstClr val="white"/>
                </a:solidFill>
                <a:latin typeface="Arial Narrow" pitchFamily="34" charset="0"/>
              </a:rPr>
              <a:t>77 M</a:t>
            </a:r>
            <a:r>
              <a:rPr lang="fr-FR" sz="2400" b="1" dirty="0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€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i="1" dirty="0" err="1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a</a:t>
            </a:r>
            <a:r>
              <a:rPr lang="fr-FR" sz="2400" i="1" dirty="0" err="1" smtClean="0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nnual</a:t>
            </a:r>
            <a:r>
              <a:rPr lang="fr-FR" sz="2400" i="1" dirty="0" smtClean="0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 budget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000" dirty="0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(</a:t>
            </a:r>
            <a:r>
              <a:rPr lang="fr-FR" sz="1000" dirty="0" err="1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excluding</a:t>
            </a:r>
            <a:r>
              <a:rPr lang="fr-FR" sz="1000" dirty="0">
                <a:solidFill>
                  <a:prstClr val="white"/>
                </a:solidFill>
                <a:latin typeface="Arial Narrow" pitchFamily="34" charset="0"/>
                <a:cs typeface="Times New Roman"/>
              </a:rPr>
              <a:t> salaries)</a:t>
            </a:r>
            <a:endParaRPr lang="fr-FR" sz="1000" dirty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45" name="Arc 33"/>
          <p:cNvSpPr>
            <a:spLocks noChangeArrowheads="1"/>
          </p:cNvSpPr>
          <p:nvPr/>
        </p:nvSpPr>
        <p:spPr bwMode="auto">
          <a:xfrm rot="6293928">
            <a:off x="3356989" y="4254471"/>
            <a:ext cx="1721767" cy="2219349"/>
          </a:xfrm>
          <a:custGeom>
            <a:avLst/>
            <a:gdLst>
              <a:gd name="T0" fmla="*/ 1342230 w 2048941"/>
              <a:gd name="T1" fmla="*/ 74838 h 3034857"/>
              <a:gd name="T2" fmla="*/ 1024471 w 2048941"/>
              <a:gd name="T3" fmla="*/ 1517429 h 3034857"/>
              <a:gd name="T4" fmla="*/ 1303663 w 2048941"/>
              <a:gd name="T5" fmla="*/ 2977421 h 3034857"/>
              <a:gd name="T6" fmla="*/ 2 60000 65536"/>
              <a:gd name="T7" fmla="*/ 2 60000 65536"/>
              <a:gd name="T8" fmla="*/ 2 60000 65536"/>
              <a:gd name="T9" fmla="*/ 1303663 w 2048941"/>
              <a:gd name="T10" fmla="*/ 74838 h 3034857"/>
              <a:gd name="T11" fmla="*/ 2048941 w 2048941"/>
              <a:gd name="T12" fmla="*/ 2977421 h 30348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8941" h="3034857" stroke="0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  <a:lnTo>
                  <a:pt x="1024471" y="1517429"/>
                </a:lnTo>
                <a:close/>
              </a:path>
              <a:path w="2048941" h="3034857" fill="none">
                <a:moveTo>
                  <a:pt x="1342230" y="74838"/>
                </a:moveTo>
                <a:lnTo>
                  <a:pt x="1342230" y="74837"/>
                </a:lnTo>
                <a:cubicBezTo>
                  <a:pt x="1763733" y="278530"/>
                  <a:pt x="2048941" y="860716"/>
                  <a:pt x="2048941" y="1517429"/>
                </a:cubicBezTo>
                <a:cubicBezTo>
                  <a:pt x="2048941" y="2196216"/>
                  <a:pt x="1744590" y="2792435"/>
                  <a:pt x="1303662" y="2977421"/>
                </a:cubicBezTo>
              </a:path>
            </a:pathLst>
          </a:custGeom>
          <a:noFill/>
          <a:ln w="44450">
            <a:solidFill>
              <a:schemeClr val="accent1">
                <a:lumMod val="50000"/>
              </a:schemeClr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chemeClr val="accent1">
                  <a:lumMod val="75000"/>
                </a:schemeClr>
              </a:solidFill>
              <a:ea typeface="ＭＳ Ｐゴシック" pitchFamily="-109" charset="-128"/>
            </a:endParaRPr>
          </a:p>
        </p:txBody>
      </p:sp>
      <p:sp>
        <p:nvSpPr>
          <p:cNvPr id="47" name="ZoneTexte 46"/>
          <p:cNvSpPr txBox="1"/>
          <p:nvPr/>
        </p:nvSpPr>
        <p:spPr>
          <a:xfrm rot="16200000">
            <a:off x="7135074" y="4203473"/>
            <a:ext cx="3810000" cy="20005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en-US" sz="7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© CENBG, </a:t>
            </a:r>
            <a:r>
              <a:rPr lang="en-US" sz="7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LSM – Conception </a:t>
            </a:r>
            <a:r>
              <a:rPr lang="en-US" sz="7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graphique</a:t>
            </a:r>
            <a:r>
              <a:rPr lang="en-US" sz="7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 : Anna </a:t>
            </a:r>
            <a:r>
              <a:rPr lang="en-US" sz="7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Thibeau</a:t>
            </a:r>
            <a:r>
              <a:rPr lang="en-US" sz="7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Narrow" pitchFamily="34" charset="0"/>
              </a:rPr>
              <a:t> (IPNL)</a:t>
            </a:r>
            <a:endParaRPr lang="fr-FR" sz="700" dirty="0">
              <a:solidFill>
                <a:schemeClr val="accent5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24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3535019"/>
            <a:ext cx="2681814" cy="233954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33" name="Image 32" descr="stars_nasa.jpg"/>
          <p:cNvPicPr>
            <a:picLocks noChangeAspect="1"/>
          </p:cNvPicPr>
          <p:nvPr/>
        </p:nvPicPr>
        <p:blipFill>
          <a:blip r:embed="rId3">
            <a:alphaModFix amt="51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167" t="12222" r="4167" b="14444"/>
          <a:stretch>
            <a:fillRect/>
          </a:stretch>
        </p:blipFill>
        <p:spPr>
          <a:xfrm>
            <a:off x="3810000" y="-609600"/>
            <a:ext cx="8077200" cy="8077200"/>
          </a:xfrm>
          <a:prstGeom prst="ellipse">
            <a:avLst/>
          </a:prstGeom>
          <a:effectLst/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7000"/>
          </a:blip>
          <a:stretch>
            <a:fillRect/>
          </a:stretch>
        </p:blipFill>
        <p:spPr>
          <a:xfrm rot="21409366">
            <a:off x="-675021" y="970008"/>
            <a:ext cx="6320801" cy="571722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38064" y="-23830"/>
            <a:ext cx="7772400" cy="1031910"/>
          </a:xfrm>
        </p:spPr>
        <p:txBody>
          <a:bodyPr/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SCIENTIFIC THEMES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52400" y="1349375"/>
            <a:ext cx="3810000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fr-FR" sz="2000" b="1" dirty="0" err="1" smtClean="0">
                <a:solidFill>
                  <a:srgbClr val="FF750B"/>
                </a:solidFill>
                <a:latin typeface="Arial Narrow" pitchFamily="34" charset="0"/>
              </a:rPr>
              <a:t>Particle</a:t>
            </a:r>
            <a:r>
              <a:rPr lang="fr-FR" sz="2000" b="1" dirty="0" smtClean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b="1" dirty="0" err="1" smtClean="0">
                <a:solidFill>
                  <a:srgbClr val="FF750B"/>
                </a:solidFill>
                <a:latin typeface="Arial Narrow" pitchFamily="34" charset="0"/>
              </a:rPr>
              <a:t>physics</a:t>
            </a:r>
            <a:endParaRPr lang="fr-FR" sz="2000" b="1" dirty="0">
              <a:solidFill>
                <a:srgbClr val="FF750B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r>
              <a:rPr lang="fr-FR" sz="2000" b="1" dirty="0" err="1" smtClean="0">
                <a:solidFill>
                  <a:srgbClr val="FF750B"/>
                </a:solidFill>
                <a:latin typeface="Arial Narrow" pitchFamily="34" charset="0"/>
              </a:rPr>
              <a:t>Nuclear</a:t>
            </a:r>
            <a:r>
              <a:rPr lang="fr-FR" sz="2000" b="1" dirty="0" smtClean="0">
                <a:solidFill>
                  <a:srgbClr val="FF750B"/>
                </a:solidFill>
                <a:latin typeface="Arial Narrow" pitchFamily="34" charset="0"/>
              </a:rPr>
              <a:t> and </a:t>
            </a:r>
            <a:r>
              <a:rPr lang="fr-FR" sz="2000" b="1" dirty="0" err="1" smtClean="0">
                <a:solidFill>
                  <a:srgbClr val="FF750B"/>
                </a:solidFill>
                <a:latin typeface="Arial Narrow" pitchFamily="34" charset="0"/>
              </a:rPr>
              <a:t>hadronic</a:t>
            </a:r>
            <a:r>
              <a:rPr lang="fr-FR" sz="2000" b="1" dirty="0" smtClean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b="1" dirty="0" err="1" smtClean="0">
                <a:solidFill>
                  <a:srgbClr val="FF750B"/>
                </a:solidFill>
                <a:latin typeface="Arial Narrow" pitchFamily="34" charset="0"/>
              </a:rPr>
              <a:t>physics</a:t>
            </a:r>
            <a:endParaRPr lang="fr-FR" sz="2000" b="1" dirty="0">
              <a:solidFill>
                <a:srgbClr val="FF750B"/>
              </a:solidFill>
              <a:latin typeface="Arial Narrow" pitchFamily="34" charset="0"/>
            </a:endParaRPr>
          </a:p>
        </p:txBody>
      </p:sp>
      <p:sp>
        <p:nvSpPr>
          <p:cNvPr id="30733" name="ZoneTexte 23"/>
          <p:cNvSpPr txBox="1">
            <a:spLocks noChangeArrowheads="1"/>
          </p:cNvSpPr>
          <p:nvPr/>
        </p:nvSpPr>
        <p:spPr bwMode="auto">
          <a:xfrm>
            <a:off x="152400" y="2133600"/>
            <a:ext cx="3810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fr-FR" sz="2000" dirty="0" err="1" smtClean="0">
                <a:solidFill>
                  <a:srgbClr val="FF750B"/>
                </a:solidFill>
                <a:latin typeface="Arial Narrow" pitchFamily="34" charset="0"/>
              </a:rPr>
              <a:t>Matter’s</a:t>
            </a:r>
            <a:r>
              <a:rPr lang="fr-FR" sz="2000" dirty="0" smtClean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dirty="0" err="1">
                <a:solidFill>
                  <a:srgbClr val="FF750B"/>
                </a:solidFill>
                <a:latin typeface="Arial Narrow" pitchFamily="34" charset="0"/>
              </a:rPr>
              <a:t>most</a:t>
            </a:r>
            <a:r>
              <a:rPr lang="fr-FR" sz="2000" dirty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dirty="0" err="1" smtClean="0">
                <a:solidFill>
                  <a:srgbClr val="FF750B"/>
                </a:solidFill>
                <a:latin typeface="Arial Narrow" pitchFamily="34" charset="0"/>
              </a:rPr>
              <a:t>elementary</a:t>
            </a:r>
            <a:r>
              <a:rPr lang="fr-FR" sz="2000" dirty="0" smtClean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dirty="0" err="1">
                <a:solidFill>
                  <a:srgbClr val="FF750B"/>
                </a:solidFill>
                <a:latin typeface="Arial Narrow" pitchFamily="34" charset="0"/>
              </a:rPr>
              <a:t>constituents</a:t>
            </a:r>
            <a:r>
              <a:rPr lang="fr-FR" sz="2000" dirty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dirty="0" smtClean="0">
                <a:solidFill>
                  <a:srgbClr val="FF750B"/>
                </a:solidFill>
                <a:latin typeface="Arial Narrow" pitchFamily="34" charset="0"/>
              </a:rPr>
              <a:t>and </a:t>
            </a:r>
            <a:r>
              <a:rPr lang="fr-FR" sz="2000" dirty="0" err="1" smtClean="0">
                <a:solidFill>
                  <a:srgbClr val="FF750B"/>
                </a:solidFill>
                <a:latin typeface="Arial Narrow" pitchFamily="34" charset="0"/>
              </a:rPr>
              <a:t>fundamental</a:t>
            </a:r>
            <a:r>
              <a:rPr lang="fr-FR" sz="2000" dirty="0" smtClean="0">
                <a:solidFill>
                  <a:srgbClr val="FF750B"/>
                </a:solidFill>
                <a:latin typeface="Arial Narrow" pitchFamily="34" charset="0"/>
              </a:rPr>
              <a:t> interactions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fr-FR" sz="2000" dirty="0">
                <a:solidFill>
                  <a:srgbClr val="FF750B"/>
                </a:solidFill>
                <a:latin typeface="Arial Narrow" pitchFamily="34" charset="0"/>
              </a:rPr>
              <a:t>Structure </a:t>
            </a:r>
            <a:r>
              <a:rPr lang="fr-FR" sz="2000" dirty="0" smtClean="0">
                <a:solidFill>
                  <a:srgbClr val="FF750B"/>
                </a:solidFill>
                <a:latin typeface="Arial Narrow" pitchFamily="34" charset="0"/>
              </a:rPr>
              <a:t>of </a:t>
            </a:r>
            <a:r>
              <a:rPr lang="fr-FR" sz="2000" dirty="0" err="1" smtClean="0">
                <a:solidFill>
                  <a:srgbClr val="FF750B"/>
                </a:solidFill>
                <a:latin typeface="Arial Narrow" pitchFamily="34" charset="0"/>
              </a:rPr>
              <a:t>nuclear</a:t>
            </a:r>
            <a:r>
              <a:rPr lang="fr-FR" sz="2000" dirty="0" smtClean="0">
                <a:solidFill>
                  <a:srgbClr val="FF750B"/>
                </a:solidFill>
                <a:latin typeface="Arial Narrow" pitchFamily="34" charset="0"/>
              </a:rPr>
              <a:t> </a:t>
            </a:r>
            <a:r>
              <a:rPr lang="fr-FR" sz="2000" dirty="0" err="1" smtClean="0">
                <a:solidFill>
                  <a:srgbClr val="FF750B"/>
                </a:solidFill>
                <a:latin typeface="Arial Narrow" pitchFamily="34" charset="0"/>
              </a:rPr>
              <a:t>matter</a:t>
            </a:r>
            <a:endParaRPr lang="fr-FR" sz="2000" dirty="0">
              <a:solidFill>
                <a:srgbClr val="FF750B"/>
              </a:solidFill>
              <a:latin typeface="Arial Narrow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3126911" y="2765827"/>
            <a:ext cx="28194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Theory</a:t>
            </a:r>
            <a:endParaRPr lang="fr-FR" sz="2000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Instrumentation</a:t>
            </a:r>
          </a:p>
          <a:p>
            <a:pPr algn="ctr">
              <a:lnSpc>
                <a:spcPct val="90000"/>
              </a:lnSpc>
            </a:pP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Computing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grids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Accelerator R&amp;D</a:t>
            </a:r>
          </a:p>
          <a:p>
            <a:pPr algn="ctr">
              <a:lnSpc>
                <a:spcPct val="90000"/>
              </a:lnSpc>
            </a:pPr>
            <a:endParaRPr lang="fr-FR" sz="20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Nuclear energy</a:t>
            </a:r>
          </a:p>
          <a:p>
            <a:pPr algn="ctr">
              <a:lnSpc>
                <a:spcPct val="90000"/>
              </a:lnSpc>
            </a:pP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Medical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applications</a:t>
            </a:r>
          </a:p>
        </p:txBody>
      </p:sp>
      <p:sp>
        <p:nvSpPr>
          <p:cNvPr id="44" name="Ellipse 43"/>
          <p:cNvSpPr/>
          <p:nvPr/>
        </p:nvSpPr>
        <p:spPr>
          <a:xfrm>
            <a:off x="3087433" y="2353137"/>
            <a:ext cx="2898356" cy="2918170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7135074" y="4203473"/>
            <a:ext cx="3810000" cy="20005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en-US" sz="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© </a:t>
            </a:r>
            <a:r>
              <a:rPr lang="en-US" sz="7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Ganil</a:t>
            </a:r>
            <a:r>
              <a:rPr lang="en-US" sz="7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, </a:t>
            </a:r>
            <a:r>
              <a:rPr lang="en-US" sz="7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Cern</a:t>
            </a:r>
            <a:r>
              <a:rPr lang="en-US" sz="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, CC-IN2P3, Guinevere, </a:t>
            </a:r>
            <a:r>
              <a:rPr lang="en-US" sz="7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Amissa</a:t>
            </a:r>
            <a:r>
              <a:rPr lang="en-US" sz="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, </a:t>
            </a:r>
            <a:r>
              <a:rPr lang="en-US" sz="7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Planck, LSM – Conception </a:t>
            </a:r>
            <a:r>
              <a:rPr lang="en-US" sz="7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graphique</a:t>
            </a:r>
            <a:r>
              <a:rPr lang="en-US" sz="7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 : Anna </a:t>
            </a:r>
            <a:r>
              <a:rPr lang="en-US" sz="7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Thibeau</a:t>
            </a:r>
            <a:r>
              <a:rPr lang="en-US" sz="7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 (IPNL)</a:t>
            </a:r>
            <a:endParaRPr lang="fr-FR" sz="700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4618822" y="949041"/>
            <a:ext cx="4176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lnSpc>
                <a:spcPct val="90000"/>
              </a:lnSpc>
              <a:spcAft>
                <a:spcPct val="20000"/>
              </a:spcAft>
            </a:pPr>
            <a:r>
              <a:rPr lang="fr-FR" sz="2000" b="1" dirty="0" err="1" smtClean="0">
                <a:solidFill>
                  <a:schemeClr val="tx2"/>
                </a:solidFill>
                <a:latin typeface="Arial Narrow" pitchFamily="34" charset="0"/>
              </a:rPr>
              <a:t>Astroparticle</a:t>
            </a:r>
            <a:r>
              <a:rPr lang="fr-FR" sz="2000" b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fr-FR" sz="2000" b="1" dirty="0" err="1" smtClean="0">
                <a:solidFill>
                  <a:schemeClr val="tx2"/>
                </a:solidFill>
                <a:latin typeface="Arial Narrow" pitchFamily="34" charset="0"/>
              </a:rPr>
              <a:t>physics</a:t>
            </a:r>
            <a:r>
              <a:rPr lang="fr-FR" sz="2000" b="1" dirty="0" smtClean="0">
                <a:solidFill>
                  <a:schemeClr val="tx2"/>
                </a:solidFill>
                <a:latin typeface="Arial Narrow" pitchFamily="34" charset="0"/>
              </a:rPr>
              <a:t> and neutrinos </a:t>
            </a:r>
          </a:p>
          <a:p>
            <a:pPr algn="ctr">
              <a:lnSpc>
                <a:spcPct val="90000"/>
              </a:lnSpc>
              <a:spcAft>
                <a:spcPct val="20000"/>
              </a:spcAft>
            </a:pPr>
            <a:r>
              <a:rPr lang="fr-FR" sz="2000" dirty="0" err="1" smtClean="0">
                <a:solidFill>
                  <a:schemeClr val="tx2"/>
                </a:solidFill>
                <a:latin typeface="Arial Narrow" pitchFamily="34" charset="0"/>
              </a:rPr>
              <a:t>Universe’s</a:t>
            </a:r>
            <a:r>
              <a:rPr lang="fr-FR" sz="2000" dirty="0" smtClean="0">
                <a:solidFill>
                  <a:schemeClr val="tx2"/>
                </a:solidFill>
                <a:latin typeface="Arial Narrow" pitchFamily="34" charset="0"/>
              </a:rPr>
              <a:t> composition and </a:t>
            </a:r>
            <a:r>
              <a:rPr lang="fr-FR" sz="2000" dirty="0" err="1" smtClean="0">
                <a:solidFill>
                  <a:schemeClr val="tx2"/>
                </a:solidFill>
                <a:latin typeface="Arial Narrow" pitchFamily="34" charset="0"/>
              </a:rPr>
              <a:t>behaviour</a:t>
            </a:r>
            <a:endParaRPr lang="fr-FR" sz="2000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71994" y="3865644"/>
            <a:ext cx="1273301" cy="1390782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379" y="4910215"/>
            <a:ext cx="1368152" cy="1225928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92" y="4818867"/>
            <a:ext cx="1409216" cy="139121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505" y="1651384"/>
            <a:ext cx="2315696" cy="223706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80" y="3162335"/>
            <a:ext cx="2270831" cy="199485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3898" y="6208501"/>
            <a:ext cx="9144000" cy="712078"/>
          </a:xfrm>
          <a:prstGeom prst="rect">
            <a:avLst/>
          </a:prstGeom>
        </p:spPr>
      </p:pic>
      <p:cxnSp>
        <p:nvCxnSpPr>
          <p:cNvPr id="24" name="Connecteur droit 23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158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15045"/>
            <a:ext cx="9144000" cy="71207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2286000"/>
            <a:ext cx="9144000" cy="32766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188000"/>
            <a:ext cx="6212008" cy="563086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5829300" y="5562600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ANTIMATTER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5649016" y="5788594"/>
            <a:ext cx="3658865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STANDARD MODEL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2915816" y="5788594"/>
            <a:ext cx="2889606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DETECTORS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2808988" y="5516324"/>
            <a:ext cx="3364716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SUPERSYMMETRY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1001960" y="1188000"/>
            <a:ext cx="13127632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ELEMENTARY CONSTITUENTS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40179" y="5560764"/>
            <a:ext cx="2482428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COLLISIONS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6896" y="14250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chemeClr val="tx2"/>
                </a:solidFill>
                <a:latin typeface="+mj-lt"/>
              </a:rPr>
              <a:t>ELEMENTARY CONSTITUENTS, FUNDAMENTAL INTERACTIONS</a:t>
            </a: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228600" y="5791200"/>
            <a:ext cx="33909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HIGGS BOSON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3406472">
            <a:off x="4295899" y="3917799"/>
            <a:ext cx="1385174" cy="1195795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276872"/>
            <a:ext cx="4114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Particles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’ mass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New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physics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Supersymmetry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Antimatter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Neutrino’s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  <a:cs typeface="Arial" pitchFamily="34" charset="0"/>
              </a:rPr>
              <a:t> nature and mass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fr-FR" sz="2200" b="1" dirty="0">
              <a:solidFill>
                <a:srgbClr val="215968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5859677" y="2345149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4266219">
            <a:off x="6690183" y="4015168"/>
            <a:ext cx="2135024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420958">
            <a:off x="7309288" y="2030452"/>
            <a:ext cx="1581559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 rot="16200000">
            <a:off x="7203945" y="3483093"/>
            <a:ext cx="3578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Atlas, CMS, </a:t>
            </a:r>
            <a:r>
              <a:rPr lang="en-US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LHCb</a:t>
            </a:r>
            <a:r>
              <a:rPr lang="en-US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Double </a:t>
            </a:r>
            <a:r>
              <a:rPr lang="en-US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Chooz</a:t>
            </a:r>
            <a:r>
              <a:rPr lang="en-US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en-US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CNRS </a:t>
            </a:r>
            <a:r>
              <a:rPr lang="en-US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Photothèque</a:t>
            </a:r>
            <a:r>
              <a:rPr lang="en-US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/ Hubert </a:t>
            </a:r>
            <a:r>
              <a:rPr lang="en-US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Raguet</a:t>
            </a:r>
            <a:r>
              <a:rPr lang="en-US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/>
            </a:r>
            <a:br>
              <a:rPr lang="en-US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</a:br>
            <a:r>
              <a:rPr lang="en-US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Conception </a:t>
            </a:r>
            <a:r>
              <a:rPr lang="en-US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graphique</a:t>
            </a:r>
            <a:r>
              <a:rPr lang="en-US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: Anna </a:t>
            </a:r>
            <a:r>
              <a:rPr lang="en-US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en-US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</a:t>
            </a:r>
            <a:endParaRPr lang="fr-FR" sz="7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68956"/>
            <a:ext cx="1905372" cy="1676815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04" y="1962524"/>
            <a:ext cx="2148143" cy="1561351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1363829" y="185738"/>
            <a:ext cx="7772400" cy="612774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PARTICLE PHYSICS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4" t="14741" r="10019" b="6139"/>
          <a:stretch/>
        </p:blipFill>
        <p:spPr>
          <a:xfrm>
            <a:off x="5414351" y="3696349"/>
            <a:ext cx="2619746" cy="2026982"/>
          </a:xfrm>
          <a:prstGeom prst="ellipse">
            <a:avLst/>
          </a:prstGeom>
          <a:ln w="63500" cap="rnd">
            <a:noFill/>
          </a:ln>
          <a:effectLst>
            <a:softEdge rad="635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7" t="-24" r="1270" b="-2931"/>
          <a:stretch/>
        </p:blipFill>
        <p:spPr>
          <a:xfrm>
            <a:off x="6332030" y="3892618"/>
            <a:ext cx="1702067" cy="1623706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5" name="Connecteur droit 34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03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4025" y="6228000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8748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084168" y="5534318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GLUONS</a:t>
            </a: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6089891" y="5828382"/>
            <a:ext cx="3162629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QG PLASMA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473907" y="5791200"/>
            <a:ext cx="3256384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SUPERHEAVY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2916275" y="5534507"/>
            <a:ext cx="4038600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STABILITY</a:t>
            </a:r>
            <a:endParaRPr lang="fr-FR" sz="3200" b="1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304800" y="1150774"/>
            <a:ext cx="9348774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PROTON AND NUCLEUS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78741" y="5561682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EXTREME STATES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chemeClr val="tx2"/>
                </a:solidFill>
                <a:latin typeface="+mj-lt"/>
              </a:rPr>
              <a:t>NUCLEON AND NUCLEI: THE EMERGENCE OF COMPLEXITY</a:t>
            </a: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228601" y="5791200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EXOTIC NUCLEI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-5981375">
            <a:off x="4560307" y="3976673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564904"/>
            <a:ext cx="4114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Quark-gluon plasma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Proton’s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structure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Nuclear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structure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Exotic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nuclei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Nuclear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astrophysics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784141">
            <a:off x="6747706" y="4043948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262059">
            <a:off x="7585315" y="2062281"/>
            <a:ext cx="1298575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24" y="2003466"/>
            <a:ext cx="2080409" cy="1561351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41" y="2466379"/>
            <a:ext cx="2347652" cy="156510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6" t="13112" r="12705" b="14071"/>
          <a:stretch/>
        </p:blipFill>
        <p:spPr>
          <a:xfrm>
            <a:off x="5402369" y="3767605"/>
            <a:ext cx="2626451" cy="1878253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6611494" y="3005226"/>
            <a:ext cx="47504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Agata, Alice, Fred Hulin/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Scavo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/Université Paris-Sud,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Ganil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/Philippe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Stroppa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LSM, CNRS Photothèque / 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Hubert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Raguet</a:t>
            </a:r>
            <a:endParaRPr lang="fr-FR" sz="7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Conception graphique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41655" y="72759"/>
            <a:ext cx="777240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NUCLEAR PHYSICS</a:t>
            </a:r>
            <a:endParaRPr lang="fr-FR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2"/>
          <a:stretch/>
        </p:blipFill>
        <p:spPr>
          <a:xfrm>
            <a:off x="6214127" y="3892609"/>
            <a:ext cx="1814693" cy="1652975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5" name="Connecteur droit 34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36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0" y="6228000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173117" y="5557804"/>
            <a:ext cx="3733800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BIG BANG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5711400" y="5819121"/>
            <a:ext cx="4255242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GRAVITATIONAL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358175" y="5789823"/>
            <a:ext cx="3256384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SUPERNOVAE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2857500" y="5548829"/>
            <a:ext cx="4038600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UNIVERSE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384329" y="1167872"/>
            <a:ext cx="10849274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UNIVERSE’S COMPOSITION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132854" y="5562600"/>
            <a:ext cx="4323854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COSMIC RAYS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chemeClr val="tx2"/>
                </a:solidFill>
                <a:latin typeface="+mj-lt"/>
              </a:rPr>
              <a:t>UNIVERSE’ S COMPOSITION AND BEHAVIOUR</a:t>
            </a:r>
            <a:endParaRPr lang="fr-FR" sz="2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228602" y="5819121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DARK ENERGY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-5981375">
            <a:off x="4470273" y="3728029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204864"/>
            <a:ext cx="431156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Universe’s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history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Dark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matter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and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dark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energy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Cosmic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rays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Gravitational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waves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Neutrinos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4130365">
            <a:off x="6567513" y="4112802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262059">
            <a:off x="7585315" y="2062281"/>
            <a:ext cx="1298575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288" y="2472269"/>
            <a:ext cx="1847538" cy="1295336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55" y="2090035"/>
            <a:ext cx="2078041" cy="1558531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469339" y="3773501"/>
            <a:ext cx="3033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LSST, Hess, Nasa, LSM, 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CNRS 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Photothèque / Hubert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Raguet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/>
            </a:r>
            <a:b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</a:b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Conception graphique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t="1723" r="6914" b="9392"/>
          <a:stretch/>
        </p:blipFill>
        <p:spPr>
          <a:xfrm>
            <a:off x="5102098" y="3805030"/>
            <a:ext cx="2566246" cy="2022292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97911" y="109537"/>
            <a:ext cx="777240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2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ASTROPARTICLE PHYSICS AND NEUTRINOS</a:t>
            </a:r>
            <a:endParaRPr lang="fr-FR" sz="3200" b="1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-418" r="18088" b="418"/>
          <a:stretch/>
        </p:blipFill>
        <p:spPr>
          <a:xfrm>
            <a:off x="5981631" y="3927390"/>
            <a:ext cx="1686713" cy="1762721"/>
          </a:xfrm>
          <a:prstGeom prst="ellipse">
            <a:avLst/>
          </a:prstGeom>
          <a:ln w="63500" cap="rnd">
            <a:noFill/>
          </a:ln>
          <a:effectLst/>
        </p:spPr>
      </p:pic>
      <p:cxnSp>
        <p:nvCxnSpPr>
          <p:cNvPr id="32" name="Connecteur droit 31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850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1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6889243" y="5539816"/>
            <a:ext cx="2413623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NETWORKS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8119662" y="5781363"/>
            <a:ext cx="1024338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LCG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613914" y="5781363"/>
            <a:ext cx="5497943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COMPUTING CENTERS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3162570" y="5539816"/>
            <a:ext cx="4115206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DATA STORAGE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119579" y="1131995"/>
            <a:ext cx="10376407" cy="10668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LARGE DATA-SET PROCE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115776" y="5559827"/>
            <a:ext cx="4831792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infrastructures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600" b="1" dirty="0" smtClean="0">
                <a:solidFill>
                  <a:schemeClr val="tx2"/>
                </a:solidFill>
                <a:latin typeface="+mj-lt"/>
              </a:rPr>
              <a:t>LARGE DATA-SET PROCESSING</a:t>
            </a:r>
            <a:endParaRPr lang="fr-FR" sz="2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467544" y="5791976"/>
            <a:ext cx="2676131" cy="533400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INTERFACES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3971586">
            <a:off x="4889767" y="3687483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708920"/>
            <a:ext cx="4114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®"/>
            </a:pP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European </a:t>
            </a: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</a:rPr>
              <a:t>and </a:t>
            </a: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International </a:t>
            </a: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</a:rPr>
              <a:t>level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®"/>
            </a:pP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Major contribution of </a:t>
            </a:r>
            <a:r>
              <a:rPr lang="en-US" sz="2200" b="1" i="1" dirty="0">
                <a:solidFill>
                  <a:srgbClr val="37609C"/>
                </a:solidFill>
                <a:latin typeface="Arial Narrow" pitchFamily="34" charset="0"/>
              </a:rPr>
              <a:t>CC-IN2P3 (Lyon</a:t>
            </a:r>
            <a:r>
              <a:rPr lang="en-US" sz="2200" b="1" i="1" dirty="0" smtClean="0">
                <a:solidFill>
                  <a:srgbClr val="37609C"/>
                </a:solidFill>
                <a:latin typeface="Arial Narrow" pitchFamily="34" charset="0"/>
              </a:rPr>
              <a:t>) and TIER-2’s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 b="1" i="1" dirty="0">
              <a:solidFill>
                <a:srgbClr val="37609C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High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energy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physics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(LCG)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Biomedical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applications</a:t>
            </a: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141259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3979569">
            <a:off x="6567514" y="4125406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489160">
            <a:off x="7326849" y="2219240"/>
            <a:ext cx="1599051" cy="1425964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 rot="16200000">
            <a:off x="7502834" y="3897138"/>
            <a:ext cx="30853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CC-IN2P3/CNRS/F. de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Stefanis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– Conception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garphique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 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88173" y="120933"/>
            <a:ext cx="777240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COMPUTING GRIDS</a:t>
            </a:r>
            <a:endParaRPr lang="fr-FR" b="1" dirty="0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924001"/>
            <a:ext cx="2160240" cy="1672390"/>
          </a:xfrm>
          <a:prstGeom prst="ellipse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00" y="2240812"/>
            <a:ext cx="1902440" cy="154043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639855"/>
            <a:ext cx="1859221" cy="1355849"/>
          </a:xfrm>
          <a:prstGeom prst="ellipse">
            <a:avLst/>
          </a:prstGeom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cxnSp>
        <p:nvCxnSpPr>
          <p:cNvPr id="33" name="Connecteur droit 3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23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5796136" y="5542307"/>
            <a:ext cx="4608512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  <a:ea typeface="+mj-ea"/>
              </a:rPr>
              <a:t>SUPERCONDUCTING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5526668" y="5791200"/>
            <a:ext cx="3897543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CRYOTECHNOLOGY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042619" y="5789823"/>
            <a:ext cx="2899995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chemeClr val="accent5">
                    <a:lumMod val="60000"/>
                    <a:lumOff val="40000"/>
                    <a:alpha val="68000"/>
                  </a:schemeClr>
                </a:solidFill>
                <a:latin typeface="Arial Narrow" pitchFamily="34" charset="0"/>
                <a:ea typeface="+mj-ea"/>
              </a:rPr>
              <a:t>PLATFORMS </a:t>
            </a:r>
            <a:endParaRPr lang="fr-FR" sz="3600" b="1" dirty="0">
              <a:solidFill>
                <a:schemeClr val="accent5">
                  <a:lumMod val="60000"/>
                  <a:lumOff val="40000"/>
                  <a:alpha val="68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3771920" y="5570039"/>
            <a:ext cx="2533753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chemeClr val="accent5">
                    <a:lumMod val="75000"/>
                    <a:alpha val="65000"/>
                  </a:schemeClr>
                </a:solidFill>
                <a:latin typeface="Arial Narrow" pitchFamily="34" charset="0"/>
                <a:ea typeface="+mj-ea"/>
              </a:rPr>
              <a:t>LASERS</a:t>
            </a:r>
            <a:endParaRPr lang="fr-FR" sz="3200" b="1" cap="all" dirty="0">
              <a:solidFill>
                <a:schemeClr val="accent5">
                  <a:lumMod val="75000"/>
                  <a:alpha val="65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747678" y="1113197"/>
            <a:ext cx="9067800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ACCELERATOR R&amp;D</a:t>
            </a:r>
            <a:endParaRPr lang="fr-FR" sz="73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178922" y="5559827"/>
            <a:ext cx="4579598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  <a:ea typeface="+mj-ea"/>
              </a:rPr>
              <a:t>INTENSE BEAMS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376011" y="5791200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  <a:ea typeface="+mj-ea"/>
              </a:rPr>
              <a:t>ION SOURCES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4966412">
            <a:off x="4666409" y="3790220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200" y="2743200"/>
            <a:ext cx="456780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Superconducting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accelerator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cavities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and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cryotechnology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Ion and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electron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sources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Target/source for radioactive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beams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Beam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dynamics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Laser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acceleration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054136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4471234">
            <a:off x="6400126" y="4091703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359564">
            <a:off x="7597367" y="2381252"/>
            <a:ext cx="1413123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" t="-1192" r="-1777" b="1192"/>
          <a:stretch/>
        </p:blipFill>
        <p:spPr>
          <a:xfrm>
            <a:off x="6434518" y="2168846"/>
            <a:ext cx="2299103" cy="1627763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55" y="2362200"/>
            <a:ext cx="2068681" cy="1551510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280530" y="3613716"/>
            <a:ext cx="3417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© CSNSM/Jean François Dars,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Desy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Hamburg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Ganil</a:t>
            </a:r>
            <a:r>
              <a:rPr lang="fr-FR" sz="7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CNRS/IN2P3</a:t>
            </a:r>
            <a:b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</a:b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Conception graphique : Anna </a:t>
            </a:r>
            <a:r>
              <a:rPr lang="fr-FR" sz="7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(IPNL)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95307"/>
            <a:ext cx="9145016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0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ACCELERATOR RESEARCH AND DEVELOPMENT</a:t>
            </a:r>
            <a:endParaRPr lang="fr-FR" sz="3000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1" r="-23999"/>
          <a:stretch/>
        </p:blipFill>
        <p:spPr>
          <a:xfrm>
            <a:off x="5234929" y="3878873"/>
            <a:ext cx="2780744" cy="1789241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1" t="324" r="-2" b="-324"/>
          <a:stretch/>
        </p:blipFill>
        <p:spPr>
          <a:xfrm>
            <a:off x="6502296" y="3902944"/>
            <a:ext cx="1346739" cy="1715853"/>
          </a:xfrm>
          <a:prstGeom prst="ellipse">
            <a:avLst/>
          </a:prstGeom>
        </p:spPr>
      </p:pic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chemeClr val="tx2"/>
                </a:solidFill>
                <a:latin typeface="+mj-lt"/>
              </a:rPr>
              <a:t>ACCELERATOR R&amp;D, TECHNOLOGICAL PLATFORMS  </a:t>
            </a:r>
            <a:endParaRPr lang="fr-FR" sz="2800" b="1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12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par défau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sz="1600" dirty="0" smtClean="0">
            <a:solidFill>
              <a:srgbClr val="FFFFFF"/>
            </a:solidFill>
            <a:latin typeface="Arial Narrow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8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8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par défaut.thmx</Template>
  <TotalTime>9</TotalTime>
  <Words>793</Words>
  <Application>Microsoft Macintosh PowerPoint</Application>
  <PresentationFormat>Présentation à l'écran (4:3)</PresentationFormat>
  <Paragraphs>206</Paragraphs>
  <Slides>15</Slides>
  <Notes>11</Notes>
  <HiddenSlides>0</HiddenSlides>
  <MMClips>0</MMClips>
  <ScaleCrop>false</ScaleCrop>
  <HeadingPairs>
    <vt:vector size="4" baseType="variant">
      <vt:variant>
        <vt:lpstr>Thème</vt:lpstr>
      </vt:variant>
      <vt:variant>
        <vt:i4>21</vt:i4>
      </vt:variant>
      <vt:variant>
        <vt:lpstr>Titres des diapositives</vt:lpstr>
      </vt:variant>
      <vt:variant>
        <vt:i4>15</vt:i4>
      </vt:variant>
    </vt:vector>
  </HeadingPairs>
  <TitlesOfParts>
    <vt:vector size="36" baseType="lpstr">
      <vt:lpstr>Thème par défaut</vt:lpstr>
      <vt:lpstr>14_Conception personnalisée</vt:lpstr>
      <vt:lpstr>16_Conception personnalisée</vt:lpstr>
      <vt:lpstr>13_Conception personnalisée</vt:lpstr>
      <vt:lpstr>15_Conception personnalisée</vt:lpstr>
      <vt:lpstr>11_Conception personnalisée</vt:lpstr>
      <vt:lpstr>12_Conception personnalisée</vt:lpstr>
      <vt:lpstr>10_Conception personnalisée</vt:lpstr>
      <vt:lpstr>9_Conception personnalisée</vt:lpstr>
      <vt:lpstr>8_Conception personnalisée</vt:lpstr>
      <vt:lpstr>7_Conception personnalisée</vt:lpstr>
      <vt:lpstr>5_Conception personnalisée</vt:lpstr>
      <vt:lpstr>3_Conception personnalisée</vt:lpstr>
      <vt:lpstr>6_Conception personnalisée</vt:lpstr>
      <vt:lpstr>4_Conception personnalisée</vt:lpstr>
      <vt:lpstr>2_Conception personnalisée</vt:lpstr>
      <vt:lpstr>1_Conception personnalisée</vt:lpstr>
      <vt:lpstr>Conception personnalisée</vt:lpstr>
      <vt:lpstr>Thème Office</vt:lpstr>
      <vt:lpstr>17_Conception personnalisée</vt:lpstr>
      <vt:lpstr>18_Conception personnalisée</vt:lpstr>
      <vt:lpstr>Jacques Martino IN2P3 Director</vt:lpstr>
      <vt:lpstr>With my sincere apologies Jacques</vt:lpstr>
      <vt:lpstr>IN2P3 KEY FIGURES</vt:lpstr>
      <vt:lpstr>SCIENTIFIC THEMES</vt:lpstr>
      <vt:lpstr>PARTICLE PHYSICS</vt:lpstr>
      <vt:lpstr>NUCLEAR PHYSICS</vt:lpstr>
      <vt:lpstr>ASTROPARTICLE PHYSICS AND NEUTRINOS</vt:lpstr>
      <vt:lpstr>COMPUTING GRIDS</vt:lpstr>
      <vt:lpstr>ACCELERATOR RESEARCH AND DEVELOPMENT</vt:lpstr>
      <vt:lpstr>INSTRUMENTATION AND DETECTORS</vt:lpstr>
      <vt:lpstr>NUCLEAR PHYSICS AND ENERGY</vt:lpstr>
      <vt:lpstr>NUCLEAR PHYSICS AND HEALTH</vt:lpstr>
      <vt:lpstr>FRANCE : LARGE INFRASTRUCTURES</vt:lpstr>
      <vt:lpstr>INTERNATIONAL COLLABORATIONS</vt:lpstr>
      <vt:lpstr>INTERNATIONAL COLLABORATIONS</vt:lpstr>
    </vt:vector>
  </TitlesOfParts>
  <Company>IPN Orsay/IN2P3/CNRS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Guillemaud Mueller</dc:creator>
  <cp:lastModifiedBy>Guillemaud Mueller</cp:lastModifiedBy>
  <cp:revision>4</cp:revision>
  <dcterms:created xsi:type="dcterms:W3CDTF">2013-06-26T19:49:17Z</dcterms:created>
  <dcterms:modified xsi:type="dcterms:W3CDTF">2013-06-27T05:47:00Z</dcterms:modified>
</cp:coreProperties>
</file>