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61" r:id="rId3"/>
    <p:sldId id="280" r:id="rId4"/>
    <p:sldId id="263" r:id="rId5"/>
    <p:sldId id="297" r:id="rId6"/>
    <p:sldId id="291" r:id="rId7"/>
    <p:sldId id="292" r:id="rId8"/>
    <p:sldId id="303" r:id="rId9"/>
    <p:sldId id="283" r:id="rId10"/>
    <p:sldId id="284" r:id="rId11"/>
    <p:sldId id="304" r:id="rId12"/>
    <p:sldId id="299" r:id="rId13"/>
    <p:sldId id="285" r:id="rId14"/>
    <p:sldId id="296" r:id="rId15"/>
    <p:sldId id="298" r:id="rId16"/>
    <p:sldId id="301" r:id="rId17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EB"/>
    <a:srgbClr val="777777"/>
    <a:srgbClr val="4F81BD"/>
    <a:srgbClr val="FFB3B3"/>
    <a:srgbClr val="0000CC"/>
    <a:srgbClr val="62C4E7"/>
    <a:srgbClr val="456487"/>
    <a:srgbClr val="501F74"/>
    <a:srgbClr val="64294B"/>
    <a:srgbClr val="EB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7" autoAdjust="0"/>
    <p:restoredTop sz="97450" autoAdjust="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750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FA0B38C8-3334-4AE4-BD2D-64E7D0F8D269}" type="datetimeFigureOut">
              <a:rPr lang="fr-FR" smtClean="0"/>
              <a:t>23/10/2013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D3407E2D-0217-47AF-BB2C-4A7E9C073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08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18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6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7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7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93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42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27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9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18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75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5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3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10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0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7E2D-0217-47AF-BB2C-4A7E9C0731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73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5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7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8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28860" y="214290"/>
            <a:ext cx="6143668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1857388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Ch.O.Bacri, le 24 Octobre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CS IN2P3 – Données nucléaires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>
              <a:defRPr/>
            </a:pPr>
            <a:fld id="{827C2CF4-5274-451A-B5B2-DDFF816FA3BB}" type="slidenum">
              <a:rPr lang="fr-FR" sz="1200" smtClean="0"/>
              <a:pPr algn="r">
                <a:defRPr/>
              </a:pPr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6075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67211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sm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728000" y="785794"/>
            <a:ext cx="7416000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69202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>
              <a:defRPr/>
            </a:pPr>
            <a:fld id="{827C2CF4-5274-451A-B5B2-DDFF816FA3BB}" type="slidenum">
              <a:rPr lang="fr-FR" sz="1200" smtClean="0">
                <a:solidFill>
                  <a:srgbClr val="898989"/>
                </a:solidFill>
                <a:latin typeface="+mn-lt"/>
              </a:rPr>
              <a:pPr algn="r">
                <a:defRPr/>
              </a:pPr>
              <a:t>‹N°›</a:t>
            </a:fld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1026" name="Picture 2" descr="D:\COMBI_ONE\doc\LOGOS - ENTETES - ORGANIGRAMMES - signatures\CNRS-IN2P3\PastilleOmbree_In2p3Converti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" y="4922"/>
            <a:ext cx="1047750" cy="10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6075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60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dirty="0" smtClean="0">
                <a:solidFill>
                  <a:srgbClr val="898989"/>
                </a:solidFill>
              </a:rPr>
              <a:t>Données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</a:p>
        </p:txBody>
      </p:sp>
    </p:spTree>
    <p:extLst>
      <p:ext uri="{BB962C8B-B14F-4D97-AF65-F5344CB8AC3E}">
        <p14:creationId xmlns:p14="http://schemas.microsoft.com/office/powerpoint/2010/main" val="420304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Données nucléaires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jp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wmf"/><Relationship Id="rId10" Type="http://schemas.openxmlformats.org/officeDocument/2006/relationships/image" Target="../media/image20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jpeg"/><Relationship Id="rId10" Type="http://schemas.openxmlformats.org/officeDocument/2006/relationships/image" Target="../media/image27.jpeg"/><Relationship Id="rId4" Type="http://schemas.openxmlformats.org/officeDocument/2006/relationships/image" Target="../media/image20.gif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nucléaires à l’IN2P3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31640" y="1916832"/>
            <a:ext cx="56410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Contexte général des études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Les besoins en lien avec le cycle électronucléaire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Qu’est-ce qu’une donnée nucléaire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Petit panorama des études en cours (morceaux choisis)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Conclusions -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0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 smtClean="0"/>
              <a:t>Sections efficaces</a:t>
            </a:r>
            <a:r>
              <a:rPr lang="fr-FR" dirty="0" smtClean="0"/>
              <a:t> (</a:t>
            </a:r>
            <a:r>
              <a:rPr lang="fr-FR" cap="none" dirty="0" err="1" smtClean="0"/>
              <a:t>n,xn</a:t>
            </a:r>
            <a:r>
              <a:rPr lang="fr-FR" cap="none" dirty="0" smtClean="0">
                <a:sym typeface="Symbol"/>
              </a:rPr>
              <a:t></a:t>
            </a:r>
            <a:r>
              <a:rPr lang="fr-FR" dirty="0" smtClean="0">
                <a:sym typeface="Symbol"/>
              </a:rPr>
              <a:t>) : </a:t>
            </a:r>
            <a:r>
              <a:rPr lang="fr-FR" cap="small" dirty="0" smtClean="0">
                <a:sym typeface="Symbol"/>
              </a:rPr>
              <a:t>l’exemple de l’</a:t>
            </a:r>
            <a:r>
              <a:rPr lang="fr-FR" cap="small" baseline="30000" dirty="0" smtClean="0">
                <a:sym typeface="Symbol"/>
              </a:rPr>
              <a:t>238</a:t>
            </a:r>
            <a:r>
              <a:rPr lang="fr-FR" cap="small" dirty="0" smtClean="0">
                <a:sym typeface="Symbol"/>
              </a:rPr>
              <a:t>U</a:t>
            </a:r>
            <a:endParaRPr lang="fr-FR" cap="small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iph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10" y="404664"/>
            <a:ext cx="521494" cy="3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37027" y="863954"/>
            <a:ext cx="3607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baseline="30000" dirty="0" smtClean="0">
                <a:solidFill>
                  <a:srgbClr val="000000"/>
                </a:solidFill>
              </a:rPr>
              <a:t>235</a:t>
            </a:r>
            <a:r>
              <a:rPr lang="en-US" altLang="fr-FR" sz="1400" dirty="0" smtClean="0">
                <a:solidFill>
                  <a:srgbClr val="000000"/>
                </a:solidFill>
              </a:rPr>
              <a:t>U (</a:t>
            </a:r>
            <a:r>
              <a:rPr lang="en-US" altLang="fr-FR" sz="1400" dirty="0" err="1" smtClean="0">
                <a:solidFill>
                  <a:srgbClr val="000000"/>
                </a:solidFill>
              </a:rPr>
              <a:t>dans</a:t>
            </a:r>
            <a:r>
              <a:rPr lang="en-US" altLang="fr-FR" sz="1400" dirty="0" smtClean="0">
                <a:solidFill>
                  <a:srgbClr val="000000"/>
                </a:solidFill>
              </a:rPr>
              <a:t> EXFOR) , </a:t>
            </a:r>
            <a:r>
              <a:rPr lang="en-US" altLang="fr-FR" sz="1400" baseline="30000" dirty="0">
                <a:solidFill>
                  <a:srgbClr val="000000"/>
                </a:solidFill>
              </a:rPr>
              <a:t>232</a:t>
            </a:r>
            <a:r>
              <a:rPr lang="en-US" altLang="fr-FR" sz="1400" dirty="0">
                <a:solidFill>
                  <a:srgbClr val="000000"/>
                </a:solidFill>
              </a:rPr>
              <a:t>Th, </a:t>
            </a:r>
            <a:r>
              <a:rPr lang="en-US" altLang="fr-FR" sz="1400" baseline="30000" dirty="0">
                <a:solidFill>
                  <a:srgbClr val="000000"/>
                </a:solidFill>
              </a:rPr>
              <a:t>nat,182,183,184,186</a:t>
            </a:r>
            <a:r>
              <a:rPr lang="en-US" altLang="fr-FR" sz="1400" dirty="0">
                <a:solidFill>
                  <a:srgbClr val="000000"/>
                </a:solidFill>
              </a:rPr>
              <a:t>W, </a:t>
            </a:r>
            <a:r>
              <a:rPr lang="en-US" altLang="fr-FR" sz="1400" baseline="30000" dirty="0" smtClean="0">
                <a:solidFill>
                  <a:srgbClr val="000000"/>
                </a:solidFill>
              </a:rPr>
              <a:t>238</a:t>
            </a:r>
            <a:r>
              <a:rPr lang="en-US" altLang="fr-FR" sz="1400" dirty="0" smtClean="0">
                <a:solidFill>
                  <a:srgbClr val="000000"/>
                </a:solidFill>
              </a:rPr>
              <a:t>U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07504" y="903289"/>
            <a:ext cx="3219598" cy="2669727"/>
            <a:chOff x="204" y="592"/>
            <a:chExt cx="2313" cy="2110"/>
          </a:xfrm>
        </p:grpSpPr>
        <p:pic>
          <p:nvPicPr>
            <p:cNvPr id="23" name="Picture 12" descr="238U-inl-tot-bdd-exp-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683"/>
              <a:ext cx="2313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21" y="592"/>
              <a:ext cx="1767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baseline="30000" dirty="0"/>
                <a:t>238</a:t>
              </a:r>
              <a:r>
                <a:rPr lang="fr-FR" altLang="fr-FR" sz="1600" b="1" dirty="0"/>
                <a:t>U(</a:t>
              </a:r>
              <a:r>
                <a:rPr lang="fr-FR" altLang="fr-FR" sz="1600" b="1" dirty="0" err="1"/>
                <a:t>n,n</a:t>
              </a:r>
              <a:r>
                <a:rPr lang="fr-FR" altLang="fr-FR" sz="1600" b="1" dirty="0"/>
                <a:t>’) base de données</a:t>
              </a: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521" y="865"/>
              <a:ext cx="726" cy="1043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fr-FR" sz="4800">
                  <a:solidFill>
                    <a:schemeClr val="hlink"/>
                  </a:solidFill>
                </a:rPr>
                <a:t>!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338714" y="2959589"/>
            <a:ext cx="5769790" cy="2053587"/>
            <a:chOff x="-1136" y="3231479"/>
            <a:chExt cx="6136126" cy="2041669"/>
          </a:xfrm>
        </p:grpSpPr>
        <p:grpSp>
          <p:nvGrpSpPr>
            <p:cNvPr id="15" name="Groupe 14"/>
            <p:cNvGrpSpPr/>
            <p:nvPr/>
          </p:nvGrpSpPr>
          <p:grpSpPr>
            <a:xfrm>
              <a:off x="-1136" y="3231479"/>
              <a:ext cx="6136126" cy="2041669"/>
              <a:chOff x="431800" y="1075242"/>
              <a:chExt cx="6136126" cy="2041669"/>
            </a:xfrm>
          </p:grpSpPr>
          <p:pic>
            <p:nvPicPr>
              <p:cNvPr id="16" name="Picture 25" descr="fig-CS-IN2P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172" b="67440"/>
              <a:stretch/>
            </p:blipFill>
            <p:spPr bwMode="auto">
              <a:xfrm>
                <a:off x="431800" y="1080993"/>
                <a:ext cx="2153745" cy="1924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5" descr="fig-CS-IN2P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138" b="66966"/>
              <a:stretch/>
            </p:blipFill>
            <p:spPr bwMode="auto">
              <a:xfrm>
                <a:off x="4572000" y="1100647"/>
                <a:ext cx="1995926" cy="1952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fig-CS-IN2P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1" t="31995" r="49185" b="33460"/>
              <a:stretch/>
            </p:blipFill>
            <p:spPr bwMode="auto">
              <a:xfrm>
                <a:off x="2627784" y="1075242"/>
                <a:ext cx="1954387" cy="2041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ZoneTexte 6"/>
            <p:cNvSpPr txBox="1"/>
            <p:nvPr/>
          </p:nvSpPr>
          <p:spPr>
            <a:xfrm rot="19012549">
              <a:off x="462778" y="3936571"/>
              <a:ext cx="1689030" cy="336589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B3B3"/>
                  </a:solidFill>
                </a:rPr>
                <a:t>Mesure unique !</a:t>
              </a:r>
              <a:endParaRPr lang="fr-FR" sz="1600" b="1" dirty="0">
                <a:solidFill>
                  <a:srgbClr val="FFB3B3"/>
                </a:solidFill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739522" y="1171731"/>
            <a:ext cx="521251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Diffusion inélastique (</a:t>
            </a:r>
            <a:r>
              <a:rPr lang="fr-FR" sz="1400" b="1" dirty="0" err="1" smtClean="0"/>
              <a:t>n,n</a:t>
            </a:r>
            <a:r>
              <a:rPr lang="fr-FR" sz="1400" b="1" dirty="0" smtClean="0"/>
              <a:t>’ </a:t>
            </a:r>
            <a:r>
              <a:rPr lang="fr-FR" sz="1400" b="1" dirty="0" smtClean="0">
                <a:sym typeface="Symbol"/>
              </a:rPr>
              <a:t>) </a:t>
            </a:r>
            <a:r>
              <a:rPr lang="fr-FR" sz="1400" b="1" dirty="0" smtClean="0"/>
              <a:t>: exemple de l’</a:t>
            </a:r>
            <a:r>
              <a:rPr lang="fr-FR" sz="1400" b="1" baseline="30000" dirty="0" smtClean="0"/>
              <a:t>238</a:t>
            </a:r>
            <a:r>
              <a:rPr lang="fr-FR" sz="1400" b="1" dirty="0" smtClean="0"/>
              <a:t>U</a:t>
            </a:r>
          </a:p>
          <a:p>
            <a:endParaRPr lang="fr-FR" sz="1400" b="1" dirty="0" smtClean="0"/>
          </a:p>
          <a:p>
            <a:pPr marL="285750" lvl="0" indent="-285750">
              <a:buFont typeface="Symbol" pitchFamily="18" charset="2"/>
              <a:buChar char="Þ"/>
            </a:pPr>
            <a:r>
              <a:rPr lang="fr-FR" sz="1400" dirty="0" smtClean="0">
                <a:solidFill>
                  <a:prstClr val="black"/>
                </a:solidFill>
                <a:sym typeface="Symbol"/>
              </a:rPr>
              <a:t>IPHC</a:t>
            </a:r>
            <a:r>
              <a:rPr lang="fr-FR" sz="1400" dirty="0">
                <a:solidFill>
                  <a:prstClr val="black"/>
                </a:solidFill>
                <a:sym typeface="Symbol"/>
              </a:rPr>
              <a:t>: mesure d’un jeu consistant de données très </a:t>
            </a:r>
            <a:r>
              <a:rPr lang="fr-FR" sz="1400" dirty="0" smtClean="0">
                <a:solidFill>
                  <a:prstClr val="black"/>
                </a:solidFill>
                <a:sym typeface="Symbol"/>
              </a:rPr>
              <a:t>contraignantes</a:t>
            </a:r>
          </a:p>
          <a:p>
            <a:pPr lvl="1"/>
            <a:r>
              <a:rPr lang="fr-FR" sz="1400" dirty="0" smtClean="0">
                <a:solidFill>
                  <a:prstClr val="black"/>
                </a:solidFill>
                <a:sym typeface="Symbol"/>
              </a:rPr>
              <a:t>35 </a:t>
            </a:r>
            <a:r>
              <a:rPr lang="el-GR" sz="1400" dirty="0">
                <a:sym typeface="Symbol"/>
              </a:rPr>
              <a:t>σ</a:t>
            </a:r>
            <a:r>
              <a:rPr lang="fr-FR" sz="1400" dirty="0">
                <a:sym typeface="Symbol"/>
              </a:rPr>
              <a:t>(</a:t>
            </a:r>
            <a:r>
              <a:rPr lang="fr-FR" sz="1400" dirty="0" err="1">
                <a:sym typeface="Symbol"/>
              </a:rPr>
              <a:t>n,n</a:t>
            </a:r>
            <a:r>
              <a:rPr lang="fr-FR" sz="1400" dirty="0">
                <a:sym typeface="Symbol"/>
              </a:rPr>
              <a:t>’ </a:t>
            </a:r>
            <a:r>
              <a:rPr lang="el-GR" sz="1400" dirty="0">
                <a:sym typeface="Symbol"/>
              </a:rPr>
              <a:t></a:t>
            </a:r>
            <a:r>
              <a:rPr lang="fr-FR" sz="1400" dirty="0">
                <a:sym typeface="Symbol"/>
              </a:rPr>
              <a:t>), 3 </a:t>
            </a:r>
            <a:r>
              <a:rPr lang="el-GR" sz="1400" dirty="0">
                <a:sym typeface="Symbol"/>
              </a:rPr>
              <a:t>σ</a:t>
            </a:r>
            <a:r>
              <a:rPr lang="fr-FR" sz="1400" dirty="0">
                <a:sym typeface="Symbol"/>
              </a:rPr>
              <a:t>(n,2n </a:t>
            </a:r>
            <a:r>
              <a:rPr lang="el-GR" sz="1400" dirty="0">
                <a:sym typeface="Symbol"/>
              </a:rPr>
              <a:t></a:t>
            </a:r>
            <a:r>
              <a:rPr lang="fr-FR" sz="1400" dirty="0">
                <a:sym typeface="Symbol"/>
              </a:rPr>
              <a:t>) et 4 </a:t>
            </a:r>
            <a:r>
              <a:rPr lang="el-GR" sz="1400" dirty="0">
                <a:sym typeface="Symbol"/>
              </a:rPr>
              <a:t>σ</a:t>
            </a:r>
            <a:r>
              <a:rPr lang="fr-FR" sz="1400" dirty="0">
                <a:sym typeface="Symbol"/>
              </a:rPr>
              <a:t> (n,3n </a:t>
            </a:r>
            <a:r>
              <a:rPr lang="el-GR" sz="1400" dirty="0">
                <a:sym typeface="Symbol"/>
              </a:rPr>
              <a:t></a:t>
            </a:r>
            <a:r>
              <a:rPr lang="fr-FR" sz="1400" dirty="0" smtClean="0">
                <a:sym typeface="Symbol"/>
              </a:rPr>
              <a:t>)</a:t>
            </a:r>
          </a:p>
          <a:p>
            <a:pPr marL="285750" lvl="0" indent="-285750">
              <a:buFont typeface="Symbol" pitchFamily="18" charset="2"/>
              <a:buChar char="Þ"/>
            </a:pPr>
            <a:r>
              <a:rPr lang="fr-FR" sz="1400" dirty="0" smtClean="0">
                <a:solidFill>
                  <a:prstClr val="black"/>
                </a:solidFill>
                <a:sym typeface="Symbol"/>
              </a:rPr>
              <a:t>Mesure unique de la transition à 45 </a:t>
            </a:r>
            <a:r>
              <a:rPr lang="fr-FR" sz="1400" dirty="0" err="1" smtClean="0">
                <a:solidFill>
                  <a:prstClr val="black"/>
                </a:solidFill>
                <a:sym typeface="Symbol"/>
              </a:rPr>
              <a:t>keV</a:t>
            </a:r>
            <a:endParaRPr lang="fr-FR" sz="1400" dirty="0" smtClean="0">
              <a:solidFill>
                <a:prstClr val="black"/>
              </a:solidFill>
              <a:sym typeface="Symbol"/>
            </a:endParaRPr>
          </a:p>
          <a:p>
            <a:pPr marL="285750" lvl="0" indent="-285750">
              <a:buFont typeface="Symbol" pitchFamily="18" charset="2"/>
              <a:buChar char="Þ"/>
            </a:pPr>
            <a:r>
              <a:rPr lang="fr-FR" sz="1400" dirty="0" smtClean="0">
                <a:solidFill>
                  <a:prstClr val="black"/>
                </a:solidFill>
                <a:sym typeface="Symbol"/>
              </a:rPr>
              <a:t>Désaccord important avec les prédictions des codes</a:t>
            </a:r>
            <a:endParaRPr lang="fr-FR" sz="1400" dirty="0">
              <a:solidFill>
                <a:prstClr val="black"/>
              </a:solidFill>
              <a:sym typeface="Symbol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222509" y="5076730"/>
            <a:ext cx="5967382" cy="1736646"/>
            <a:chOff x="2195736" y="5159688"/>
            <a:chExt cx="5967382" cy="1736646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195736" y="5159688"/>
              <a:ext cx="5967382" cy="1736646"/>
            </a:xfrm>
            <a:prstGeom prst="roundRect">
              <a:avLst/>
            </a:prstGeom>
            <a:solidFill>
              <a:srgbClr val="62C4E7"/>
            </a:solidFill>
            <a:ln>
              <a:solidFill>
                <a:srgbClr val="456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spAutoFit/>
            </a:bodyPr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Perspectives:</a:t>
              </a:r>
            </a:p>
            <a:p>
              <a:r>
                <a:rPr lang="fr-FR" sz="1400" dirty="0" smtClean="0">
                  <a:solidFill>
                    <a:schemeClr val="tx1"/>
                  </a:solidFill>
                </a:rPr>
                <a:t>Collaboration avec théoriciens (CEA/DAM)</a:t>
              </a:r>
            </a:p>
            <a:p>
              <a:r>
                <a:rPr lang="fr-FR" sz="1400" dirty="0" smtClean="0">
                  <a:solidFill>
                    <a:schemeClr val="tx1"/>
                  </a:solidFill>
                </a:rPr>
                <a:t>2014 et au delà: mesure de l’</a:t>
              </a:r>
              <a:r>
                <a:rPr lang="fr-FR" sz="1400" baseline="30000" dirty="0" smtClean="0">
                  <a:solidFill>
                    <a:schemeClr val="tx1"/>
                  </a:solidFill>
                </a:rPr>
                <a:t>233</a:t>
              </a:r>
              <a:r>
                <a:rPr lang="fr-FR" sz="1400" dirty="0" smtClean="0">
                  <a:solidFill>
                    <a:schemeClr val="tx1"/>
                  </a:solidFill>
                </a:rPr>
                <a:t>U(n,2n </a:t>
              </a:r>
              <a:r>
                <a:rPr lang="fr-FR" sz="1400" dirty="0" smtClean="0">
                  <a:solidFill>
                    <a:schemeClr val="tx1"/>
                  </a:solidFill>
                  <a:sym typeface="Symbol"/>
                </a:rPr>
                <a:t>)</a:t>
              </a:r>
            </a:p>
            <a:p>
              <a:pPr marL="628650" lvl="1" indent="-285750">
                <a:buFont typeface="Wingdings" panose="05000000000000000000" pitchFamily="2" charset="2"/>
                <a:buChar char="§"/>
              </a:pPr>
              <a:r>
                <a:rPr lang="fr-FR" sz="1400" dirty="0" smtClean="0">
                  <a:solidFill>
                    <a:schemeClr val="tx1"/>
                  </a:solidFill>
                  <a:sym typeface="Symbol"/>
                </a:rPr>
                <a:t>aucune mesure</a:t>
              </a:r>
            </a:p>
            <a:p>
              <a:pPr marL="6286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sym typeface="Symbol"/>
                </a:rPr>
                <a:t>c</a:t>
              </a:r>
              <a:r>
                <a:rPr lang="fr-FR" sz="1400" dirty="0" smtClean="0">
                  <a:solidFill>
                    <a:schemeClr val="tx1"/>
                  </a:solidFill>
                  <a:sym typeface="Symbol"/>
                </a:rPr>
                <a:t>ompétition avec fission</a:t>
              </a:r>
            </a:p>
            <a:p>
              <a:pPr marL="628650" lvl="1" indent="-285750">
                <a:buFont typeface="Wingdings" panose="05000000000000000000" pitchFamily="2" charset="2"/>
                <a:buChar char="§"/>
              </a:pPr>
              <a:r>
                <a:rPr lang="fr-FR" sz="1400" dirty="0" smtClean="0">
                  <a:solidFill>
                    <a:schemeClr val="tx1"/>
                  </a:solidFill>
                  <a:sym typeface="Symbol"/>
                </a:rPr>
                <a:t>désaccord entre les prédictions</a:t>
              </a:r>
            </a:p>
            <a:p>
              <a:r>
                <a:rPr lang="fr-FR" sz="1400" dirty="0" smtClean="0">
                  <a:solidFill>
                    <a:schemeClr val="tx1"/>
                  </a:solidFill>
                  <a:sym typeface="Symbol"/>
                </a:rPr>
                <a:t>&gt; 2014: @NFS « Day one </a:t>
              </a:r>
              <a:r>
                <a:rPr lang="fr-FR" sz="1400" dirty="0" err="1" smtClean="0">
                  <a:solidFill>
                    <a:schemeClr val="tx1"/>
                  </a:solidFill>
                  <a:sym typeface="Symbol"/>
                </a:rPr>
                <a:t>experiment</a:t>
              </a:r>
              <a:r>
                <a:rPr lang="fr-FR" sz="1400" dirty="0" smtClean="0">
                  <a:solidFill>
                    <a:schemeClr val="tx1"/>
                  </a:solidFill>
                  <a:sym typeface="Symbol"/>
                </a:rPr>
                <a:t> »</a:t>
              </a:r>
            </a:p>
          </p:txBody>
        </p:sp>
        <p:pic>
          <p:nvPicPr>
            <p:cNvPr id="27" name="Picture 24" descr="233Un2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6"/>
            <a:stretch>
              <a:fillRect/>
            </a:stretch>
          </p:blipFill>
          <p:spPr bwMode="auto">
            <a:xfrm>
              <a:off x="6134990" y="5355705"/>
              <a:ext cx="1871663" cy="134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6527829" y="6134691"/>
              <a:ext cx="11191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baseline="30000">
                  <a:solidFill>
                    <a:schemeClr val="accent2"/>
                  </a:solidFill>
                  <a:latin typeface="Century Gothic" pitchFamily="34" charset="0"/>
                </a:rPr>
                <a:t>233</a:t>
              </a:r>
              <a:r>
                <a:rPr lang="fr-FR" altLang="fr-FR" sz="1600" b="1">
                  <a:solidFill>
                    <a:schemeClr val="accent2"/>
                  </a:solidFill>
                  <a:latin typeface="Century Gothic" pitchFamily="34" charset="0"/>
                </a:rPr>
                <a:t>U(n,2n)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Puissance résiduelle – Effet Pandémonium - </a:t>
            </a:r>
            <a:r>
              <a:rPr lang="fr-FR" dirty="0"/>
              <a:t>TAGS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618"/>
            <a:ext cx="2025411" cy="18003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465" y="836712"/>
            <a:ext cx="7709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Effet Pandémonium: </a:t>
            </a:r>
          </a:p>
          <a:p>
            <a:r>
              <a:rPr lang="fr-FR" sz="1600" dirty="0" smtClean="0"/>
              <a:t>Décroissance </a:t>
            </a:r>
            <a:r>
              <a:rPr lang="el-GR" sz="1600" dirty="0" smtClean="0"/>
              <a:t>β</a:t>
            </a:r>
            <a:r>
              <a:rPr lang="fr-FR" sz="1600" dirty="0" smtClean="0"/>
              <a:t> =&gt; utilisation de Ge =&gt; sous-estimation pour niveaux excités de </a:t>
            </a:r>
            <a:r>
              <a:rPr lang="fr-FR" sz="1600" dirty="0" err="1"/>
              <a:t>h</a:t>
            </a:r>
            <a:r>
              <a:rPr lang="fr-FR" sz="1600" dirty="0" err="1" smtClean="0"/>
              <a:t>te</a:t>
            </a:r>
            <a:r>
              <a:rPr lang="fr-FR" sz="1600" dirty="0" smtClean="0"/>
              <a:t> énergie</a:t>
            </a:r>
            <a:endParaRPr lang="fr-FR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347863" y="2488461"/>
            <a:ext cx="576437" cy="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703600" y="1340768"/>
            <a:ext cx="485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Méthode TAGS (Total Absorption Gamma </a:t>
            </a:r>
            <a:r>
              <a:rPr lang="fr-FR" sz="1600" dirty="0" err="1" smtClean="0"/>
              <a:t>Spectrometry</a:t>
            </a:r>
            <a:r>
              <a:rPr lang="fr-FR" sz="1600" dirty="0" smtClean="0"/>
              <a:t>)</a:t>
            </a:r>
          </a:p>
          <a:p>
            <a:r>
              <a:rPr lang="fr-FR" sz="1200" dirty="0" smtClean="0"/>
              <a:t>@Jyväskylä</a:t>
            </a:r>
            <a:endParaRPr lang="fr-FR" sz="1200" dirty="0"/>
          </a:p>
        </p:txBody>
      </p:sp>
      <p:sp>
        <p:nvSpPr>
          <p:cNvPr id="11" name="object 6"/>
          <p:cNvSpPr/>
          <p:nvPr/>
        </p:nvSpPr>
        <p:spPr>
          <a:xfrm>
            <a:off x="4047620" y="1896296"/>
            <a:ext cx="2272678" cy="1528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6536322" y="1926232"/>
            <a:ext cx="2356158" cy="728405"/>
          </a:xfrm>
          <a:prstGeom prst="rect">
            <a:avLst/>
          </a:prstGeom>
          <a:solidFill>
            <a:srgbClr val="F1EBEB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336699"/>
              </a:buClr>
              <a:tabLst>
                <a:tab pos="226060" algn="l"/>
              </a:tabLst>
            </a:pPr>
            <a:r>
              <a:rPr sz="1400" spc="-10" dirty="0">
                <a:cs typeface="Trebuchet MS"/>
              </a:rPr>
              <a:t>12</a:t>
            </a:r>
            <a:r>
              <a:rPr sz="1400" dirty="0">
                <a:cs typeface="Trebuchet MS"/>
              </a:rPr>
              <a:t> </a:t>
            </a:r>
            <a:r>
              <a:rPr sz="1400" spc="-10" dirty="0">
                <a:cs typeface="Trebuchet MS"/>
              </a:rPr>
              <a:t>B</a:t>
            </a:r>
            <a:r>
              <a:rPr sz="1400" spc="-15" dirty="0">
                <a:cs typeface="Trebuchet MS"/>
              </a:rPr>
              <a:t>a</a:t>
            </a:r>
            <a:r>
              <a:rPr sz="1400" spc="-5" dirty="0">
                <a:cs typeface="Trebuchet MS"/>
              </a:rPr>
              <a:t>F</a:t>
            </a:r>
            <a:r>
              <a:rPr sz="1400" spc="7" baseline="-21164" dirty="0">
                <a:cs typeface="Trebuchet MS"/>
              </a:rPr>
              <a:t>2</a:t>
            </a:r>
            <a:r>
              <a:rPr sz="1400" baseline="-21164" dirty="0">
                <a:cs typeface="Trebuchet MS"/>
              </a:rPr>
              <a:t> </a:t>
            </a:r>
            <a:r>
              <a:rPr sz="1400" spc="-225" baseline="-21164" dirty="0">
                <a:cs typeface="Trebuchet MS"/>
              </a:rPr>
              <a:t> </a:t>
            </a:r>
            <a:r>
              <a:rPr sz="1400" spc="-10" dirty="0">
                <a:cs typeface="Trebuchet MS"/>
              </a:rPr>
              <a:t>co</a:t>
            </a:r>
            <a:r>
              <a:rPr sz="1400" dirty="0">
                <a:cs typeface="Trebuchet MS"/>
              </a:rPr>
              <a:t>v</a:t>
            </a:r>
            <a:r>
              <a:rPr sz="1400" spc="-10" dirty="0">
                <a:cs typeface="Trebuchet MS"/>
              </a:rPr>
              <a:t>e</a:t>
            </a:r>
            <a:r>
              <a:rPr sz="1400" dirty="0">
                <a:cs typeface="Trebuchet MS"/>
              </a:rPr>
              <a:t>rin</a:t>
            </a:r>
            <a:r>
              <a:rPr sz="1400" spc="-10" dirty="0">
                <a:cs typeface="Trebuchet MS"/>
              </a:rPr>
              <a:t>g</a:t>
            </a:r>
            <a:r>
              <a:rPr sz="1400" dirty="0">
                <a:cs typeface="Trebuchet MS"/>
              </a:rPr>
              <a:t> </a:t>
            </a:r>
            <a:r>
              <a:rPr sz="1400" spc="-10" dirty="0">
                <a:cs typeface="Trebuchet MS"/>
              </a:rPr>
              <a:t>~4</a:t>
            </a:r>
            <a:r>
              <a:rPr sz="1400" spc="-405" dirty="0">
                <a:latin typeface="Symbol"/>
                <a:cs typeface="Symbol"/>
              </a:rPr>
              <a:t></a:t>
            </a:r>
            <a:endParaRPr sz="1400" dirty="0">
              <a:latin typeface="Symbol"/>
              <a:cs typeface="Symbol"/>
            </a:endParaRPr>
          </a:p>
          <a:p>
            <a:pPr marL="12700" marR="6350">
              <a:lnSpc>
                <a:spcPts val="2100"/>
              </a:lnSpc>
              <a:spcBef>
                <a:spcPts val="40"/>
              </a:spcBef>
              <a:buClr>
                <a:srgbClr val="336699"/>
              </a:buClr>
              <a:tabLst>
                <a:tab pos="215265" algn="l"/>
              </a:tabLst>
            </a:pPr>
            <a:r>
              <a:rPr lang="el-GR" sz="1600" spc="-10" dirty="0" smtClean="0">
                <a:cs typeface="Trebuchet MS"/>
              </a:rPr>
              <a:t>ε</a:t>
            </a:r>
            <a:r>
              <a:rPr lang="fr-FR" sz="1600" spc="-10" baseline="-25000" dirty="0" smtClean="0">
                <a:cs typeface="Trebuchet MS"/>
              </a:rPr>
              <a:t>d</a:t>
            </a:r>
            <a:r>
              <a:rPr lang="fr-FR" sz="1600" spc="-10" baseline="-25000" dirty="0">
                <a:cs typeface="Trebuchet MS"/>
              </a:rPr>
              <a:t>é</a:t>
            </a:r>
            <a:r>
              <a:rPr sz="1600" spc="-10" baseline="-25000" dirty="0" err="1" smtClean="0">
                <a:cs typeface="Trebuchet MS"/>
              </a:rPr>
              <a:t>t</a:t>
            </a:r>
            <a:r>
              <a:rPr sz="1600" spc="-15" baseline="-25000" dirty="0" err="1" smtClean="0">
                <a:cs typeface="Trebuchet MS"/>
              </a:rPr>
              <a:t>ec</a:t>
            </a:r>
            <a:r>
              <a:rPr sz="1600" spc="-10" baseline="-25000" dirty="0" err="1" smtClean="0">
                <a:cs typeface="Trebuchet MS"/>
              </a:rPr>
              <a:t>t</a:t>
            </a:r>
            <a:r>
              <a:rPr sz="1600" baseline="-25000" dirty="0" err="1" smtClean="0">
                <a:cs typeface="Trebuchet MS"/>
              </a:rPr>
              <a:t>i</a:t>
            </a:r>
            <a:r>
              <a:rPr sz="1600" spc="-5" baseline="-25000" dirty="0" err="1" smtClean="0">
                <a:cs typeface="Trebuchet MS"/>
              </a:rPr>
              <a:t>o</a:t>
            </a:r>
            <a:r>
              <a:rPr sz="1600" baseline="-25000" dirty="0" err="1" smtClean="0">
                <a:cs typeface="Trebuchet MS"/>
              </a:rPr>
              <a:t>n</a:t>
            </a:r>
            <a:r>
              <a:rPr sz="1600" dirty="0" smtClean="0">
                <a:cs typeface="Trebuchet MS"/>
              </a:rPr>
              <a:t> </a:t>
            </a:r>
            <a:r>
              <a:rPr sz="1600" spc="-5" dirty="0" smtClean="0">
                <a:cs typeface="Trebuchet MS"/>
              </a:rPr>
              <a:t> </a:t>
            </a:r>
            <a:r>
              <a:rPr lang="fr-FR" sz="1400" spc="-5" dirty="0" smtClean="0">
                <a:cs typeface="Trebuchet MS"/>
              </a:rPr>
              <a:t>cascade </a:t>
            </a:r>
            <a:r>
              <a:rPr sz="1400" spc="-390" dirty="0" smtClean="0">
                <a:latin typeface="Symbol"/>
                <a:cs typeface="Symbol"/>
              </a:rPr>
              <a:t></a:t>
            </a:r>
            <a:r>
              <a:rPr lang="fr-FR" sz="1400" spc="-5" dirty="0" smtClean="0">
                <a:cs typeface="Symbol"/>
              </a:rPr>
              <a:t>    </a:t>
            </a:r>
            <a:r>
              <a:rPr sz="1400" spc="-10" dirty="0" smtClean="0">
                <a:cs typeface="Trebuchet MS"/>
              </a:rPr>
              <a:t>~</a:t>
            </a:r>
            <a:r>
              <a:rPr sz="1400" dirty="0" smtClean="0">
                <a:cs typeface="Trebuchet MS"/>
              </a:rPr>
              <a:t> </a:t>
            </a:r>
            <a:r>
              <a:rPr sz="1400" spc="-15" dirty="0">
                <a:cs typeface="Trebuchet MS"/>
              </a:rPr>
              <a:t>100%</a:t>
            </a:r>
            <a:endParaRPr sz="1400" dirty="0">
              <a:cs typeface="Trebuchet MS"/>
            </a:endParaRPr>
          </a:p>
          <a:p>
            <a:pPr marL="12699">
              <a:lnSpc>
                <a:spcPts val="1855"/>
              </a:lnSpc>
              <a:buClr>
                <a:srgbClr val="336699"/>
              </a:buClr>
              <a:tabLst>
                <a:tab pos="215265" algn="l"/>
              </a:tabLst>
            </a:pPr>
            <a:r>
              <a:rPr lang="fr-FR" sz="1400" spc="-5" dirty="0" smtClean="0">
                <a:cs typeface="Trebuchet MS"/>
              </a:rPr>
              <a:t>Détecteur </a:t>
            </a:r>
            <a:r>
              <a:rPr sz="1400" spc="-5" dirty="0" smtClean="0">
                <a:cs typeface="Trebuchet MS"/>
              </a:rPr>
              <a:t>S</a:t>
            </a:r>
            <a:r>
              <a:rPr sz="1400" dirty="0" smtClean="0">
                <a:cs typeface="Trebuchet MS"/>
              </a:rPr>
              <a:t>i </a:t>
            </a:r>
            <a:r>
              <a:rPr lang="fr-FR" sz="1400" spc="-15" dirty="0" smtClean="0">
                <a:cs typeface="Trebuchet MS"/>
              </a:rPr>
              <a:t>pour les </a:t>
            </a:r>
            <a:r>
              <a:rPr sz="1400" spc="-405" dirty="0" smtClean="0">
                <a:latin typeface="Symbol"/>
                <a:cs typeface="Symbol"/>
              </a:rPr>
              <a:t></a:t>
            </a:r>
            <a:endParaRPr sz="1400" dirty="0">
              <a:latin typeface="Symbol"/>
              <a:cs typeface="Symbol"/>
            </a:endParaRP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77072"/>
            <a:ext cx="3657160" cy="198360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3" name="Rectangle à coins arrondis 22"/>
          <p:cNvSpPr/>
          <p:nvPr/>
        </p:nvSpPr>
        <p:spPr>
          <a:xfrm>
            <a:off x="0" y="5886817"/>
            <a:ext cx="9108503" cy="914400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Perspectives: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Etude </a:t>
            </a:r>
            <a:r>
              <a:rPr lang="fr-FR" sz="1400" baseline="30000" dirty="0" smtClean="0">
                <a:solidFill>
                  <a:schemeClr val="tx1"/>
                </a:solidFill>
              </a:rPr>
              <a:t>235</a:t>
            </a:r>
            <a:r>
              <a:rPr lang="fr-FR" sz="1400" dirty="0" smtClean="0">
                <a:solidFill>
                  <a:schemeClr val="tx1"/>
                </a:solidFill>
              </a:rPr>
              <a:t>U et </a:t>
            </a:r>
            <a:r>
              <a:rPr lang="fr-FR" sz="1400" baseline="30000" dirty="0" smtClean="0">
                <a:solidFill>
                  <a:schemeClr val="tx1"/>
                </a:solidFill>
              </a:rPr>
              <a:t>239</a:t>
            </a:r>
            <a:r>
              <a:rPr lang="fr-FR" sz="1400" dirty="0">
                <a:solidFill>
                  <a:schemeClr val="tx1"/>
                </a:solidFill>
              </a:rPr>
              <a:t>Pu: nouvelle expérience à Jyväskylä en février 2014 </a:t>
            </a:r>
            <a:r>
              <a:rPr lang="fr-FR" sz="1400" dirty="0" smtClean="0">
                <a:solidFill>
                  <a:schemeClr val="tx1"/>
                </a:solidFill>
              </a:rPr>
              <a:t>- mesures </a:t>
            </a:r>
            <a:r>
              <a:rPr lang="el-GR" sz="1400" dirty="0" smtClean="0">
                <a:solidFill>
                  <a:schemeClr val="tx1"/>
                </a:solidFill>
              </a:rPr>
              <a:t>β</a:t>
            </a:r>
            <a:r>
              <a:rPr lang="fr-FR" sz="1400" dirty="0" smtClean="0">
                <a:solidFill>
                  <a:schemeClr val="tx1"/>
                </a:solidFill>
              </a:rPr>
              <a:t>n pour sureté réacteurs à ALTO (AIEA)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Synergie avec mesures des </a:t>
            </a:r>
            <a:r>
              <a:rPr lang="fr-FR" sz="1400" dirty="0" smtClean="0">
                <a:solidFill>
                  <a:schemeClr val="tx1"/>
                </a:solidFill>
                <a:sym typeface="Symbol"/>
              </a:rPr>
              <a:t> prompts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développement d’un ensemble scintillateurs de </a:t>
            </a:r>
            <a:r>
              <a:rPr lang="fr-FR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hte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efficacité et </a:t>
            </a:r>
            <a:r>
              <a:rPr lang="fr-FR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hte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résolution auprès de </a:t>
            </a:r>
            <a:r>
              <a:rPr lang="fr-FR" sz="1400" dirty="0" smtClean="0">
                <a:solidFill>
                  <a:schemeClr val="tx1"/>
                </a:solidFill>
              </a:rPr>
              <a:t>LICORNE, ALTO puis SPIRAL2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7684622" y="404664"/>
            <a:ext cx="849147" cy="288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5" name="Image 24" descr="logoip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3769" y="692696"/>
            <a:ext cx="611728" cy="38055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5496" y="5625388"/>
            <a:ext cx="258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A.Algora</a:t>
            </a:r>
            <a:r>
              <a:rPr lang="fr-FR" sz="1200" dirty="0" smtClean="0"/>
              <a:t> et al., PRL 105,202501 (2010)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107504" y="3615407"/>
            <a:ext cx="2232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/>
              <a:t>Effet sur la puissance résiduelle électromagnétique du </a:t>
            </a:r>
            <a:r>
              <a:rPr lang="fr-FR" sz="1200" baseline="30000" dirty="0"/>
              <a:t>239</a:t>
            </a:r>
            <a:r>
              <a:rPr lang="fr-FR" sz="1200" dirty="0"/>
              <a:t>Pu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4992" y="5625388"/>
            <a:ext cx="2551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M. </a:t>
            </a:r>
            <a:r>
              <a:rPr lang="da-DK" sz="1200" dirty="0" err="1"/>
              <a:t>Fallot</a:t>
            </a:r>
            <a:r>
              <a:rPr lang="da-DK" sz="1200" dirty="0"/>
              <a:t> et al., PRL 109, 20254 (2012)</a:t>
            </a:r>
            <a:endParaRPr lang="fr-FR" sz="12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5936" y="3945431"/>
            <a:ext cx="2232248" cy="175216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96121" y="3543399"/>
            <a:ext cx="22320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/>
              <a:t>Effet sur les spectres des antineutrinos des </a:t>
            </a:r>
            <a:r>
              <a:rPr lang="fr-FR" sz="1200" dirty="0" smtClean="0"/>
              <a:t>réacteurs</a:t>
            </a:r>
            <a:endParaRPr lang="fr-FR" sz="12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0"/>
          <a:srcRect t="5812" r="7184"/>
          <a:stretch/>
        </p:blipFill>
        <p:spPr>
          <a:xfrm>
            <a:off x="6638956" y="3789040"/>
            <a:ext cx="2469548" cy="194146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948264" y="5625388"/>
            <a:ext cx="1830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Thèse </a:t>
            </a:r>
            <a:r>
              <a:rPr lang="fr-FR" sz="1200" dirty="0"/>
              <a:t>A.A. </a:t>
            </a:r>
            <a:r>
              <a:rPr lang="fr-FR" sz="1200" dirty="0" err="1"/>
              <a:t>Zakari-Issoufou</a:t>
            </a:r>
            <a:endParaRPr lang="fr-FR" sz="1200" dirty="0"/>
          </a:p>
        </p:txBody>
      </p:sp>
      <p:sp>
        <p:nvSpPr>
          <p:cNvPr id="33" name="Rectangle 32"/>
          <p:cNvSpPr/>
          <p:nvPr/>
        </p:nvSpPr>
        <p:spPr>
          <a:xfrm>
            <a:off x="6638956" y="3573016"/>
            <a:ext cx="246954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Nouveaux résultats préliminaires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 rot="-5400000">
                <a:off x="3265692" y="4519304"/>
                <a:ext cx="1332288" cy="4233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0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1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10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1000" dirty="0"/>
                            <m:t> / </m:t>
                          </m:r>
                          <m:r>
                            <m:rPr>
                              <m:nor/>
                            </m:rPr>
                            <a:rPr lang="fr-FR" sz="1000" dirty="0"/>
                            <m:t>MeV</m:t>
                          </m:r>
                          <m:r>
                            <m:rPr>
                              <m:nor/>
                            </m:rPr>
                            <a:rPr lang="fr-FR" sz="1000" dirty="0"/>
                            <m:t> / </m:t>
                          </m:r>
                          <m:r>
                            <m:rPr>
                              <m:nor/>
                            </m:rPr>
                            <a:rPr lang="fr-FR" sz="1000" dirty="0"/>
                            <m:t>fission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fr-FR" sz="1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1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10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1000" dirty="0"/>
                            <m:t> / </m:t>
                          </m:r>
                          <m:r>
                            <m:rPr>
                              <m:nor/>
                            </m:rPr>
                            <a:rPr lang="fr-FR" sz="1000" dirty="0"/>
                            <m:t>MeV</m:t>
                          </m:r>
                          <m:r>
                            <m:rPr>
                              <m:nor/>
                            </m:rPr>
                            <a:rPr lang="fr-FR" sz="1000" dirty="0"/>
                            <m:t> / </m:t>
                          </m:r>
                          <m:r>
                            <m:rPr>
                              <m:nor/>
                            </m:rPr>
                            <a:rPr lang="fr-FR" sz="1000" dirty="0"/>
                            <m:t>fission</m:t>
                          </m:r>
                          <m:r>
                            <a:rPr lang="fr-FR" sz="10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fr-FR" sz="1000" b="0" i="1" baseline="-25000" dirty="0" smtClean="0">
                              <a:latin typeface="Cambria Math"/>
                            </a:rPr>
                            <m:t>𝑇𝐴𝑆</m:t>
                          </m:r>
                        </m:den>
                      </m:f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3265692" y="4519304"/>
                <a:ext cx="1332288" cy="423386"/>
              </a:xfrm>
              <a:prstGeom prst="rect">
                <a:avLst/>
              </a:prstGeom>
              <a:blipFill rotWithShape="1">
                <a:blip r:embed="rId11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107504" y="3316050"/>
            <a:ext cx="3240360" cy="276999"/>
          </a:xfrm>
          <a:prstGeom prst="rect">
            <a:avLst/>
          </a:prstGeom>
          <a:solidFill>
            <a:srgbClr val="F1EB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</a:t>
            </a:r>
            <a:r>
              <a:rPr lang="fr-FR" sz="1200" dirty="0" smtClean="0"/>
              <a:t>esures TAS </a:t>
            </a:r>
            <a:r>
              <a:rPr lang="fr-FR" sz="1200" dirty="0" smtClean="0">
                <a:solidFill>
                  <a:srgbClr val="000000"/>
                </a:solidFill>
              </a:rPr>
              <a:t>des </a:t>
            </a:r>
            <a:r>
              <a:rPr lang="en-US" sz="1200" b="1" baseline="30000" dirty="0">
                <a:solidFill>
                  <a:srgbClr val="000000"/>
                </a:solidFill>
              </a:rPr>
              <a:t>102;104–107</a:t>
            </a:r>
            <a:r>
              <a:rPr lang="en-US" sz="1200" b="1" dirty="0">
                <a:solidFill>
                  <a:srgbClr val="000000"/>
                </a:solidFill>
              </a:rPr>
              <a:t>Tc, </a:t>
            </a:r>
            <a:r>
              <a:rPr lang="en-US" sz="1200" b="1" baseline="30000" dirty="0">
                <a:solidFill>
                  <a:srgbClr val="000000"/>
                </a:solidFill>
              </a:rPr>
              <a:t>105</a:t>
            </a:r>
            <a:r>
              <a:rPr lang="en-US" sz="1200" b="1" dirty="0">
                <a:solidFill>
                  <a:srgbClr val="000000"/>
                </a:solidFill>
              </a:rPr>
              <a:t>Mo, and 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101</a:t>
            </a:r>
            <a:r>
              <a:rPr lang="en-US" sz="1200" b="1" dirty="0" smtClean="0">
                <a:solidFill>
                  <a:srgbClr val="000000"/>
                </a:solidFill>
              </a:rPr>
              <a:t>Nb: </a:t>
            </a:r>
          </a:p>
        </p:txBody>
      </p:sp>
    </p:spTree>
    <p:extLst>
      <p:ext uri="{BB962C8B-B14F-4D97-AF65-F5344CB8AC3E}">
        <p14:creationId xmlns:p14="http://schemas.microsoft.com/office/powerpoint/2010/main" val="936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23" grpId="0" animBg="1"/>
      <p:bldP spid="27" grpId="0"/>
      <p:bldP spid="26" grpId="0" animBg="1"/>
      <p:bldP spid="29" grpId="0"/>
      <p:bldP spid="30" grpId="0" animBg="1"/>
      <p:bldP spid="32" grpId="0"/>
      <p:bldP spid="33" grpId="0" animBg="1"/>
      <p:bldP spid="16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FIPPS et les rendements de fission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171244" cy="30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3" descr="fig-v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052736"/>
            <a:ext cx="5054774" cy="21377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62724" y="1052736"/>
            <a:ext cx="2815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Spectromètre Lohengrin à l’ILL</a:t>
            </a:r>
          </a:p>
          <a:p>
            <a:pPr lvl="1"/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/>
              <a:t>Sélection en A/q et </a:t>
            </a:r>
            <a:r>
              <a:rPr lang="fr-FR" sz="1600" dirty="0" smtClean="0"/>
              <a:t>E/q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148280" y="1665592"/>
            <a:ext cx="3875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+ </a:t>
            </a:r>
            <a:r>
              <a:rPr lang="fr-FR" sz="1600" dirty="0" err="1" smtClean="0"/>
              <a:t>Gas</a:t>
            </a:r>
            <a:r>
              <a:rPr lang="fr-FR" sz="1600" dirty="0" smtClean="0"/>
              <a:t> </a:t>
            </a:r>
            <a:r>
              <a:rPr lang="fr-FR" sz="1600" dirty="0" err="1" smtClean="0"/>
              <a:t>Filled</a:t>
            </a:r>
            <a:r>
              <a:rPr lang="fr-FR" sz="1600" dirty="0" smtClean="0"/>
              <a:t> </a:t>
            </a:r>
            <a:r>
              <a:rPr lang="fr-FR" sz="1600" dirty="0" err="1" smtClean="0"/>
              <a:t>Magnet</a:t>
            </a:r>
            <a:r>
              <a:rPr lang="fr-FR" sz="1600" dirty="0" smtClean="0"/>
              <a:t>: </a:t>
            </a:r>
            <a:r>
              <a:rPr lang="fr-FR" sz="1600" dirty="0" smtClean="0">
                <a:sym typeface="Wingdings" panose="05000000000000000000" pitchFamily="2" charset="2"/>
              </a:rPr>
              <a:t> sélection en A &lt;v/q&gt;</a:t>
            </a:r>
            <a:endParaRPr lang="fr-FR" sz="1600" dirty="0"/>
          </a:p>
        </p:txBody>
      </p:sp>
      <p:sp>
        <p:nvSpPr>
          <p:cNvPr id="10" name="Flèche droite à entaille 9"/>
          <p:cNvSpPr/>
          <p:nvPr/>
        </p:nvSpPr>
        <p:spPr>
          <a:xfrm rot="5400000">
            <a:off x="6851926" y="2204904"/>
            <a:ext cx="468000" cy="252000"/>
          </a:xfrm>
          <a:prstGeom prst="notchedRightArrow">
            <a:avLst/>
          </a:prstGeom>
          <a:solidFill>
            <a:srgbClr val="F1EBEB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90677" y="2636912"/>
            <a:ext cx="2990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« faisceaux » de  fragments légers</a:t>
            </a:r>
          </a:p>
          <a:p>
            <a:pPr algn="ctr"/>
            <a:r>
              <a:rPr lang="fr-FR" sz="1600" dirty="0" smtClean="0"/>
              <a:t>purs à </a:t>
            </a:r>
            <a:r>
              <a:rPr lang="fr-FR" sz="1600" dirty="0" smtClean="0">
                <a:sym typeface="Symbol"/>
              </a:rPr>
              <a:t>95%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112182" y="328788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i="1" dirty="0" err="1"/>
              <a:t>Lohengrin</a:t>
            </a:r>
            <a:r>
              <a:rPr lang="fr-FR" sz="1600" dirty="0" err="1"/>
              <a:t>⊗</a:t>
            </a:r>
            <a:r>
              <a:rPr lang="fr-FR" sz="1600" i="1" dirty="0" err="1"/>
              <a:t>GFM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donne accès à 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faibles rendements de fission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Mesure de la chaleur de décroissance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Énergie moyenne </a:t>
            </a:r>
            <a:r>
              <a:rPr lang="fr-FR" sz="1600" dirty="0" smtClean="0">
                <a:solidFill>
                  <a:prstClr val="black"/>
                </a:solidFill>
                <a:sym typeface="Symbol"/>
              </a:rPr>
              <a:t>/ par isotope </a:t>
            </a:r>
            <a:endParaRPr lang="fr-FR" sz="1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3255" y="4869160"/>
            <a:ext cx="4752528" cy="1532334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</a:rPr>
              <a:t>Projet</a:t>
            </a:r>
            <a:r>
              <a:rPr lang="en-US" sz="1600" b="1" dirty="0">
                <a:solidFill>
                  <a:prstClr val="black"/>
                </a:solidFill>
              </a:rPr>
              <a:t> FIPPS:  </a:t>
            </a:r>
            <a:r>
              <a:rPr lang="en-US" sz="1600" b="1" dirty="0" err="1">
                <a:solidFill>
                  <a:prstClr val="black"/>
                </a:solidFill>
              </a:rPr>
              <a:t>couplage</a:t>
            </a:r>
            <a:r>
              <a:rPr lang="en-US" sz="1600" b="1" dirty="0">
                <a:solidFill>
                  <a:prstClr val="black"/>
                </a:solidFill>
              </a:rPr>
              <a:t> à un </a:t>
            </a:r>
            <a:r>
              <a:rPr lang="en-US" sz="1600" b="1" dirty="0" err="1">
                <a:solidFill>
                  <a:prstClr val="black"/>
                </a:solidFill>
              </a:rPr>
              <a:t>spectromètre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  <a:sym typeface="Symbol"/>
              </a:rPr>
              <a:t> (</a:t>
            </a:r>
            <a:r>
              <a:rPr lang="en-US" sz="1600" b="1" dirty="0" err="1">
                <a:solidFill>
                  <a:prstClr val="black"/>
                </a:solidFill>
              </a:rPr>
              <a:t>HPGe</a:t>
            </a:r>
            <a:r>
              <a:rPr lang="en-US" sz="1600" b="1" dirty="0">
                <a:solidFill>
                  <a:prstClr val="black"/>
                </a:solidFill>
              </a:rPr>
              <a:t>)</a:t>
            </a:r>
            <a:endParaRPr lang="en-US" sz="1600" b="1" dirty="0"/>
          </a:p>
          <a:p>
            <a:r>
              <a:rPr lang="en-US" sz="1400" dirty="0">
                <a:solidFill>
                  <a:schemeClr val="tx1"/>
                </a:solidFill>
                <a:ea typeface="MS PGothic" pitchFamily="34" charset="-128"/>
              </a:rPr>
              <a:t>(</a:t>
            </a:r>
            <a:r>
              <a:rPr lang="en-US" sz="1400" dirty="0" err="1">
                <a:solidFill>
                  <a:schemeClr val="tx1"/>
                </a:solidFill>
                <a:ea typeface="MS PGothic" pitchFamily="34" charset="-128"/>
              </a:rPr>
              <a:t>FIssion</a:t>
            </a:r>
            <a:r>
              <a:rPr lang="en-US" sz="1400" dirty="0">
                <a:solidFill>
                  <a:schemeClr val="tx1"/>
                </a:solidFill>
                <a:ea typeface="MS PGothic" pitchFamily="34" charset="-128"/>
              </a:rPr>
              <a:t> Product Prompt gamma ray Spectrometer)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LPSC : </a:t>
            </a:r>
            <a:r>
              <a:rPr lang="en-US" sz="1200" dirty="0" err="1" smtClean="0">
                <a:solidFill>
                  <a:prstClr val="black"/>
                </a:solidFill>
              </a:rPr>
              <a:t>thèse</a:t>
            </a:r>
            <a:r>
              <a:rPr lang="en-US" sz="1200" dirty="0" smtClean="0">
                <a:solidFill>
                  <a:prstClr val="black"/>
                </a:solidFill>
              </a:rPr>
              <a:t> de </a:t>
            </a:r>
            <a:r>
              <a:rPr lang="fr-FR" sz="1200" dirty="0" err="1" smtClean="0">
                <a:solidFill>
                  <a:prstClr val="black"/>
                </a:solidFill>
              </a:rPr>
              <a:t>A.Chebboubi</a:t>
            </a:r>
            <a:endParaRPr lang="fr-FR" sz="12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err="1">
                <a:solidFill>
                  <a:prstClr val="black"/>
                </a:solidFill>
              </a:rPr>
              <a:t>Dynamique</a:t>
            </a:r>
            <a:r>
              <a:rPr lang="en-US" sz="1600" dirty="0">
                <a:solidFill>
                  <a:prstClr val="black"/>
                </a:solidFill>
              </a:rPr>
              <a:t> de la fission:</a:t>
            </a:r>
          </a:p>
          <a:p>
            <a:pPr lvl="1"/>
            <a:r>
              <a:rPr lang="en-US" sz="1600" dirty="0" err="1">
                <a:solidFill>
                  <a:prstClr val="black"/>
                </a:solidFill>
              </a:rPr>
              <a:t>rendements</a:t>
            </a:r>
            <a:r>
              <a:rPr lang="en-US" sz="1600" dirty="0">
                <a:solidFill>
                  <a:prstClr val="black"/>
                </a:solidFill>
              </a:rPr>
              <a:t> de fission, spin, E*</a:t>
            </a:r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48" y="400453"/>
            <a:ext cx="767956" cy="3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 descr="logoip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6192" y="397849"/>
            <a:ext cx="779305" cy="484799"/>
          </a:xfrm>
          <a:prstGeom prst="rect">
            <a:avLst/>
          </a:prstGeom>
        </p:spPr>
      </p:pic>
      <p:pic>
        <p:nvPicPr>
          <p:cNvPr id="16" name="Picture 5" descr="http://www.cenbg.in2p3.fr/plugins/kitcnrs-4010/images/logo-cenbg-peti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09" y="479795"/>
            <a:ext cx="775523" cy="3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faisceaux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7174" y="4430414"/>
            <a:ext cx="3617401" cy="923330"/>
          </a:xfrm>
          <a:prstGeom prst="rect">
            <a:avLst/>
          </a:prstGeom>
          <a:solidFill>
            <a:srgbClr val="F1EBEB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… et aussi </a:t>
            </a:r>
          </a:p>
          <a:p>
            <a:r>
              <a:rPr lang="fr-FR" dirty="0" smtClean="0"/>
              <a:t>GSI, Jyväskylä</a:t>
            </a:r>
          </a:p>
          <a:p>
            <a:r>
              <a:rPr lang="fr-FR" dirty="0" err="1" smtClean="0"/>
              <a:t>Aifira</a:t>
            </a:r>
            <a:r>
              <a:rPr lang="fr-FR" dirty="0" smtClean="0"/>
              <a:t>-CENBG, Tandem-IPNO, Oslo …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5972" y="988704"/>
            <a:ext cx="4140877" cy="3046988"/>
          </a:xfrm>
          <a:prstGeom prst="rect">
            <a:avLst/>
          </a:prstGeom>
          <a:solidFill>
            <a:srgbClr val="F1EBEB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ILL (Grenoble)</a:t>
            </a:r>
            <a:r>
              <a:rPr lang="fr-FR" dirty="0" smtClean="0"/>
              <a:t>: </a:t>
            </a:r>
          </a:p>
          <a:p>
            <a:r>
              <a:rPr lang="fr-FR" dirty="0" smtClean="0"/>
              <a:t>spectre thermique E</a:t>
            </a:r>
            <a:r>
              <a:rPr lang="fr-FR" baseline="-25000" dirty="0" smtClean="0"/>
              <a:t>n</a:t>
            </a:r>
            <a:r>
              <a:rPr lang="fr-FR" dirty="0" smtClean="0"/>
              <a:t> &lt; 250 </a:t>
            </a:r>
            <a:r>
              <a:rPr lang="fr-FR" dirty="0" err="1" smtClean="0"/>
              <a:t>meV</a:t>
            </a:r>
            <a:endParaRPr lang="fr-FR" dirty="0" smtClean="0"/>
          </a:p>
          <a:p>
            <a:r>
              <a:rPr lang="fr-FR" dirty="0" smtClean="0"/>
              <a:t>1,5 10</a:t>
            </a:r>
            <a:r>
              <a:rPr lang="fr-FR" baseline="30000" dirty="0" smtClean="0"/>
              <a:t>15</a:t>
            </a:r>
            <a:r>
              <a:rPr lang="fr-FR" dirty="0" smtClean="0"/>
              <a:t> n/s/cm</a:t>
            </a:r>
            <a:r>
              <a:rPr lang="fr-FR" baseline="30000" dirty="0" smtClean="0"/>
              <a:t>2</a:t>
            </a:r>
          </a:p>
          <a:p>
            <a:endParaRPr lang="fr-FR" baseline="30000" dirty="0"/>
          </a:p>
          <a:p>
            <a:r>
              <a:rPr lang="fr-FR" b="1" dirty="0" smtClean="0"/>
              <a:t>PEREN (LPSC):</a:t>
            </a:r>
          </a:p>
          <a:p>
            <a:r>
              <a:rPr lang="fr-FR" dirty="0"/>
              <a:t>D(</a:t>
            </a:r>
            <a:r>
              <a:rPr lang="fr-FR" dirty="0" err="1"/>
              <a:t>d,n</a:t>
            </a:r>
            <a:r>
              <a:rPr lang="fr-FR" dirty="0"/>
              <a:t>)</a:t>
            </a:r>
            <a:r>
              <a:rPr lang="fr-FR" baseline="30000" dirty="0"/>
              <a:t>3</a:t>
            </a:r>
            <a:r>
              <a:rPr lang="fr-FR" dirty="0"/>
              <a:t>He </a:t>
            </a:r>
            <a:r>
              <a:rPr lang="fr-FR" dirty="0" smtClean="0">
                <a:sym typeface="Wingdings" panose="05000000000000000000" pitchFamily="2" charset="2"/>
              </a:rPr>
              <a:t> E</a:t>
            </a:r>
            <a:r>
              <a:rPr lang="fr-FR" baseline="-25000" dirty="0" smtClean="0">
                <a:sym typeface="Wingdings" panose="05000000000000000000" pitchFamily="2" charset="2"/>
              </a:rPr>
              <a:t>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Symbol"/>
              </a:rPr>
              <a:t> 3 MeV; 10</a:t>
            </a:r>
            <a:r>
              <a:rPr lang="fr-FR" baseline="30000" dirty="0" smtClean="0">
                <a:sym typeface="Symbol"/>
              </a:rPr>
              <a:t>6</a:t>
            </a:r>
            <a:r>
              <a:rPr lang="fr-FR" dirty="0" smtClean="0">
                <a:sym typeface="Symbol"/>
              </a:rPr>
              <a:t> n/µs</a:t>
            </a:r>
          </a:p>
          <a:p>
            <a:r>
              <a:rPr lang="fr-FR" dirty="0" smtClean="0"/>
              <a:t>T(</a:t>
            </a:r>
            <a:r>
              <a:rPr lang="fr-FR" dirty="0" err="1" smtClean="0"/>
              <a:t>d,n</a:t>
            </a:r>
            <a:r>
              <a:rPr lang="fr-FR" dirty="0" smtClean="0"/>
              <a:t>)</a:t>
            </a:r>
            <a:r>
              <a:rPr lang="fr-FR" baseline="30000" dirty="0" smtClean="0"/>
              <a:t>4</a:t>
            </a:r>
            <a:r>
              <a:rPr lang="fr-FR" dirty="0" smtClean="0"/>
              <a:t>He </a:t>
            </a:r>
            <a:r>
              <a:rPr lang="fr-FR" dirty="0">
                <a:sym typeface="Wingdings" panose="05000000000000000000" pitchFamily="2" charset="2"/>
              </a:rPr>
              <a:t> E</a:t>
            </a:r>
            <a:r>
              <a:rPr lang="fr-FR" baseline="-25000" dirty="0">
                <a:sym typeface="Wingdings" panose="05000000000000000000" pitchFamily="2" charset="2"/>
              </a:rPr>
              <a:t>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>
                <a:sym typeface="Symbol"/>
              </a:rPr>
              <a:t> </a:t>
            </a:r>
            <a:r>
              <a:rPr lang="fr-FR" dirty="0" smtClean="0">
                <a:sym typeface="Symbol"/>
              </a:rPr>
              <a:t>15 </a:t>
            </a:r>
            <a:r>
              <a:rPr lang="fr-FR" dirty="0">
                <a:sym typeface="Symbol"/>
              </a:rPr>
              <a:t>MeV; </a:t>
            </a:r>
            <a:r>
              <a:rPr lang="fr-FR" dirty="0" smtClean="0">
                <a:sym typeface="Symbol"/>
              </a:rPr>
              <a:t>10</a:t>
            </a:r>
            <a:r>
              <a:rPr lang="fr-FR" baseline="30000" dirty="0" smtClean="0">
                <a:sym typeface="Symbol"/>
              </a:rPr>
              <a:t>5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n/µs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IRMM (Geel):</a:t>
            </a:r>
          </a:p>
          <a:p>
            <a:r>
              <a:rPr lang="fr-FR" dirty="0" err="1" smtClean="0"/>
              <a:t>Gelina</a:t>
            </a:r>
            <a:r>
              <a:rPr lang="fr-FR" dirty="0" smtClean="0"/>
              <a:t> : 150 MeV e</a:t>
            </a:r>
            <a:r>
              <a:rPr lang="fr-FR" baseline="30000" dirty="0" smtClean="0"/>
              <a:t>-</a:t>
            </a:r>
            <a:r>
              <a:rPr lang="fr-FR" dirty="0" smtClean="0"/>
              <a:t> ; 0,1 eV </a:t>
            </a:r>
            <a:r>
              <a:rPr lang="fr-FR" dirty="0"/>
              <a:t>&lt; E</a:t>
            </a:r>
            <a:r>
              <a:rPr lang="fr-FR" baseline="-25000" dirty="0"/>
              <a:t>n</a:t>
            </a:r>
            <a:r>
              <a:rPr lang="fr-FR" dirty="0"/>
              <a:t> &lt; </a:t>
            </a:r>
            <a:r>
              <a:rPr lang="fr-FR" dirty="0" smtClean="0"/>
              <a:t>20 </a:t>
            </a:r>
            <a:r>
              <a:rPr lang="fr-FR" dirty="0"/>
              <a:t>MeV</a:t>
            </a:r>
            <a:endParaRPr lang="fr-FR" dirty="0" smtClean="0"/>
          </a:p>
          <a:p>
            <a:r>
              <a:rPr lang="fr-FR" dirty="0" smtClean="0"/>
              <a:t>Van de Graff 7MV (0 &lt; E</a:t>
            </a:r>
            <a:r>
              <a:rPr lang="fr-FR" baseline="-25000" dirty="0" smtClean="0"/>
              <a:t>n</a:t>
            </a:r>
            <a:r>
              <a:rPr lang="fr-FR" dirty="0" smtClean="0"/>
              <a:t> &lt; 25 MeV) </a:t>
            </a:r>
            <a:endParaRPr lang="fr-FR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8" t="5325" r="838" b="2747"/>
          <a:stretch/>
        </p:blipFill>
        <p:spPr bwMode="auto">
          <a:xfrm>
            <a:off x="4211960" y="3212976"/>
            <a:ext cx="4654065" cy="24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" name="ZoneTexte 7167"/>
          <p:cNvSpPr txBox="1"/>
          <p:nvPr/>
        </p:nvSpPr>
        <p:spPr>
          <a:xfrm>
            <a:off x="4663004" y="836712"/>
            <a:ext cx="2956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NFS (Spiral 2) et </a:t>
            </a:r>
            <a:r>
              <a:rPr lang="fr-FR" b="1" dirty="0" err="1" smtClean="0"/>
              <a:t>nTOF</a:t>
            </a:r>
            <a:r>
              <a:rPr lang="fr-FR" b="1" dirty="0" smtClean="0"/>
              <a:t> (CERN)</a:t>
            </a:r>
            <a:endParaRPr lang="fr-FR" b="1" dirty="0"/>
          </a:p>
        </p:txBody>
      </p:sp>
      <p:sp>
        <p:nvSpPr>
          <p:cNvPr id="7169" name="ZoneTexte 7168"/>
          <p:cNvSpPr txBox="1"/>
          <p:nvPr/>
        </p:nvSpPr>
        <p:spPr>
          <a:xfrm>
            <a:off x="2065874" y="5877220"/>
            <a:ext cx="14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LICORNE …</a:t>
            </a:r>
            <a:endParaRPr lang="fr-F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17" y="1206044"/>
            <a:ext cx="2537497" cy="175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10" y="1206044"/>
            <a:ext cx="2880090" cy="17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7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112" y="285728"/>
            <a:ext cx="7220368" cy="714380"/>
          </a:xfrm>
        </p:spPr>
        <p:txBody>
          <a:bodyPr/>
          <a:lstStyle/>
          <a:p>
            <a:r>
              <a:rPr lang="fr-FR" dirty="0"/>
              <a:t>Licorne: </a:t>
            </a:r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dirty="0" smtClean="0"/>
              <a:t>ithium 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nverse </a:t>
            </a:r>
            <a:r>
              <a:rPr lang="fr-FR" dirty="0" err="1" smtClean="0">
                <a:solidFill>
                  <a:srgbClr val="FF0000"/>
                </a:solidFill>
              </a:rPr>
              <a:t>C</a:t>
            </a:r>
            <a:r>
              <a:rPr lang="fr-FR" dirty="0" err="1" smtClean="0"/>
              <a:t>inematiques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</a:t>
            </a:r>
            <a:r>
              <a:rPr lang="fr-FR" dirty="0" smtClean="0"/>
              <a:t>rsay </a:t>
            </a:r>
            <a:r>
              <a:rPr lang="fr-FR" dirty="0" err="1" smtClean="0">
                <a:solidFill>
                  <a:srgbClr val="FF0000"/>
                </a:solidFill>
              </a:rPr>
              <a:t>NE</a:t>
            </a:r>
            <a:r>
              <a:rPr lang="fr-FR" dirty="0" err="1" smtClean="0"/>
              <a:t>utron</a:t>
            </a:r>
            <a:r>
              <a:rPr lang="fr-FR" dirty="0" smtClean="0"/>
              <a:t> source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22031" y="2186862"/>
            <a:ext cx="1134634" cy="34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98703" y="1898830"/>
            <a:ext cx="72008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6" idx="3"/>
          </p:cNvCxnSpPr>
          <p:nvPr/>
        </p:nvCxnSpPr>
        <p:spPr>
          <a:xfrm flipV="1">
            <a:off x="1970711" y="2024844"/>
            <a:ext cx="1115616" cy="306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6" idx="3"/>
          </p:cNvCxnSpPr>
          <p:nvPr/>
        </p:nvCxnSpPr>
        <p:spPr>
          <a:xfrm flipV="1">
            <a:off x="1970711" y="2168860"/>
            <a:ext cx="1907704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6" idx="3"/>
          </p:cNvCxnSpPr>
          <p:nvPr/>
        </p:nvCxnSpPr>
        <p:spPr>
          <a:xfrm>
            <a:off x="1970711" y="2330878"/>
            <a:ext cx="971600" cy="54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6" idx="3"/>
          </p:cNvCxnSpPr>
          <p:nvPr/>
        </p:nvCxnSpPr>
        <p:spPr>
          <a:xfrm>
            <a:off x="1970711" y="2330878"/>
            <a:ext cx="1187624" cy="34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014319" y="17995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870303" y="216886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806407" y="19528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086327" y="24568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1691680" y="1916832"/>
            <a:ext cx="207023" cy="864096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30409" y="1489139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Cible H</a:t>
            </a:r>
            <a:endParaRPr lang="fr-FR" sz="1600" dirty="0"/>
          </a:p>
        </p:txBody>
      </p:sp>
      <p:cxnSp>
        <p:nvCxnSpPr>
          <p:cNvPr id="17" name="Connecteur droit 16"/>
          <p:cNvCxnSpPr>
            <a:stCxn id="16" idx="2"/>
            <a:endCxn id="15" idx="0"/>
          </p:cNvCxnSpPr>
          <p:nvPr/>
        </p:nvCxnSpPr>
        <p:spPr>
          <a:xfrm>
            <a:off x="1216092" y="1827693"/>
            <a:ext cx="579100" cy="89139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78015" y="2456892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100nA </a:t>
            </a:r>
            <a:r>
              <a:rPr lang="fr-FR" sz="1600" baseline="30000" dirty="0" smtClean="0"/>
              <a:t>7</a:t>
            </a:r>
            <a:r>
              <a:rPr lang="fr-FR" sz="1600" dirty="0" smtClean="0"/>
              <a:t>Li</a:t>
            </a:r>
          </a:p>
          <a:p>
            <a:r>
              <a:rPr lang="fr-FR" sz="1600" dirty="0" smtClean="0"/>
              <a:t>13-17 MeV</a:t>
            </a:r>
            <a:endParaRPr lang="fr-FR" sz="1600" dirty="0"/>
          </a:p>
        </p:txBody>
      </p:sp>
      <p:pic>
        <p:nvPicPr>
          <p:cNvPr id="21" name="Picture 2" descr="C:\Documents and Settings\Jon\Bureau\Talk Uppsala\nspectra.png"/>
          <p:cNvPicPr>
            <a:picLocks noChangeAspect="1" noChangeArrowheads="1"/>
          </p:cNvPicPr>
          <p:nvPr/>
        </p:nvPicPr>
        <p:blipFill rotWithShape="1">
          <a:blip r:embed="rId3" cstate="print"/>
          <a:srcRect t="8514" r="9790"/>
          <a:stretch/>
        </p:blipFill>
        <p:spPr bwMode="auto">
          <a:xfrm>
            <a:off x="165587" y="3558033"/>
            <a:ext cx="3588422" cy="2812085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3707904" y="3531929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/>
              <a:t>Cible mince:  </a:t>
            </a:r>
          </a:p>
          <a:p>
            <a:pPr lvl="1"/>
            <a:r>
              <a:rPr lang="fr-FR" sz="1600" dirty="0" smtClean="0"/>
              <a:t>faible flux</a:t>
            </a:r>
          </a:p>
          <a:p>
            <a:pPr lvl="1"/>
            <a:r>
              <a:rPr lang="fr-FR" sz="1600" dirty="0" smtClean="0"/>
              <a:t>E bien déterminée </a:t>
            </a:r>
          </a:p>
          <a:p>
            <a:pPr lvl="1"/>
            <a:r>
              <a:rPr lang="fr-FR" sz="1600" dirty="0" smtClean="0"/>
              <a:t>E dépendante de E </a:t>
            </a:r>
            <a:r>
              <a:rPr lang="fr-FR" sz="1600" baseline="-25000" dirty="0" smtClean="0"/>
              <a:t>7Li</a:t>
            </a:r>
          </a:p>
          <a:p>
            <a:pPr marL="742950" lvl="1" indent="-285750" algn="just">
              <a:buFont typeface="Arial"/>
              <a:buChar char="•"/>
            </a:pPr>
            <a:endParaRPr lang="fr-FR" b="1" dirty="0"/>
          </a:p>
          <a:p>
            <a:pPr lvl="1" algn="just"/>
            <a:endParaRPr lang="fr-FR" b="1" dirty="0" smtClean="0"/>
          </a:p>
          <a:p>
            <a:pPr lvl="1" algn="just"/>
            <a:endParaRPr lang="fr-FR" sz="1600" b="1" dirty="0" smtClean="0"/>
          </a:p>
          <a:p>
            <a:pPr algn="just"/>
            <a:r>
              <a:rPr lang="fr-FR" sz="1600" b="1" dirty="0" smtClean="0"/>
              <a:t>Cible épaisse: </a:t>
            </a:r>
          </a:p>
          <a:p>
            <a:pPr lvl="1" algn="just"/>
            <a:r>
              <a:rPr lang="fr-FR" sz="1600" dirty="0" smtClean="0"/>
              <a:t>spectre continu</a:t>
            </a:r>
          </a:p>
          <a:p>
            <a:pPr lvl="1" algn="just"/>
            <a:r>
              <a:rPr lang="fr-FR" sz="1600" dirty="0" smtClean="0"/>
              <a:t>flux plus important</a:t>
            </a:r>
          </a:p>
          <a:p>
            <a:pPr lvl="1" algn="just"/>
            <a:r>
              <a:rPr lang="fr-FR" sz="1600" dirty="0" smtClean="0">
                <a:sym typeface="Wingdings" panose="05000000000000000000" pitchFamily="2" charset="2"/>
              </a:rPr>
              <a:t>        </a:t>
            </a:r>
            <a:r>
              <a:rPr lang="fr-FR" sz="1600" dirty="0" smtClean="0"/>
              <a:t>TOF nécessaire…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525184" y="908720"/>
            <a:ext cx="409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/>
              <a:t>Production de neutrons au Tandem de l’IPNO </a:t>
            </a:r>
          </a:p>
        </p:txBody>
      </p:sp>
      <p:sp>
        <p:nvSpPr>
          <p:cNvPr id="28" name="Arc 27"/>
          <p:cNvSpPr/>
          <p:nvPr/>
        </p:nvSpPr>
        <p:spPr>
          <a:xfrm rot="3509028">
            <a:off x="2814457" y="1580882"/>
            <a:ext cx="1567614" cy="1492134"/>
          </a:xfrm>
          <a:prstGeom prst="arc">
            <a:avLst>
              <a:gd name="adj1" fmla="val 141069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36522"/>
              </p:ext>
            </p:extLst>
          </p:nvPr>
        </p:nvGraphicFramePr>
        <p:xfrm>
          <a:off x="4578674" y="2010838"/>
          <a:ext cx="4565325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462"/>
                <a:gridCol w="334786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Cône &lt; 30°</a:t>
                      </a:r>
                    </a:p>
                    <a:p>
                      <a:r>
                        <a:rPr lang="fr-FR" dirty="0" smtClean="0"/>
                        <a:t>10</a:t>
                      </a:r>
                      <a:r>
                        <a:rPr lang="fr-FR" baseline="30000" dirty="0" smtClean="0"/>
                        <a:t>7</a:t>
                      </a:r>
                      <a:r>
                        <a:rPr lang="fr-FR" dirty="0" smtClean="0"/>
                        <a:t> n/s/sr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dirty="0" smtClean="0"/>
                        <a:t>faible</a:t>
                      </a:r>
                      <a:r>
                        <a:rPr lang="fr-FR" sz="1600" baseline="0" dirty="0" smtClean="0"/>
                        <a:t> bruit de fond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possibilité de détection rapprochée de l’échantillon irradié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229233" y="1413647"/>
            <a:ext cx="1524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E</a:t>
            </a:r>
            <a:r>
              <a:rPr lang="fr-FR" sz="1600" baseline="-25000" dirty="0"/>
              <a:t>n</a:t>
            </a:r>
            <a:r>
              <a:rPr lang="fr-FR" sz="1600" dirty="0"/>
              <a:t> = 0,5 - 4 MeV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9782" y="3188701"/>
            <a:ext cx="294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/>
              <a:t>2 modes de fonctionnement: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5350843" y="4653136"/>
            <a:ext cx="3762603" cy="914400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LICORNE: une installation complémentaire dans l’attente de NFS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36264" y="87794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p(</a:t>
            </a:r>
            <a:r>
              <a:rPr lang="fr-FR" baseline="30000" dirty="0" smtClean="0"/>
              <a:t>7</a:t>
            </a:r>
            <a:r>
              <a:rPr lang="fr-FR" dirty="0" smtClean="0"/>
              <a:t>Li, </a:t>
            </a:r>
            <a:r>
              <a:rPr lang="fr-FR" baseline="30000" dirty="0" smtClean="0"/>
              <a:t>7</a:t>
            </a:r>
            <a:r>
              <a:rPr lang="fr-FR" dirty="0" smtClean="0"/>
              <a:t>Be)n</a:t>
            </a:r>
            <a:endParaRPr lang="fr-FR" dirty="0"/>
          </a:p>
        </p:txBody>
      </p:sp>
      <p:pic>
        <p:nvPicPr>
          <p:cNvPr id="29" name="Image 28" descr="logoip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1221" y="845089"/>
            <a:ext cx="779305" cy="4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cibles d’actinides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052736"/>
            <a:ext cx="4431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Cibles d’actinides: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Équipements nécessaires couteux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Savoir-faire rare (cibles minces)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Difficulté à trouver des isotopes purs 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07504" y="2372687"/>
            <a:ext cx="4477928" cy="1477328"/>
            <a:chOff x="107504" y="2372687"/>
            <a:chExt cx="4477928" cy="1477328"/>
          </a:xfrm>
        </p:grpSpPr>
        <p:sp>
          <p:nvSpPr>
            <p:cNvPr id="8" name="ZoneTexte 7"/>
            <p:cNvSpPr txBox="1"/>
            <p:nvPr/>
          </p:nvSpPr>
          <p:spPr>
            <a:xfrm>
              <a:off x="107504" y="2372687"/>
              <a:ext cx="229037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Laboratoires existants: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dirty="0" smtClean="0"/>
                <a:t>IRMM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dirty="0" smtClean="0"/>
                <a:t>ILL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dirty="0" err="1" smtClean="0"/>
                <a:t>Oak-ridge</a:t>
              </a:r>
              <a:endParaRPr lang="fr-FR" dirty="0" smtClean="0"/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dirty="0" smtClean="0"/>
                <a:t>Los </a:t>
              </a:r>
              <a:r>
                <a:rPr lang="fr-FR" dirty="0" err="1" smtClean="0"/>
                <a:t>Alamos</a:t>
              </a:r>
              <a:endParaRPr lang="fr-FR" dirty="0" smtClean="0"/>
            </a:p>
          </p:txBody>
        </p:sp>
        <p:sp>
          <p:nvSpPr>
            <p:cNvPr id="9" name="Accolade fermante 8"/>
            <p:cNvSpPr/>
            <p:nvPr/>
          </p:nvSpPr>
          <p:spPr>
            <a:xfrm>
              <a:off x="2123728" y="2708920"/>
              <a:ext cx="258971" cy="1080120"/>
            </a:xfrm>
            <a:prstGeom prst="rightBrace">
              <a:avLst>
                <a:gd name="adj1" fmla="val 19992"/>
                <a:gd name="adj2" fmla="val 50000"/>
              </a:avLst>
            </a:prstGeom>
            <a:ln w="190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11760" y="2924944"/>
              <a:ext cx="2173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Essentiellement </a:t>
              </a:r>
            </a:p>
            <a:p>
              <a:pPr algn="ctr"/>
              <a:r>
                <a:rPr lang="fr-FR" dirty="0" smtClean="0"/>
                <a:t>pour besoins propres</a:t>
              </a:r>
              <a:endParaRPr lang="fr-FR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3733618"/>
            <a:ext cx="8594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CACAO: </a:t>
            </a:r>
            <a:r>
              <a:rPr lang="fr-FR" b="1" dirty="0" smtClean="0"/>
              <a:t>C</a:t>
            </a:r>
            <a:r>
              <a:rPr lang="fr-FR" dirty="0" smtClean="0"/>
              <a:t>himie des </a:t>
            </a:r>
            <a:r>
              <a:rPr lang="fr-FR" b="1" dirty="0" smtClean="0"/>
              <a:t>A</a:t>
            </a:r>
            <a:r>
              <a:rPr lang="fr-FR" dirty="0" smtClean="0"/>
              <a:t>ctinides et </a:t>
            </a:r>
            <a:r>
              <a:rPr lang="fr-FR" b="1" dirty="0" smtClean="0"/>
              <a:t>C</a:t>
            </a:r>
            <a:r>
              <a:rPr lang="fr-FR" dirty="0" smtClean="0"/>
              <a:t>ibles </a:t>
            </a:r>
            <a:r>
              <a:rPr lang="fr-FR" dirty="0" err="1" smtClean="0"/>
              <a:t>radio</a:t>
            </a:r>
            <a:r>
              <a:rPr lang="fr-FR" b="1" dirty="0" err="1" smtClean="0"/>
              <a:t>A</a:t>
            </a:r>
            <a:r>
              <a:rPr lang="fr-FR" dirty="0" err="1" smtClean="0"/>
              <a:t>ctives</a:t>
            </a:r>
            <a:r>
              <a:rPr lang="fr-FR" dirty="0" smtClean="0"/>
              <a:t> à </a:t>
            </a:r>
            <a:r>
              <a:rPr lang="fr-FR" b="1" dirty="0" smtClean="0"/>
              <a:t>O</a:t>
            </a:r>
            <a:r>
              <a:rPr lang="fr-FR" dirty="0" smtClean="0"/>
              <a:t>rsay </a:t>
            </a:r>
            <a:r>
              <a:rPr lang="fr-FR" sz="1400" dirty="0" smtClean="0"/>
              <a:t>(inauguration 12 Juillet 2013)</a:t>
            </a:r>
          </a:p>
          <a:p>
            <a:pPr lvl="3"/>
            <a:r>
              <a:rPr lang="fr-FR" dirty="0" smtClean="0"/>
              <a:t>Laboratoire de </a:t>
            </a:r>
            <a:r>
              <a:rPr lang="fr-FR" b="1" dirty="0" smtClean="0"/>
              <a:t>fabrication</a:t>
            </a:r>
            <a:r>
              <a:rPr lang="fr-FR" dirty="0" smtClean="0"/>
              <a:t> et de </a:t>
            </a:r>
            <a:r>
              <a:rPr lang="fr-FR" b="1" dirty="0" smtClean="0"/>
              <a:t>caractérisation </a:t>
            </a:r>
            <a:endParaRPr lang="fr-FR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" y="3520340"/>
            <a:ext cx="755576" cy="89158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79512" y="5877272"/>
            <a:ext cx="8784976" cy="817245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285750" lvl="0" indent="-285750" algn="ctr">
              <a:buFont typeface="Wingdings"/>
              <a:buChar char="à"/>
            </a:pPr>
            <a:r>
              <a:rPr lang="fr-F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CHANDA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(new </a:t>
            </a:r>
            <a:r>
              <a:rPr 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CHAllenges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for </a:t>
            </a:r>
            <a:r>
              <a:rPr 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Nuclear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Data)</a:t>
            </a:r>
          </a:p>
          <a:p>
            <a:pPr lvl="0"/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Coordination du WP </a:t>
            </a:r>
          </a:p>
          <a:p>
            <a:pPr lvl="0"/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« </a:t>
            </a:r>
            <a:r>
              <a:rPr lang="en-US" sz="1600" i="1" dirty="0">
                <a:solidFill>
                  <a:prstClr val="black"/>
                </a:solidFill>
              </a:rPr>
              <a:t>Coordination of the development of a network for nuclear target preparation and </a:t>
            </a:r>
            <a:r>
              <a:rPr lang="fr-FR" sz="1600" i="1" dirty="0" err="1">
                <a:solidFill>
                  <a:prstClr val="black"/>
                </a:solidFill>
              </a:rPr>
              <a:t>Characterization</a:t>
            </a:r>
            <a:r>
              <a:rPr lang="fr-FR" sz="1600" i="1" dirty="0">
                <a:solidFill>
                  <a:prstClr val="black"/>
                </a:solidFill>
              </a:rPr>
              <a:t> </a:t>
            </a:r>
            <a:r>
              <a:rPr lang="fr-FR" sz="1600" dirty="0" smtClean="0">
                <a:solidFill>
                  <a:prstClr val="black"/>
                </a:solidFill>
              </a:rPr>
              <a:t>»</a:t>
            </a:r>
            <a:endParaRPr lang="fr-FR" sz="1600" dirty="0">
              <a:solidFill>
                <a:prstClr val="black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t="41569" r="51765" b="21725"/>
          <a:stretch/>
        </p:blipFill>
        <p:spPr bwMode="auto">
          <a:xfrm rot="16200000">
            <a:off x="7294102" y="4060358"/>
            <a:ext cx="1537229" cy="175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62517" y="4797152"/>
            <a:ext cx="2622828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fr-FR" sz="1400" baseline="30000" dirty="0" smtClean="0"/>
              <a:t>238</a:t>
            </a:r>
            <a:r>
              <a:rPr lang="fr-FR" sz="1400" dirty="0" smtClean="0"/>
              <a:t>U 337 </a:t>
            </a:r>
            <a:r>
              <a:rPr lang="fr-FR" sz="1400" dirty="0">
                <a:sym typeface="Symbol" pitchFamily="18" charset="2"/>
              </a:rPr>
              <a:t></a:t>
            </a:r>
            <a:r>
              <a:rPr lang="fr-FR" sz="1400" dirty="0" smtClean="0"/>
              <a:t>g/cm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 ; </a:t>
            </a:r>
            <a:r>
              <a:rPr lang="fr-FR" sz="1400" dirty="0">
                <a:sym typeface="Symbol" pitchFamily="18" charset="2"/>
              </a:rPr>
              <a:t> = 8 cm </a:t>
            </a:r>
          </a:p>
          <a:p>
            <a:r>
              <a:rPr lang="en-US" sz="1400" dirty="0" err="1">
                <a:sym typeface="Symbol"/>
              </a:rPr>
              <a:t>Expérience</a:t>
            </a:r>
            <a:r>
              <a:rPr lang="en-US" sz="1400" dirty="0">
                <a:sym typeface="Symbol"/>
              </a:rPr>
              <a:t> de fission (n-TOF) </a:t>
            </a:r>
          </a:p>
          <a:p>
            <a:pPr algn="ctr"/>
            <a:r>
              <a:rPr lang="en-US" sz="1400" dirty="0">
                <a:sym typeface="Wingdings" pitchFamily="2" charset="2"/>
              </a:rPr>
              <a:t> support </a:t>
            </a:r>
            <a:r>
              <a:rPr lang="en-US" sz="1400" dirty="0" err="1">
                <a:sym typeface="Wingdings" pitchFamily="2" charset="2"/>
              </a:rPr>
              <a:t>très</a:t>
            </a:r>
            <a:r>
              <a:rPr lang="en-US" sz="1400" dirty="0">
                <a:sym typeface="Wingdings" pitchFamily="2" charset="2"/>
              </a:rPr>
              <a:t> fin</a:t>
            </a:r>
            <a:r>
              <a:rPr lang="en-US" sz="1400" dirty="0">
                <a:sym typeface="Symbol"/>
              </a:rPr>
              <a:t>  </a:t>
            </a:r>
            <a:r>
              <a:rPr lang="en-US" sz="1400" dirty="0"/>
              <a:t>Al de 0.75 </a:t>
            </a:r>
            <a:r>
              <a:rPr lang="en-US" sz="1400" dirty="0">
                <a:sym typeface="Symbol"/>
              </a:rPr>
              <a:t></a:t>
            </a:r>
            <a:r>
              <a:rPr lang="en-US" sz="1400" dirty="0"/>
              <a:t>m</a:t>
            </a:r>
          </a:p>
        </p:txBody>
      </p:sp>
      <p:pic>
        <p:nvPicPr>
          <p:cNvPr id="15" name="Image 14" descr="logoip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3046" y="6043494"/>
            <a:ext cx="779305" cy="4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- Perspectives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1492" y="1131015"/>
            <a:ext cx="60733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Grande variété de mesures de qualité </a:t>
            </a:r>
          </a:p>
          <a:p>
            <a:pPr marL="725488" lvl="1" indent="-268288">
              <a:buFont typeface="Wingdings" panose="05000000000000000000" pitchFamily="2" charset="2"/>
              <a:buChar char="Ø"/>
            </a:pPr>
            <a:r>
              <a:rPr lang="fr-FR" dirty="0" smtClean="0"/>
              <a:t>Fission</a:t>
            </a:r>
          </a:p>
          <a:p>
            <a:pPr marL="1071563" lvl="2" indent="-157163">
              <a:buFont typeface="Arial" panose="020B0604020202020204" pitchFamily="34" charset="0"/>
              <a:buChar char="•"/>
            </a:pPr>
            <a:r>
              <a:rPr lang="fr-FR" dirty="0" smtClean="0"/>
              <a:t>Mesures de </a:t>
            </a:r>
            <a:r>
              <a:rPr lang="el-GR" dirty="0" smtClean="0"/>
              <a:t>σ</a:t>
            </a:r>
            <a:r>
              <a:rPr lang="fr-FR" dirty="0" smtClean="0"/>
              <a:t> (production, distributions angulaires)</a:t>
            </a:r>
          </a:p>
          <a:p>
            <a:pPr marL="1071563" lvl="2" indent="-157163">
              <a:buFont typeface="Arial" panose="020B0604020202020204" pitchFamily="34" charset="0"/>
              <a:buChar char="•"/>
            </a:pPr>
            <a:r>
              <a:rPr lang="fr-FR" dirty="0" smtClean="0"/>
              <a:t>Mesures des rendements</a:t>
            </a:r>
          </a:p>
          <a:p>
            <a:pPr marL="725488" lvl="1" indent="-268288">
              <a:buFont typeface="Wingdings" panose="05000000000000000000" pitchFamily="2" charset="2"/>
              <a:buChar char="Ø"/>
            </a:pPr>
            <a:r>
              <a:rPr lang="fr-FR" dirty="0" smtClean="0"/>
              <a:t>Capture radiative</a:t>
            </a:r>
          </a:p>
          <a:p>
            <a:pPr marL="725488" lvl="1" indent="-268288">
              <a:buFont typeface="Wingdings" panose="05000000000000000000" pitchFamily="2" charset="2"/>
              <a:buChar char="Ø"/>
            </a:pPr>
            <a:r>
              <a:rPr lang="fr-FR" dirty="0" smtClean="0"/>
              <a:t>Diffusion inélastique </a:t>
            </a:r>
          </a:p>
          <a:p>
            <a:pPr marL="725488" lvl="1" indent="-268288">
              <a:buFont typeface="Wingdings" panose="05000000000000000000" pitchFamily="2" charset="2"/>
              <a:buChar char="Ø"/>
            </a:pPr>
            <a:r>
              <a:rPr lang="fr-FR" dirty="0" smtClean="0"/>
              <a:t>Décroissances </a:t>
            </a:r>
            <a:r>
              <a:rPr lang="fr-FR" dirty="0" smtClean="0">
                <a:sym typeface="Symbol"/>
              </a:rPr>
              <a:t></a:t>
            </a: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31492" y="4077072"/>
            <a:ext cx="851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Forte synergie physique académique / applications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 lien fort à maintenir /développer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b="1" dirty="0" smtClean="0">
                <a:sym typeface="Wingdings" panose="05000000000000000000" pitchFamily="2" charset="2"/>
              </a:rPr>
              <a:t>Support théorique nécessaire  </a:t>
            </a:r>
            <a:r>
              <a:rPr lang="fr-FR" dirty="0" smtClean="0">
                <a:sym typeface="Wingdings" panose="05000000000000000000" pitchFamily="2" charset="2"/>
              </a:rPr>
              <a:t> actuellement principalement CEA  </a:t>
            </a:r>
          </a:p>
          <a:p>
            <a:pPr marL="742950" lvl="1" indent="-28575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et CNRS ?</a:t>
            </a: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b="1" dirty="0" smtClean="0">
                <a:sym typeface="Wingdings" panose="05000000000000000000" pitchFamily="2" charset="2"/>
              </a:rPr>
              <a:t>Réduction du temps  entre les mesures et leur évaluation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 collaborations plus étroites avec  les évaluateurs  et les physiciens des réacteurs</a:t>
            </a:r>
          </a:p>
        </p:txBody>
      </p:sp>
      <p:sp>
        <p:nvSpPr>
          <p:cNvPr id="13" name="Rectangle à coins arrondis 12"/>
          <p:cNvSpPr/>
          <p:nvPr/>
        </p:nvSpPr>
        <p:spPr>
          <a:xfrm rot="19552102">
            <a:off x="5234221" y="1994920"/>
            <a:ext cx="3623450" cy="612934"/>
          </a:xfrm>
          <a:prstGeom prst="roundRect">
            <a:avLst/>
          </a:prstGeom>
          <a:solidFill>
            <a:srgbClr val="F1EBEB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Certaines équipes </a:t>
            </a:r>
            <a:r>
              <a:rPr lang="fr-FR" b="1" dirty="0" smtClean="0">
                <a:solidFill>
                  <a:schemeClr val="tx1"/>
                </a:solidFill>
              </a:rPr>
              <a:t>en sous-effectif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Nouveaux postes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492" y="32147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IN2P3 reconnu comme acteur important</a:t>
            </a:r>
          </a:p>
          <a:p>
            <a:r>
              <a:rPr lang="fr-FR" dirty="0"/>
              <a:t>Communauté clairement </a:t>
            </a:r>
            <a:r>
              <a:rPr lang="fr-FR" dirty="0" smtClean="0"/>
              <a:t>structurée/identifiée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9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général des études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Ch.O.Bacri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, le 24 Octobre 2013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1124744"/>
            <a:ext cx="8475333" cy="3293209"/>
          </a:xfrm>
          <a:prstGeom prst="rect">
            <a:avLst/>
          </a:prstGeom>
          <a:solidFill>
            <a:srgbClr val="F1EBEB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Communauté née et constituée depuis </a:t>
            </a:r>
            <a:r>
              <a:rPr lang="fr-FR" sz="1600" b="1" dirty="0" smtClean="0">
                <a:sym typeface="Symbol"/>
              </a:rPr>
              <a:t> 1991 (PACE-PACEN - et NEEDS)</a:t>
            </a:r>
          </a:p>
          <a:p>
            <a:pPr marL="538163" lvl="1" indent="-285750">
              <a:buFont typeface="Wingdings"/>
              <a:buChar char="à"/>
            </a:pPr>
            <a:r>
              <a:rPr lang="fr-FR" sz="1600" dirty="0" smtClean="0">
                <a:sym typeface="Wingdings" panose="05000000000000000000" pitchFamily="2" charset="2"/>
              </a:rPr>
              <a:t>Mobilisation des compétences « structure nucléaire et mécanismes de réaction»</a:t>
            </a:r>
          </a:p>
          <a:p>
            <a:pPr marL="538163" lvl="1" indent="-285750">
              <a:buFont typeface="Wingdings"/>
              <a:buChar char="à"/>
            </a:pPr>
            <a:r>
              <a:rPr lang="fr-FR" sz="1600" dirty="0" smtClean="0">
                <a:sym typeface="Wingdings" panose="05000000000000000000" pitchFamily="2" charset="2"/>
              </a:rPr>
              <a:t>Travail en partenariat étroit avec le CEA (DSM, puis DAM et DEN)</a:t>
            </a:r>
          </a:p>
          <a:p>
            <a:pPr marL="538163" lvl="1" indent="-285750">
              <a:buFont typeface="Wingdings"/>
              <a:buChar char="à"/>
            </a:pPr>
            <a:r>
              <a:rPr lang="fr-FR" sz="1600" dirty="0" smtClean="0">
                <a:sym typeface="Wingdings" panose="05000000000000000000" pitchFamily="2" charset="2"/>
              </a:rPr>
              <a:t>Partenariat avec industriels (AREVA, EDF)</a:t>
            </a:r>
          </a:p>
          <a:p>
            <a:pPr marL="252413" lvl="1"/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1600" b="1" dirty="0" smtClean="0">
                <a:sym typeface="Wingdings" panose="05000000000000000000" pitchFamily="2" charset="2"/>
              </a:rPr>
              <a:t>Création d’une structure de coordination IN2P3-CEA</a:t>
            </a:r>
          </a:p>
          <a:p>
            <a:pPr marL="285750" indent="-285750">
              <a:buFont typeface="Wingdings"/>
              <a:buChar char="à"/>
            </a:pPr>
            <a:r>
              <a:rPr lang="fr-FR" sz="1600" dirty="0" smtClean="0">
                <a:sym typeface="Wingdings" panose="05000000000000000000" pitchFamily="2" charset="2"/>
              </a:rPr>
              <a:t>Force de proposition scientifique et technique commune</a:t>
            </a:r>
          </a:p>
          <a:p>
            <a:pPr marL="285750" indent="-285750">
              <a:buFont typeface="Wingdings"/>
              <a:buChar char="à"/>
            </a:pPr>
            <a:r>
              <a:rPr lang="fr-FR" sz="1600" dirty="0" smtClean="0">
                <a:sym typeface="Wingdings" panose="05000000000000000000" pitchFamily="2" charset="2"/>
              </a:rPr>
              <a:t>Préparation de réponses concertées aux différents AAP et actions de collaboration</a:t>
            </a:r>
          </a:p>
          <a:p>
            <a:pPr marL="285750" indent="-285750">
              <a:buFont typeface="Wingdings"/>
              <a:buChar char="à"/>
            </a:pPr>
            <a:endParaRPr lang="fr-FR" sz="1600" dirty="0">
              <a:sym typeface="Wingdings" panose="05000000000000000000" pitchFamily="2" charset="2"/>
            </a:endParaRPr>
          </a:p>
          <a:p>
            <a:r>
              <a:rPr lang="fr-FR" sz="1600" b="1" dirty="0" smtClean="0">
                <a:sym typeface="Wingdings" panose="05000000000000000000" pitchFamily="2" charset="2"/>
              </a:rPr>
              <a:t>Contexte international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Travaux en lien avec la NEA (ateliers JEFF, …)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Participation à de nombreux programmes européens: </a:t>
            </a:r>
          </a:p>
          <a:p>
            <a:r>
              <a:rPr lang="fr-FR" sz="1600" dirty="0">
                <a:sym typeface="Wingdings" panose="05000000000000000000" pitchFamily="2" charset="2"/>
              </a:rPr>
              <a:t>	</a:t>
            </a:r>
            <a:r>
              <a:rPr lang="fr-FR" sz="1600" dirty="0" smtClean="0">
                <a:sym typeface="Wingdings" panose="05000000000000000000" pitchFamily="2" charset="2"/>
              </a:rPr>
              <a:t>		NUDAME, EUFRAT, EFNUDAT, ERINDA, NUDATRA, ANDES, CHANDA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523636"/>
            <a:ext cx="5470408" cy="1815882"/>
          </a:xfrm>
          <a:prstGeom prst="rect">
            <a:avLst/>
          </a:prstGeom>
          <a:solidFill>
            <a:srgbClr val="F1EBEB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Les forces à l’IN2P3</a:t>
            </a:r>
          </a:p>
          <a:p>
            <a:r>
              <a:rPr lang="fr-FR" sz="1600" dirty="0" smtClean="0"/>
              <a:t>CENBG - Bordeaux (1 PR, 2 </a:t>
            </a:r>
            <a:r>
              <a:rPr lang="fr-FR" sz="1600" dirty="0" err="1" smtClean="0"/>
              <a:t>MdC</a:t>
            </a:r>
            <a:r>
              <a:rPr lang="fr-FR" sz="1600" dirty="0" smtClean="0"/>
              <a:t>, 2 CR, 3thèses)</a:t>
            </a:r>
          </a:p>
          <a:p>
            <a:r>
              <a:rPr lang="fr-FR" sz="1600" dirty="0" smtClean="0"/>
              <a:t>IPHC  - Strasbourg (2 CR/DR, 1 éméritat, 1 CDD, 1 ATER, 1 thèse </a:t>
            </a:r>
          </a:p>
          <a:p>
            <a:r>
              <a:rPr lang="fr-FR" sz="1600" dirty="0" smtClean="0"/>
              <a:t>IPNO  - Orsay (2 CR/DR, 2 </a:t>
            </a:r>
            <a:r>
              <a:rPr lang="fr-FR" sz="1600" dirty="0" err="1" smtClean="0"/>
              <a:t>MdC</a:t>
            </a:r>
            <a:r>
              <a:rPr lang="fr-FR" sz="1600" dirty="0" smtClean="0"/>
              <a:t>, 2 thèses) </a:t>
            </a:r>
          </a:p>
          <a:p>
            <a:r>
              <a:rPr lang="fr-FR" sz="1600" dirty="0" smtClean="0"/>
              <a:t>LPCC  - Caen (2 </a:t>
            </a:r>
            <a:r>
              <a:rPr lang="fr-FR" sz="1600" dirty="0" err="1" smtClean="0"/>
              <a:t>MdC</a:t>
            </a:r>
            <a:r>
              <a:rPr lang="fr-FR" sz="1600" dirty="0" smtClean="0"/>
              <a:t> à ½ temps)</a:t>
            </a:r>
          </a:p>
          <a:p>
            <a:r>
              <a:rPr lang="fr-FR" sz="1600" dirty="0" smtClean="0"/>
              <a:t>LPSC  - Grenoble (2  </a:t>
            </a:r>
            <a:r>
              <a:rPr lang="fr-FR" sz="1600" dirty="0" err="1" smtClean="0"/>
              <a:t>MdC</a:t>
            </a:r>
            <a:r>
              <a:rPr lang="fr-FR" sz="1600" dirty="0" smtClean="0"/>
              <a:t> + 2 </a:t>
            </a:r>
            <a:r>
              <a:rPr lang="fr-FR" sz="1600" dirty="0" err="1" smtClean="0"/>
              <a:t>theses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SUBATECH – Nantes</a:t>
            </a:r>
            <a:r>
              <a:rPr lang="fr-FR" sz="1600" dirty="0"/>
              <a:t> </a:t>
            </a:r>
            <a:r>
              <a:rPr lang="fr-FR" sz="1600" dirty="0" smtClean="0"/>
              <a:t>( 1,5 </a:t>
            </a:r>
            <a:r>
              <a:rPr lang="fr-FR" sz="1600" dirty="0" err="1" smtClean="0"/>
              <a:t>MdC</a:t>
            </a:r>
            <a:r>
              <a:rPr lang="fr-FR" sz="1600" dirty="0" smtClean="0"/>
              <a:t>, 1 thèse)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868144" y="5157192"/>
            <a:ext cx="293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 10 ETPT, 10 thèses en 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 en données nucléaires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516216" y="4052931"/>
            <a:ext cx="1181588" cy="1392293"/>
            <a:chOff x="6389511" y="2147599"/>
            <a:chExt cx="1181588" cy="139229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2" t="20465" r="5776" b="8357"/>
            <a:stretch/>
          </p:blipFill>
          <p:spPr>
            <a:xfrm>
              <a:off x="6389511" y="2562465"/>
              <a:ext cx="1181588" cy="97742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89511" y="2147599"/>
              <a:ext cx="1181588" cy="414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fr-FR" sz="1200" b="1" dirty="0" smtClean="0">
                  <a:solidFill>
                    <a:srgbClr val="002060"/>
                  </a:solidFill>
                </a:rPr>
                <a:t>Transmutation </a:t>
              </a:r>
              <a:endParaRPr lang="fr-FR" sz="1200" b="1" dirty="0">
                <a:solidFill>
                  <a:srgbClr val="002060"/>
                </a:solidFill>
              </a:endParaRPr>
            </a:p>
            <a:p>
              <a:pPr algn="ctr"/>
              <a:endParaRPr lang="fr-FR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62511" y="3064753"/>
            <a:ext cx="1571625" cy="1155466"/>
            <a:chOff x="1335584" y="2833399"/>
            <a:chExt cx="1571625" cy="1155466"/>
          </a:xfrm>
        </p:grpSpPr>
        <p:pic>
          <p:nvPicPr>
            <p:cNvPr id="9" name="Picture 7" descr="800px-Nuclear_power_plant_Dukovan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05"/>
            <a:stretch/>
          </p:blipFill>
          <p:spPr>
            <a:xfrm>
              <a:off x="1335584" y="2857830"/>
              <a:ext cx="1571625" cy="113103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553694" y="2833399"/>
              <a:ext cx="939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2060"/>
                  </a:solidFill>
                </a:rPr>
                <a:t>Réacteur</a:t>
              </a:r>
            </a:p>
            <a:p>
              <a:pPr algn="ctr"/>
              <a:r>
                <a:rPr lang="fr-FR" sz="1200" b="1" dirty="0" smtClean="0">
                  <a:solidFill>
                    <a:srgbClr val="002060"/>
                  </a:solidFill>
                </a:rPr>
                <a:t>électrogène</a:t>
              </a:r>
              <a:endParaRPr lang="fr-FR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202639" y="2489388"/>
            <a:ext cx="1271799" cy="1280065"/>
            <a:chOff x="3708380" y="2708800"/>
            <a:chExt cx="1271799" cy="1280065"/>
          </a:xfrm>
        </p:grpSpPr>
        <p:pic>
          <p:nvPicPr>
            <p:cNvPr id="12" name="Picture 7" descr="800px-Nuclear_power_plant_Dukovan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4"/>
            <a:stretch/>
          </p:blipFill>
          <p:spPr>
            <a:xfrm>
              <a:off x="3736262" y="2760377"/>
              <a:ext cx="1243917" cy="1228488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708380" y="2708800"/>
              <a:ext cx="7112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2060"/>
                  </a:solidFill>
                  <a:sym typeface="Wingdings" pitchFamily="2" charset="2"/>
                </a:rPr>
                <a:t>déchets </a:t>
              </a:r>
              <a:endParaRPr lang="fr-FR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156176" y="2215596"/>
            <a:ext cx="1583490" cy="1101581"/>
            <a:chOff x="6562709" y="4308619"/>
            <a:chExt cx="1583490" cy="1101581"/>
          </a:xfrm>
        </p:grpSpPr>
        <p:pic>
          <p:nvPicPr>
            <p:cNvPr id="15" name="Picture 47" descr="Trois axes déchets nucléaires (2)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05" t="34474" r="1614" b="13353"/>
            <a:stretch/>
          </p:blipFill>
          <p:spPr bwMode="auto">
            <a:xfrm>
              <a:off x="6562709" y="4308619"/>
              <a:ext cx="1583490" cy="11015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650940" y="4371299"/>
              <a:ext cx="73898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2060"/>
                  </a:solidFill>
                </a:rPr>
                <a:t>stockage</a:t>
              </a:r>
              <a:endParaRPr lang="fr-FR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322319" y="5896575"/>
            <a:ext cx="2880320" cy="605909"/>
          </a:xfrm>
          <a:prstGeom prst="ellipse">
            <a:avLst/>
          </a:prstGeom>
          <a:solidFill>
            <a:srgbClr val="62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sz="1400" b="1" dirty="0">
                <a:solidFill>
                  <a:srgbClr val="64294B"/>
                </a:solidFill>
              </a:rPr>
              <a:t>production d’actinides majeurs et mineurs</a:t>
            </a:r>
          </a:p>
        </p:txBody>
      </p:sp>
      <p:sp>
        <p:nvSpPr>
          <p:cNvPr id="18" name="Ellipse 17"/>
          <p:cNvSpPr/>
          <p:nvPr/>
        </p:nvSpPr>
        <p:spPr>
          <a:xfrm>
            <a:off x="143927" y="980728"/>
            <a:ext cx="4176464" cy="908864"/>
          </a:xfrm>
          <a:prstGeom prst="ellipse">
            <a:avLst/>
          </a:prstGeom>
          <a:solidFill>
            <a:srgbClr val="62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64294B"/>
                </a:solidFill>
              </a:rPr>
              <a:t>réactivité du cœur</a:t>
            </a:r>
          </a:p>
          <a:p>
            <a:pPr algn="ctr"/>
            <a:r>
              <a:rPr lang="fr-FR" sz="1400" b="1" dirty="0" smtClean="0">
                <a:solidFill>
                  <a:srgbClr val="64294B"/>
                </a:solidFill>
              </a:rPr>
              <a:t>et</a:t>
            </a:r>
          </a:p>
          <a:p>
            <a:pPr algn="ctr"/>
            <a:r>
              <a:rPr lang="fr-FR" sz="1400" b="1" dirty="0" smtClean="0">
                <a:solidFill>
                  <a:srgbClr val="64294B"/>
                </a:solidFill>
              </a:rPr>
              <a:t>performances de régénération</a:t>
            </a:r>
            <a:endParaRPr lang="fr-FR" sz="1400" b="1" dirty="0">
              <a:solidFill>
                <a:srgbClr val="64294B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576382" y="4839315"/>
            <a:ext cx="3147746" cy="605909"/>
          </a:xfrm>
          <a:prstGeom prst="ellipse">
            <a:avLst/>
          </a:prstGeom>
          <a:solidFill>
            <a:srgbClr val="62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400" b="1" dirty="0">
                <a:solidFill>
                  <a:srgbClr val="64294B"/>
                </a:solidFill>
                <a:sym typeface="Symbol"/>
              </a:rPr>
              <a:t>émission , chaleur résiduelle </a:t>
            </a:r>
          </a:p>
          <a:p>
            <a:pPr algn="ctr"/>
            <a:r>
              <a:rPr lang="fr-FR" sz="1400" b="1" dirty="0">
                <a:solidFill>
                  <a:srgbClr val="64294B"/>
                </a:solidFill>
                <a:sym typeface="Symbol"/>
              </a:rPr>
              <a:t>et </a:t>
            </a:r>
            <a:r>
              <a:rPr lang="fr-FR" sz="1400" b="1" dirty="0" err="1">
                <a:solidFill>
                  <a:srgbClr val="64294B"/>
                </a:solidFill>
                <a:sym typeface="Symbol"/>
              </a:rPr>
              <a:t>radiotoxicité</a:t>
            </a:r>
            <a:endParaRPr lang="fr-FR" sz="1400" b="1" dirty="0">
              <a:solidFill>
                <a:srgbClr val="64294B"/>
              </a:solidFill>
            </a:endParaRPr>
          </a:p>
        </p:txBody>
      </p:sp>
      <p:cxnSp>
        <p:nvCxnSpPr>
          <p:cNvPr id="20" name="Connecteur droit avec flèche 19"/>
          <p:cNvCxnSpPr>
            <a:stCxn id="17" idx="0"/>
            <a:endCxn id="9" idx="2"/>
          </p:cNvCxnSpPr>
          <p:nvPr/>
        </p:nvCxnSpPr>
        <p:spPr>
          <a:xfrm flipH="1" flipV="1">
            <a:off x="1348324" y="4220219"/>
            <a:ext cx="414155" cy="1676356"/>
          </a:xfrm>
          <a:prstGeom prst="straightConnector1">
            <a:avLst/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8" idx="4"/>
            <a:endCxn id="9" idx="0"/>
          </p:cNvCxnSpPr>
          <p:nvPr/>
        </p:nvCxnSpPr>
        <p:spPr>
          <a:xfrm flipH="1">
            <a:off x="1348324" y="1889592"/>
            <a:ext cx="883835" cy="1199592"/>
          </a:xfrm>
          <a:prstGeom prst="straightConnector1">
            <a:avLst/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8" idx="4"/>
            <a:endCxn id="6" idx="3"/>
          </p:cNvCxnSpPr>
          <p:nvPr/>
        </p:nvCxnSpPr>
        <p:spPr>
          <a:xfrm rot="16200000" flipH="1">
            <a:off x="3431522" y="690228"/>
            <a:ext cx="3066919" cy="5465645"/>
          </a:xfrm>
          <a:prstGeom prst="bentConnector4">
            <a:avLst>
              <a:gd name="adj1" fmla="val 1071"/>
              <a:gd name="adj2" fmla="val 108560"/>
            </a:avLst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19" idx="0"/>
            <a:endCxn id="9" idx="3"/>
          </p:cNvCxnSpPr>
          <p:nvPr/>
        </p:nvCxnSpPr>
        <p:spPr>
          <a:xfrm flipH="1" flipV="1">
            <a:off x="2134136" y="3654702"/>
            <a:ext cx="2016119" cy="1184613"/>
          </a:xfrm>
          <a:prstGeom prst="straightConnector1">
            <a:avLst/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9" idx="0"/>
            <a:endCxn id="15" idx="2"/>
          </p:cNvCxnSpPr>
          <p:nvPr/>
        </p:nvCxnSpPr>
        <p:spPr>
          <a:xfrm flipV="1">
            <a:off x="4150255" y="3317177"/>
            <a:ext cx="2797666" cy="1522138"/>
          </a:xfrm>
          <a:prstGeom prst="straightConnector1">
            <a:avLst/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17" idx="0"/>
            <a:endCxn id="6" idx="2"/>
          </p:cNvCxnSpPr>
          <p:nvPr/>
        </p:nvCxnSpPr>
        <p:spPr>
          <a:xfrm rot="5400000" flipH="1" flipV="1">
            <a:off x="4209069" y="2998635"/>
            <a:ext cx="451351" cy="5344531"/>
          </a:xfrm>
          <a:prstGeom prst="bentConnector3">
            <a:avLst>
              <a:gd name="adj1" fmla="val 50000"/>
            </a:avLst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19" idx="0"/>
            <a:endCxn id="6" idx="1"/>
          </p:cNvCxnSpPr>
          <p:nvPr/>
        </p:nvCxnSpPr>
        <p:spPr>
          <a:xfrm>
            <a:off x="4150255" y="4839315"/>
            <a:ext cx="2365961" cy="117196"/>
          </a:xfrm>
          <a:prstGeom prst="straightConnector1">
            <a:avLst/>
          </a:prstGeom>
          <a:ln w="25400">
            <a:solidFill>
              <a:srgbClr val="385D8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èche droite 78"/>
          <p:cNvSpPr/>
          <p:nvPr/>
        </p:nvSpPr>
        <p:spPr>
          <a:xfrm>
            <a:off x="2232159" y="3317176"/>
            <a:ext cx="910036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droite 79"/>
          <p:cNvSpPr/>
          <p:nvPr/>
        </p:nvSpPr>
        <p:spPr>
          <a:xfrm>
            <a:off x="4805984" y="2627887"/>
            <a:ext cx="910036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lèche droite 80"/>
          <p:cNvSpPr/>
          <p:nvPr/>
        </p:nvSpPr>
        <p:spPr>
          <a:xfrm rot="1439989">
            <a:off x="4637670" y="3606458"/>
            <a:ext cx="1819479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droite 88"/>
          <p:cNvSpPr/>
          <p:nvPr/>
        </p:nvSpPr>
        <p:spPr>
          <a:xfrm rot="16200000">
            <a:off x="6995383" y="3533424"/>
            <a:ext cx="439251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547289" y="5257014"/>
            <a:ext cx="2016224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Sections efficaces différentielles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1" name="Rectangle à coins arrondis 90"/>
          <p:cNvSpPr/>
          <p:nvPr/>
        </p:nvSpPr>
        <p:spPr>
          <a:xfrm>
            <a:off x="2913250" y="4260364"/>
            <a:ext cx="1172733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Rendements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 fission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1555401" y="1808350"/>
            <a:ext cx="1944216" cy="340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Rendements de fission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4128794" y="4240845"/>
            <a:ext cx="1316750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Données de décroissance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85728"/>
            <a:ext cx="6624736" cy="714380"/>
          </a:xfrm>
        </p:spPr>
        <p:txBody>
          <a:bodyPr rIns="0"/>
          <a:lstStyle/>
          <a:p>
            <a:r>
              <a:rPr lang="fr-FR" dirty="0" smtClean="0"/>
              <a:t>processus d’évaluation / validation des données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Ch.O.Bacri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, le 24 Octobre 2013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21751" y="1761969"/>
            <a:ext cx="1866473" cy="923330"/>
          </a:xfrm>
          <a:prstGeom prst="rect">
            <a:avLst/>
          </a:prstGeom>
          <a:solidFill>
            <a:srgbClr val="FF006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Bibliothèque de </a:t>
            </a:r>
          </a:p>
          <a:p>
            <a:pPr algn="ctr"/>
            <a:r>
              <a:rPr lang="fr-FR" dirty="0"/>
              <a:t>données évaluées</a:t>
            </a:r>
          </a:p>
          <a:p>
            <a:pPr algn="ctr"/>
            <a:r>
              <a:rPr lang="fr-FR" dirty="0"/>
              <a:t>ou modèles</a:t>
            </a:r>
          </a:p>
        </p:txBody>
      </p:sp>
      <p:sp>
        <p:nvSpPr>
          <p:cNvPr id="12" name="Ellipse 11"/>
          <p:cNvSpPr/>
          <p:nvPr/>
        </p:nvSpPr>
        <p:spPr>
          <a:xfrm>
            <a:off x="7382395" y="1643825"/>
            <a:ext cx="1761605" cy="983432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Validation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Benchmark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Double flèche verticale 26"/>
          <p:cNvSpPr/>
          <p:nvPr/>
        </p:nvSpPr>
        <p:spPr>
          <a:xfrm rot="5400000">
            <a:off x="4333060" y="1888487"/>
            <a:ext cx="228599" cy="3932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Double flèche verticale 27"/>
          <p:cNvSpPr/>
          <p:nvPr/>
        </p:nvSpPr>
        <p:spPr>
          <a:xfrm rot="5400000">
            <a:off x="6853340" y="1891530"/>
            <a:ext cx="228599" cy="3932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en arc 29"/>
          <p:cNvSpPr/>
          <p:nvPr/>
        </p:nvSpPr>
        <p:spPr>
          <a:xfrm flipH="1">
            <a:off x="6600330" y="1310794"/>
            <a:ext cx="843260" cy="73867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Flèche en arc 30"/>
          <p:cNvSpPr/>
          <p:nvPr/>
        </p:nvSpPr>
        <p:spPr>
          <a:xfrm rot="4003596" flipV="1">
            <a:off x="5351965" y="2380198"/>
            <a:ext cx="995231" cy="11412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6403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14299" y="1064369"/>
            <a:ext cx="1782392" cy="2267565"/>
            <a:chOff x="114299" y="1064369"/>
            <a:chExt cx="1782392" cy="2267565"/>
          </a:xfrm>
        </p:grpSpPr>
        <p:sp>
          <p:nvSpPr>
            <p:cNvPr id="7" name="Ellipse 6"/>
            <p:cNvSpPr/>
            <p:nvPr/>
          </p:nvSpPr>
          <p:spPr>
            <a:xfrm>
              <a:off x="114299" y="1064369"/>
              <a:ext cx="1782392" cy="696216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Ins="0" bIns="108000" rtlCol="0" anchor="ctr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Mesures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36101" y="2423070"/>
              <a:ext cx="1738788" cy="908864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Théorie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Modèles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4" name="Double flèche verticale 23"/>
            <p:cNvSpPr/>
            <p:nvPr/>
          </p:nvSpPr>
          <p:spPr>
            <a:xfrm>
              <a:off x="891195" y="1849348"/>
              <a:ext cx="228599" cy="4886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6085572" y="2899281"/>
            <a:ext cx="22519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Les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Énergie nucléaire</a:t>
            </a:r>
          </a:p>
          <a:p>
            <a:pPr marL="173038" lvl="1"/>
            <a:r>
              <a:rPr lang="fr-FR" sz="1600" dirty="0" smtClean="0"/>
              <a:t>GEN IV, </a:t>
            </a:r>
            <a:r>
              <a:rPr lang="fr-FR" sz="1600" dirty="0" err="1" smtClean="0"/>
              <a:t>transmut</a:t>
            </a:r>
            <a:r>
              <a:rPr lang="fr-FR" sz="1600" dirty="0" smtClean="0"/>
              <a:t>. …</a:t>
            </a:r>
          </a:p>
          <a:p>
            <a:pPr marL="1588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Santé</a:t>
            </a:r>
          </a:p>
          <a:p>
            <a:pPr marL="1588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Astrophysique</a:t>
            </a:r>
          </a:p>
          <a:p>
            <a:pPr marL="1588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Structure nucléaire …</a:t>
            </a:r>
            <a:endParaRPr lang="fr-FR" sz="1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1956317" y="1196752"/>
            <a:ext cx="2183635" cy="1458026"/>
            <a:chOff x="1956317" y="1196752"/>
            <a:chExt cx="2183635" cy="1458026"/>
          </a:xfrm>
        </p:grpSpPr>
        <p:sp>
          <p:nvSpPr>
            <p:cNvPr id="25" name="Double flèche verticale 24"/>
            <p:cNvSpPr/>
            <p:nvPr/>
          </p:nvSpPr>
          <p:spPr>
            <a:xfrm rot="18942529">
              <a:off x="2100349" y="1297130"/>
              <a:ext cx="265918" cy="45373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Double flèche verticale 25"/>
            <p:cNvSpPr/>
            <p:nvPr/>
          </p:nvSpPr>
          <p:spPr>
            <a:xfrm rot="2742529">
              <a:off x="2050227" y="2294950"/>
              <a:ext cx="265918" cy="45373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463552" y="1593187"/>
              <a:ext cx="1676400" cy="983432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Evaluation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Validation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3673" y="1196752"/>
              <a:ext cx="798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EXFOR</a:t>
              </a:r>
              <a:endParaRPr lang="fr-FR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156364" y="3815749"/>
            <a:ext cx="499476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Les besoins : </a:t>
            </a:r>
          </a:p>
          <a:p>
            <a:r>
              <a:rPr lang="fr-FR" sz="1600" dirty="0" smtClean="0"/>
              <a:t>     - modèles prédictifs (on ne va pas tout mesurer !)</a:t>
            </a:r>
          </a:p>
          <a:p>
            <a:r>
              <a:rPr lang="fr-FR" sz="1600" dirty="0" smtClean="0"/>
              <a:t>     - maîtriser les incertitudes et les propager</a:t>
            </a:r>
          </a:p>
          <a:p>
            <a:r>
              <a:rPr lang="fr-FR" sz="1600" dirty="0" smtClean="0"/>
              <a:t>	</a:t>
            </a:r>
            <a:r>
              <a:rPr lang="fr-FR" sz="1600" dirty="0" smtClean="0">
                <a:sym typeface="Wingdings" pitchFamily="2" charset="2"/>
              </a:rPr>
              <a:t> diminuer les coûts</a:t>
            </a:r>
          </a:p>
          <a:p>
            <a:r>
              <a:rPr lang="fr-FR" sz="1600" dirty="0">
                <a:sym typeface="Wingdings" pitchFamily="2" charset="2"/>
              </a:rPr>
              <a:t>	</a:t>
            </a:r>
            <a:r>
              <a:rPr lang="fr-FR" sz="1600" dirty="0" smtClean="0">
                <a:sym typeface="Wingdings" pitchFamily="2" charset="2"/>
              </a:rPr>
              <a:t> répondre aux nouvelles exigences de sûreté</a:t>
            </a:r>
            <a:endParaRPr lang="fr-FR" sz="1600" dirty="0" smtClean="0"/>
          </a:p>
        </p:txBody>
      </p:sp>
      <p:sp>
        <p:nvSpPr>
          <p:cNvPr id="43" name="Rectangle à coins arrondis 42"/>
          <p:cNvSpPr/>
          <p:nvPr/>
        </p:nvSpPr>
        <p:spPr>
          <a:xfrm>
            <a:off x="2303748" y="5587891"/>
            <a:ext cx="4536504" cy="612934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Toutes les mesures ne peuvent pas être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à visée applicative à court terme</a:t>
            </a:r>
            <a:endParaRPr lang="fr-FR" b="1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758277" y="889551"/>
            <a:ext cx="4176464" cy="605909"/>
          </a:xfrm>
          <a:prstGeom prst="ellipse">
            <a:avLst/>
          </a:prstGeom>
          <a:solidFill>
            <a:srgbClr val="62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64294B"/>
                </a:solidFill>
                <a:sym typeface="Symbol"/>
              </a:rPr>
              <a:t>expériences intégrales – validation des données</a:t>
            </a:r>
            <a:endParaRPr lang="fr-FR" sz="1400" dirty="0">
              <a:solidFill>
                <a:srgbClr val="64294B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874889" y="3381156"/>
            <a:ext cx="4176464" cy="605909"/>
          </a:xfrm>
          <a:prstGeom prst="ellipse">
            <a:avLst/>
          </a:prstGeom>
          <a:solidFill>
            <a:srgbClr val="62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64294B"/>
                </a:solidFill>
                <a:sym typeface="Symbol"/>
              </a:rPr>
              <a:t>Besoins transverses:</a:t>
            </a:r>
          </a:p>
          <a:p>
            <a:pPr algn="ctr"/>
            <a:r>
              <a:rPr lang="fr-FR" sz="1400" dirty="0">
                <a:solidFill>
                  <a:srgbClr val="64294B"/>
                </a:solidFill>
                <a:sym typeface="Symbol"/>
              </a:rPr>
              <a:t>Incertitudes, modélisation, évaluation</a:t>
            </a:r>
            <a:endParaRPr lang="fr-FR" sz="1400" dirty="0">
              <a:solidFill>
                <a:srgbClr val="64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7" grpId="0" animBg="1"/>
      <p:bldP spid="28" grpId="0" animBg="1"/>
      <p:bldP spid="30" grpId="0" animBg="1"/>
      <p:bldP spid="31" grpId="0" animBg="1"/>
      <p:bldP spid="41" grpId="0"/>
      <p:bldP spid="29" grpId="0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7335" y="266348"/>
            <a:ext cx="7483177" cy="714380"/>
          </a:xfrm>
        </p:spPr>
        <p:txBody>
          <a:bodyPr/>
          <a:lstStyle/>
          <a:p>
            <a:r>
              <a:rPr lang="fr-FR" cap="small" dirty="0" smtClean="0"/>
              <a:t>Mesures de sections efficaces - </a:t>
            </a:r>
            <a:r>
              <a:rPr lang="fr-FR" dirty="0" smtClean="0"/>
              <a:t>Mesures de </a:t>
            </a:r>
            <a:r>
              <a:rPr lang="fr-FR" cap="small" dirty="0" smtClean="0"/>
              <a:t>rendements de fission</a:t>
            </a:r>
            <a:endParaRPr lang="fr-FR" cap="small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45" y="3501008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FF"/>
                </a:solidFill>
              </a:rPr>
              <a:t>t</a:t>
            </a:r>
            <a:r>
              <a:rPr lang="fr-FR" dirty="0" err="1" smtClean="0">
                <a:solidFill>
                  <a:srgbClr val="0000FF"/>
                </a:solidFill>
              </a:rPr>
              <a:t>herm</a:t>
            </a:r>
            <a:r>
              <a:rPr lang="fr-FR" dirty="0" smtClean="0">
                <a:solidFill>
                  <a:srgbClr val="0000FF"/>
                </a:solidFill>
              </a:rPr>
              <a:t>. &amp; rapide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3515" y="3870340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E* connue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21"/>
          <p:cNvSpPr>
            <a:spLocks noChangeArrowheads="1"/>
          </p:cNvSpPr>
          <p:nvPr/>
        </p:nvSpPr>
        <p:spPr bwMode="auto">
          <a:xfrm>
            <a:off x="88677" y="4585981"/>
            <a:ext cx="2098634" cy="738664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fr-FR" sz="1400" dirty="0" smtClean="0"/>
              <a:t>ILL </a:t>
            </a:r>
            <a:r>
              <a:rPr lang="fr-FR" sz="1400" dirty="0" smtClean="0">
                <a:sym typeface="Wingdings" panose="05000000000000000000" pitchFamily="2" charset="2"/>
              </a:rPr>
              <a:t> rendements</a:t>
            </a:r>
            <a:endParaRPr lang="fr-FR" sz="1400" dirty="0" smtClean="0"/>
          </a:p>
          <a:p>
            <a:r>
              <a:rPr lang="fr-FR" sz="1400" dirty="0" err="1" smtClean="0"/>
              <a:t>nTOF</a:t>
            </a:r>
            <a:r>
              <a:rPr lang="fr-FR" sz="1400" dirty="0" smtClean="0"/>
              <a:t>, </a:t>
            </a:r>
            <a:r>
              <a:rPr lang="fr-FR" sz="1400" dirty="0" err="1" smtClean="0"/>
              <a:t>Gelina</a:t>
            </a:r>
            <a:r>
              <a:rPr lang="fr-FR" sz="1400" dirty="0" smtClean="0"/>
              <a:t>  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el-GR" sz="1400" dirty="0" smtClean="0">
                <a:latin typeface="Comic Sans MS" pitchFamily="66" charset="0"/>
                <a:sym typeface="Wingdings" panose="05000000000000000000" pitchFamily="2" charset="2"/>
              </a:rPr>
              <a:t>σ</a:t>
            </a:r>
            <a:endParaRPr lang="fr-FR" sz="1400" dirty="0" smtClean="0">
              <a:latin typeface="Comic Sans MS" pitchFamily="66" charset="0"/>
            </a:endParaRPr>
          </a:p>
          <a:p>
            <a:r>
              <a:rPr lang="fr-FR" sz="1400" b="1" dirty="0">
                <a:solidFill>
                  <a:srgbClr val="CC00FF"/>
                </a:solidFill>
              </a:rPr>
              <a:t>NFS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395536" y="1842618"/>
            <a:ext cx="1577596" cy="945396"/>
            <a:chOff x="395536" y="1403484"/>
            <a:chExt cx="1577596" cy="945396"/>
          </a:xfrm>
        </p:grpSpPr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395536" y="1604277"/>
              <a:ext cx="154221" cy="15924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475640" y="1403484"/>
              <a:ext cx="497492" cy="51369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 droite 47"/>
            <p:cNvSpPr/>
            <p:nvPr/>
          </p:nvSpPr>
          <p:spPr>
            <a:xfrm>
              <a:off x="827568" y="1604277"/>
              <a:ext cx="360040" cy="15924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3175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25082" y="197954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CC"/>
                  </a:solidFill>
                </a:rPr>
                <a:t>n</a:t>
              </a:r>
              <a:r>
                <a:rPr lang="fr-FR" dirty="0" smtClean="0"/>
                <a:t>       +          </a:t>
              </a:r>
              <a:r>
                <a:rPr lang="fr-FR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A</a:t>
              </a:r>
              <a:endParaRPr lang="fr-FR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2635995" y="2365210"/>
            <a:ext cx="848676" cy="932782"/>
            <a:chOff x="2635995" y="1926076"/>
            <a:chExt cx="848676" cy="932782"/>
          </a:xfrm>
        </p:grpSpPr>
        <p:grpSp>
          <p:nvGrpSpPr>
            <p:cNvPr id="56" name="Groupe 55"/>
            <p:cNvGrpSpPr/>
            <p:nvPr/>
          </p:nvGrpSpPr>
          <p:grpSpPr>
            <a:xfrm>
              <a:off x="2712885" y="2290021"/>
              <a:ext cx="771786" cy="568837"/>
              <a:chOff x="3232653" y="1131971"/>
              <a:chExt cx="771786" cy="568837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3354428" y="1187109"/>
                <a:ext cx="497492" cy="5136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Arc 51"/>
              <p:cNvSpPr/>
              <p:nvPr/>
            </p:nvSpPr>
            <p:spPr>
              <a:xfrm rot="240000">
                <a:off x="3707904" y="1186949"/>
                <a:ext cx="216000" cy="252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53" name="Arc 52"/>
              <p:cNvSpPr/>
              <p:nvPr/>
            </p:nvSpPr>
            <p:spPr>
              <a:xfrm rot="240000">
                <a:off x="3788439" y="1131971"/>
                <a:ext cx="216000" cy="252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54" name="Arc 53"/>
              <p:cNvSpPr/>
              <p:nvPr/>
            </p:nvSpPr>
            <p:spPr>
              <a:xfrm rot="16440000">
                <a:off x="3250653" y="1115271"/>
                <a:ext cx="216000" cy="252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55" name="Arc 54"/>
              <p:cNvSpPr/>
              <p:nvPr/>
            </p:nvSpPr>
            <p:spPr>
              <a:xfrm rot="16440000">
                <a:off x="3322661" y="1170249"/>
                <a:ext cx="216000" cy="252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</p:grpSp>
        <p:sp>
          <p:nvSpPr>
            <p:cNvPr id="64" name="ZoneTexte 63"/>
            <p:cNvSpPr txBox="1"/>
            <p:nvPr/>
          </p:nvSpPr>
          <p:spPr>
            <a:xfrm>
              <a:off x="2635995" y="1926076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(A+1)*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Flèche droite 74"/>
          <p:cNvSpPr/>
          <p:nvPr/>
        </p:nvSpPr>
        <p:spPr>
          <a:xfrm rot="9420000">
            <a:off x="2115647" y="3023517"/>
            <a:ext cx="360040" cy="1592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121"/>
          <p:cNvSpPr>
            <a:spLocks noChangeArrowheads="1"/>
          </p:cNvSpPr>
          <p:nvPr/>
        </p:nvSpPr>
        <p:spPr bwMode="auto">
          <a:xfrm>
            <a:off x="2627784" y="6030580"/>
            <a:ext cx="1441331" cy="57626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1400" b="1" dirty="0" err="1" smtClean="0">
                <a:solidFill>
                  <a:srgbClr val="CC00FF"/>
                </a:solidFill>
              </a:rPr>
              <a:t>FELISe</a:t>
            </a:r>
            <a:r>
              <a:rPr lang="fr-FR" sz="1400" b="1" dirty="0" smtClean="0">
                <a:solidFill>
                  <a:srgbClr val="CC00FF"/>
                </a:solidFill>
              </a:rPr>
              <a:t> (FAIR)</a:t>
            </a:r>
            <a:endParaRPr lang="fr-FR" sz="1400" b="1" dirty="0">
              <a:solidFill>
                <a:srgbClr val="CC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8081" y="1137346"/>
            <a:ext cx="1699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réaction induite</a:t>
            </a: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par neutron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06" name="Oval 35"/>
          <p:cNvSpPr>
            <a:spLocks noChangeAspect="1" noChangeArrowheads="1"/>
          </p:cNvSpPr>
          <p:nvPr/>
        </p:nvSpPr>
        <p:spPr bwMode="auto">
          <a:xfrm>
            <a:off x="1645471" y="3268225"/>
            <a:ext cx="334241" cy="304791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7" name="Oval 36"/>
          <p:cNvSpPr>
            <a:spLocks noChangeAspect="1" noChangeArrowheads="1"/>
          </p:cNvSpPr>
          <p:nvPr/>
        </p:nvSpPr>
        <p:spPr bwMode="auto">
          <a:xfrm>
            <a:off x="1645477" y="2924465"/>
            <a:ext cx="250451" cy="250464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8" name="Flèche droite 107"/>
          <p:cNvSpPr/>
          <p:nvPr/>
        </p:nvSpPr>
        <p:spPr>
          <a:xfrm rot="7680000">
            <a:off x="2405316" y="3302513"/>
            <a:ext cx="360040" cy="1592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lèche droite 108"/>
          <p:cNvSpPr/>
          <p:nvPr/>
        </p:nvSpPr>
        <p:spPr>
          <a:xfrm rot="5580000">
            <a:off x="2824732" y="3461309"/>
            <a:ext cx="360040" cy="1592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reeform 48"/>
          <p:cNvSpPr>
            <a:spLocks noChangeAspect="1"/>
          </p:cNvSpPr>
          <p:nvPr/>
        </p:nvSpPr>
        <p:spPr bwMode="auto">
          <a:xfrm rot="18513175" flipH="1">
            <a:off x="2054130" y="3876837"/>
            <a:ext cx="600121" cy="111128"/>
          </a:xfrm>
          <a:custGeom>
            <a:avLst/>
            <a:gdLst>
              <a:gd name="T0" fmla="*/ 0 w 1248"/>
              <a:gd name="T1" fmla="*/ 111125 h 464"/>
              <a:gd name="T2" fmla="*/ 46160 w 1248"/>
              <a:gd name="T3" fmla="*/ 7664 h 464"/>
              <a:gd name="T4" fmla="*/ 92319 w 1248"/>
              <a:gd name="T5" fmla="*/ 111125 h 464"/>
              <a:gd name="T6" fmla="*/ 138479 w 1248"/>
              <a:gd name="T7" fmla="*/ 7664 h 464"/>
              <a:gd name="T8" fmla="*/ 184638 w 1248"/>
              <a:gd name="T9" fmla="*/ 111125 h 464"/>
              <a:gd name="T10" fmla="*/ 230798 w 1248"/>
              <a:gd name="T11" fmla="*/ 7664 h 464"/>
              <a:gd name="T12" fmla="*/ 276958 w 1248"/>
              <a:gd name="T13" fmla="*/ 111125 h 464"/>
              <a:gd name="T14" fmla="*/ 300038 w 1248"/>
              <a:gd name="T15" fmla="*/ 7664 h 464"/>
              <a:gd name="T16" fmla="*/ 346197 w 1248"/>
              <a:gd name="T17" fmla="*/ 111125 h 464"/>
              <a:gd name="T18" fmla="*/ 392357 w 1248"/>
              <a:gd name="T19" fmla="*/ 7664 h 464"/>
              <a:gd name="T20" fmla="*/ 438516 w 1248"/>
              <a:gd name="T21" fmla="*/ 111125 h 464"/>
              <a:gd name="T22" fmla="*/ 484676 w 1248"/>
              <a:gd name="T23" fmla="*/ 7664 h 464"/>
              <a:gd name="T24" fmla="*/ 507756 w 1248"/>
              <a:gd name="T25" fmla="*/ 65142 h 464"/>
              <a:gd name="T26" fmla="*/ 600075 w 1248"/>
              <a:gd name="T27" fmla="*/ 76638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8"/>
              <a:gd name="T43" fmla="*/ 0 h 464"/>
              <a:gd name="T44" fmla="*/ 1248 w 1248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8" h="464">
                <a:moveTo>
                  <a:pt x="0" y="464"/>
                </a:moveTo>
                <a:cubicBezTo>
                  <a:pt x="32" y="248"/>
                  <a:pt x="64" y="32"/>
                  <a:pt x="96" y="32"/>
                </a:cubicBezTo>
                <a:cubicBezTo>
                  <a:pt x="128" y="32"/>
                  <a:pt x="160" y="464"/>
                  <a:pt x="192" y="464"/>
                </a:cubicBezTo>
                <a:cubicBezTo>
                  <a:pt x="224" y="464"/>
                  <a:pt x="256" y="32"/>
                  <a:pt x="288" y="32"/>
                </a:cubicBezTo>
                <a:cubicBezTo>
                  <a:pt x="320" y="32"/>
                  <a:pt x="352" y="464"/>
                  <a:pt x="384" y="464"/>
                </a:cubicBezTo>
                <a:cubicBezTo>
                  <a:pt x="416" y="464"/>
                  <a:pt x="448" y="32"/>
                  <a:pt x="480" y="32"/>
                </a:cubicBezTo>
                <a:cubicBezTo>
                  <a:pt x="512" y="32"/>
                  <a:pt x="552" y="464"/>
                  <a:pt x="576" y="464"/>
                </a:cubicBezTo>
                <a:cubicBezTo>
                  <a:pt x="600" y="464"/>
                  <a:pt x="600" y="32"/>
                  <a:pt x="624" y="32"/>
                </a:cubicBezTo>
                <a:cubicBezTo>
                  <a:pt x="648" y="32"/>
                  <a:pt x="688" y="464"/>
                  <a:pt x="720" y="464"/>
                </a:cubicBezTo>
                <a:cubicBezTo>
                  <a:pt x="752" y="464"/>
                  <a:pt x="784" y="32"/>
                  <a:pt x="816" y="32"/>
                </a:cubicBezTo>
                <a:cubicBezTo>
                  <a:pt x="848" y="32"/>
                  <a:pt x="880" y="464"/>
                  <a:pt x="912" y="464"/>
                </a:cubicBezTo>
                <a:cubicBezTo>
                  <a:pt x="944" y="464"/>
                  <a:pt x="984" y="64"/>
                  <a:pt x="1008" y="32"/>
                </a:cubicBezTo>
                <a:cubicBezTo>
                  <a:pt x="1032" y="0"/>
                  <a:pt x="1016" y="224"/>
                  <a:pt x="1056" y="272"/>
                </a:cubicBezTo>
                <a:cubicBezTo>
                  <a:pt x="1096" y="320"/>
                  <a:pt x="1216" y="312"/>
                  <a:pt x="1248" y="320"/>
                </a:cubicBezTo>
              </a:path>
            </a:pathLst>
          </a:custGeom>
          <a:noFill/>
          <a:ln w="15875">
            <a:solidFill>
              <a:srgbClr val="9900CC"/>
            </a:solidFill>
            <a:round/>
            <a:headEnd type="none" w="med" len="med"/>
            <a:tailEnd type="arrow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46"/>
          <p:cNvSpPr>
            <a:spLocks noChangeAspect="1"/>
          </p:cNvSpPr>
          <p:nvPr/>
        </p:nvSpPr>
        <p:spPr bwMode="auto">
          <a:xfrm rot="8431321">
            <a:off x="1788525" y="3770655"/>
            <a:ext cx="652479" cy="85732"/>
          </a:xfrm>
          <a:custGeom>
            <a:avLst/>
            <a:gdLst>
              <a:gd name="T0" fmla="*/ 0 w 1248"/>
              <a:gd name="T1" fmla="*/ 85725 h 464"/>
              <a:gd name="T2" fmla="*/ 50189 w 1248"/>
              <a:gd name="T3" fmla="*/ 5912 h 464"/>
              <a:gd name="T4" fmla="*/ 100379 w 1248"/>
              <a:gd name="T5" fmla="*/ 85725 h 464"/>
              <a:gd name="T6" fmla="*/ 150568 w 1248"/>
              <a:gd name="T7" fmla="*/ 5912 h 464"/>
              <a:gd name="T8" fmla="*/ 200758 w 1248"/>
              <a:gd name="T9" fmla="*/ 85725 h 464"/>
              <a:gd name="T10" fmla="*/ 250947 w 1248"/>
              <a:gd name="T11" fmla="*/ 5912 h 464"/>
              <a:gd name="T12" fmla="*/ 301137 w 1248"/>
              <a:gd name="T13" fmla="*/ 85725 h 464"/>
              <a:gd name="T14" fmla="*/ 326232 w 1248"/>
              <a:gd name="T15" fmla="*/ 5912 h 464"/>
              <a:gd name="T16" fmla="*/ 376421 w 1248"/>
              <a:gd name="T17" fmla="*/ 85725 h 464"/>
              <a:gd name="T18" fmla="*/ 426610 w 1248"/>
              <a:gd name="T19" fmla="*/ 5912 h 464"/>
              <a:gd name="T20" fmla="*/ 476800 w 1248"/>
              <a:gd name="T21" fmla="*/ 85725 h 464"/>
              <a:gd name="T22" fmla="*/ 526989 w 1248"/>
              <a:gd name="T23" fmla="*/ 5912 h 464"/>
              <a:gd name="T24" fmla="*/ 552084 w 1248"/>
              <a:gd name="T25" fmla="*/ 50253 h 464"/>
              <a:gd name="T26" fmla="*/ 652463 w 1248"/>
              <a:gd name="T27" fmla="*/ 59121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8"/>
              <a:gd name="T43" fmla="*/ 0 h 464"/>
              <a:gd name="T44" fmla="*/ 1248 w 1248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8" h="464">
                <a:moveTo>
                  <a:pt x="0" y="464"/>
                </a:moveTo>
                <a:cubicBezTo>
                  <a:pt x="32" y="248"/>
                  <a:pt x="64" y="32"/>
                  <a:pt x="96" y="32"/>
                </a:cubicBezTo>
                <a:cubicBezTo>
                  <a:pt x="128" y="32"/>
                  <a:pt x="160" y="464"/>
                  <a:pt x="192" y="464"/>
                </a:cubicBezTo>
                <a:cubicBezTo>
                  <a:pt x="224" y="464"/>
                  <a:pt x="256" y="32"/>
                  <a:pt x="288" y="32"/>
                </a:cubicBezTo>
                <a:cubicBezTo>
                  <a:pt x="320" y="32"/>
                  <a:pt x="352" y="464"/>
                  <a:pt x="384" y="464"/>
                </a:cubicBezTo>
                <a:cubicBezTo>
                  <a:pt x="416" y="464"/>
                  <a:pt x="448" y="32"/>
                  <a:pt x="480" y="32"/>
                </a:cubicBezTo>
                <a:cubicBezTo>
                  <a:pt x="512" y="32"/>
                  <a:pt x="552" y="464"/>
                  <a:pt x="576" y="464"/>
                </a:cubicBezTo>
                <a:cubicBezTo>
                  <a:pt x="600" y="464"/>
                  <a:pt x="600" y="32"/>
                  <a:pt x="624" y="32"/>
                </a:cubicBezTo>
                <a:cubicBezTo>
                  <a:pt x="648" y="32"/>
                  <a:pt x="688" y="464"/>
                  <a:pt x="720" y="464"/>
                </a:cubicBezTo>
                <a:cubicBezTo>
                  <a:pt x="752" y="464"/>
                  <a:pt x="784" y="32"/>
                  <a:pt x="816" y="32"/>
                </a:cubicBezTo>
                <a:cubicBezTo>
                  <a:pt x="848" y="32"/>
                  <a:pt x="880" y="464"/>
                  <a:pt x="912" y="464"/>
                </a:cubicBezTo>
                <a:cubicBezTo>
                  <a:pt x="944" y="464"/>
                  <a:pt x="984" y="64"/>
                  <a:pt x="1008" y="32"/>
                </a:cubicBezTo>
                <a:cubicBezTo>
                  <a:pt x="1032" y="0"/>
                  <a:pt x="1016" y="224"/>
                  <a:pt x="1056" y="272"/>
                </a:cubicBezTo>
                <a:cubicBezTo>
                  <a:pt x="1096" y="320"/>
                  <a:pt x="1216" y="312"/>
                  <a:pt x="1248" y="320"/>
                </a:cubicBezTo>
              </a:path>
            </a:pathLst>
          </a:custGeom>
          <a:noFill/>
          <a:ln w="15875">
            <a:solidFill>
              <a:schemeClr val="accent2"/>
            </a:solidFill>
            <a:round/>
            <a:headEnd type="none" w="med" len="med"/>
            <a:tailEnd type="arrow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2" name="Ellipse 111"/>
          <p:cNvSpPr>
            <a:spLocks noChangeAspect="1"/>
          </p:cNvSpPr>
          <p:nvPr/>
        </p:nvSpPr>
        <p:spPr>
          <a:xfrm>
            <a:off x="2915816" y="3845817"/>
            <a:ext cx="154221" cy="159247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7356066" y="1068418"/>
            <a:ext cx="435819" cy="2220213"/>
          </a:xfrm>
          <a:prstGeom prst="rightBrace">
            <a:avLst>
              <a:gd name="adj1" fmla="val 43302"/>
              <a:gd name="adj2" fmla="val 5205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668344" y="1484784"/>
            <a:ext cx="145584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réactions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substitution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surrogate</a:t>
            </a:r>
            <a:r>
              <a:rPr lang="fr-FR" dirty="0" smtClean="0"/>
              <a:t>)</a:t>
            </a:r>
          </a:p>
          <a:p>
            <a:r>
              <a:rPr lang="fr-FR" sz="1400" dirty="0" smtClean="0"/>
              <a:t>Los </a:t>
            </a:r>
            <a:r>
              <a:rPr lang="fr-FR" sz="1400" dirty="0" err="1" smtClean="0"/>
              <a:t>Alamos</a:t>
            </a:r>
            <a:r>
              <a:rPr lang="fr-FR" sz="1400" dirty="0" smtClean="0"/>
              <a:t>, 1970</a:t>
            </a:r>
            <a:endParaRPr lang="fr-FR" sz="1400" dirty="0"/>
          </a:p>
        </p:txBody>
      </p:sp>
      <p:pic>
        <p:nvPicPr>
          <p:cNvPr id="123" name="Picture 63" descr="radioac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778" y="1882479"/>
            <a:ext cx="397326" cy="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5868144" y="1600745"/>
            <a:ext cx="1610060" cy="954107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fr-FR" sz="1400" dirty="0" smtClean="0"/>
              <a:t>GANIL, Alto, Licorne, Oslo 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el-GR" sz="1400" dirty="0" smtClean="0">
                <a:latin typeface="Comic Sans MS" pitchFamily="66" charset="0"/>
                <a:sym typeface="Wingdings" panose="05000000000000000000" pitchFamily="2" charset="2"/>
              </a:rPr>
              <a:t>σ</a:t>
            </a:r>
            <a:r>
              <a:rPr lang="fr-FR" sz="1400" dirty="0" smtClean="0">
                <a:latin typeface="Comic Sans MS" pitchFamily="66" charset="0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et rendements</a:t>
            </a:r>
          </a:p>
          <a:p>
            <a:r>
              <a:rPr lang="fr-FR" sz="1400" b="1" dirty="0" smtClean="0">
                <a:solidFill>
                  <a:srgbClr val="CC00FF"/>
                </a:solidFill>
              </a:rPr>
              <a:t>HIE-Isolde</a:t>
            </a:r>
            <a:endParaRPr lang="fr-FR" sz="1400" b="1" dirty="0">
              <a:solidFill>
                <a:srgbClr val="CC00FF"/>
              </a:solidFill>
            </a:endParaRPr>
          </a:p>
        </p:txBody>
      </p:sp>
      <p:sp>
        <p:nvSpPr>
          <p:cNvPr id="125" name="AutoShape 8"/>
          <p:cNvSpPr>
            <a:spLocks noChangeArrowheads="1"/>
          </p:cNvSpPr>
          <p:nvPr/>
        </p:nvSpPr>
        <p:spPr bwMode="auto">
          <a:xfrm rot="2245432">
            <a:off x="2058199" y="2422119"/>
            <a:ext cx="612000" cy="228617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777777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79988" y="250849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E*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715532" y="4097726"/>
            <a:ext cx="1648715" cy="1932854"/>
            <a:chOff x="2699792" y="4097726"/>
            <a:chExt cx="1648715" cy="1932854"/>
          </a:xfrm>
        </p:grpSpPr>
        <p:sp>
          <p:nvSpPr>
            <p:cNvPr id="26" name="ZoneTexte 25"/>
            <p:cNvSpPr txBox="1"/>
            <p:nvPr/>
          </p:nvSpPr>
          <p:spPr>
            <a:xfrm>
              <a:off x="2929966" y="5661248"/>
              <a:ext cx="1163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E* connue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699792" y="4797152"/>
              <a:ext cx="1648715" cy="936710"/>
              <a:chOff x="5513437" y="4814481"/>
              <a:chExt cx="1648715" cy="936710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5603019" y="5016237"/>
                <a:ext cx="130952" cy="13498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 cmpd="sng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5513437" y="5381859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e</a:t>
                </a:r>
                <a:r>
                  <a:rPr lang="fr-FR" baseline="30000" dirty="0" smtClean="0"/>
                  <a:t>-</a:t>
                </a:r>
                <a:endParaRPr lang="fr-FR" baseline="30000" dirty="0"/>
              </a:p>
            </p:txBody>
          </p:sp>
          <p:sp>
            <p:nvSpPr>
              <p:cNvPr id="83" name="Flèche droite 82"/>
              <p:cNvSpPr/>
              <p:nvPr/>
            </p:nvSpPr>
            <p:spPr>
              <a:xfrm>
                <a:off x="5797134" y="5047728"/>
                <a:ext cx="216000" cy="7200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317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Flèche droite 86"/>
              <p:cNvSpPr/>
              <p:nvPr/>
            </p:nvSpPr>
            <p:spPr>
              <a:xfrm flipH="1">
                <a:off x="6243595" y="5047728"/>
                <a:ext cx="216000" cy="7200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317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6594537" y="4814481"/>
                <a:ext cx="559344" cy="5384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612001" y="5371607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rgbClr val="0000CC"/>
                    </a:solidFill>
                  </a:rPr>
                  <a:t>A+1</a:t>
                </a:r>
                <a:endParaRPr lang="fr-FR" dirty="0"/>
              </a:p>
            </p:txBody>
          </p:sp>
        </p:grpSp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15726828">
              <a:off x="3111438" y="4289417"/>
              <a:ext cx="612000" cy="22861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777777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20" name="Rectangle 121"/>
          <p:cNvSpPr>
            <a:spLocks noChangeArrowheads="1"/>
          </p:cNvSpPr>
          <p:nvPr/>
        </p:nvSpPr>
        <p:spPr bwMode="auto">
          <a:xfrm>
            <a:off x="5952881" y="4725144"/>
            <a:ext cx="2147511" cy="307777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1400" dirty="0" smtClean="0"/>
              <a:t>SOFIA (GSI) </a:t>
            </a:r>
            <a:r>
              <a:rPr lang="fr-FR" sz="1400" dirty="0" smtClean="0">
                <a:sym typeface="Wingdings" panose="05000000000000000000" pitchFamily="2" charset="2"/>
              </a:rPr>
              <a:t> rendements</a:t>
            </a:r>
            <a:endParaRPr lang="fr-FR" sz="1400" dirty="0" smtClean="0"/>
          </a:p>
        </p:txBody>
      </p:sp>
      <p:grpSp>
        <p:nvGrpSpPr>
          <p:cNvPr id="31" name="Groupe 30"/>
          <p:cNvGrpSpPr/>
          <p:nvPr/>
        </p:nvGrpSpPr>
        <p:grpSpPr>
          <a:xfrm>
            <a:off x="3818790" y="3689893"/>
            <a:ext cx="4050298" cy="1323283"/>
            <a:chOff x="3818790" y="3689893"/>
            <a:chExt cx="4050298" cy="1323283"/>
          </a:xfrm>
        </p:grpSpPr>
        <p:sp>
          <p:nvSpPr>
            <p:cNvPr id="78" name="Rectangle 77"/>
            <p:cNvSpPr/>
            <p:nvPr/>
          </p:nvSpPr>
          <p:spPr>
            <a:xfrm>
              <a:off x="5492824" y="4643844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00CC"/>
                  </a:solidFill>
                </a:rPr>
                <a:t>X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984773" y="3789040"/>
              <a:ext cx="288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b="1" i="1">
                  <a:solidFill>
                    <a:srgbClr val="FF0000"/>
                  </a:solidFill>
                </a:defRPr>
              </a:lvl1pPr>
            </a:lstStyle>
            <a:p>
              <a:r>
                <a:rPr lang="fr-FR" dirty="0"/>
                <a:t>Réaction électromagnétique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49984" y="4283606"/>
              <a:ext cx="1175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Spectre E</a:t>
              </a:r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grpSp>
          <p:nvGrpSpPr>
            <p:cNvPr id="89" name="Groupe 88"/>
            <p:cNvGrpSpPr/>
            <p:nvPr/>
          </p:nvGrpSpPr>
          <p:grpSpPr>
            <a:xfrm>
              <a:off x="4211960" y="4077072"/>
              <a:ext cx="1769393" cy="849506"/>
              <a:chOff x="5091336" y="2538924"/>
              <a:chExt cx="1769393" cy="849506"/>
            </a:xfrm>
          </p:grpSpPr>
          <p:grpSp>
            <p:nvGrpSpPr>
              <p:cNvPr id="21" name="Groupe 20"/>
              <p:cNvGrpSpPr/>
              <p:nvPr/>
            </p:nvGrpSpPr>
            <p:grpSpPr>
              <a:xfrm rot="5856967">
                <a:off x="5000955" y="2629305"/>
                <a:ext cx="849506" cy="668744"/>
                <a:chOff x="3349732" y="4673038"/>
                <a:chExt cx="849506" cy="668744"/>
              </a:xfrm>
            </p:grpSpPr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725" t="49589" r="35862" b="39613"/>
                <a:stretch/>
              </p:blipFill>
              <p:spPr>
                <a:xfrm>
                  <a:off x="3544008" y="4732182"/>
                  <a:ext cx="502831" cy="477673"/>
                </a:xfrm>
                <a:prstGeom prst="rect">
                  <a:avLst/>
                </a:prstGeom>
              </p:spPr>
            </p:pic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725" t="49589" r="35862" b="39613"/>
                <a:stretch/>
              </p:blipFill>
              <p:spPr>
                <a:xfrm>
                  <a:off x="3349732" y="4864109"/>
                  <a:ext cx="502831" cy="477673"/>
                </a:xfrm>
                <a:prstGeom prst="rect">
                  <a:avLst/>
                </a:prstGeom>
              </p:spPr>
            </p:pic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725" t="49589" r="35862" b="39613"/>
                <a:stretch/>
              </p:blipFill>
              <p:spPr>
                <a:xfrm>
                  <a:off x="3696407" y="4673038"/>
                  <a:ext cx="502831" cy="477673"/>
                </a:xfrm>
                <a:prstGeom prst="rect">
                  <a:avLst/>
                </a:prstGeom>
              </p:spPr>
            </p:pic>
          </p:grpSp>
          <p:sp>
            <p:nvSpPr>
              <p:cNvPr id="37" name="Ellipse 36"/>
              <p:cNvSpPr/>
              <p:nvPr/>
            </p:nvSpPr>
            <p:spPr>
              <a:xfrm>
                <a:off x="6301385" y="2597414"/>
                <a:ext cx="559344" cy="5384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Flèche droite 79"/>
              <p:cNvSpPr/>
              <p:nvPr/>
            </p:nvSpPr>
            <p:spPr>
              <a:xfrm flipH="1">
                <a:off x="5860007" y="2829130"/>
                <a:ext cx="360040" cy="159247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3175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0" name="AutoShape 8"/>
            <p:cNvSpPr>
              <a:spLocks noChangeArrowheads="1"/>
            </p:cNvSpPr>
            <p:nvPr/>
          </p:nvSpPr>
          <p:spPr bwMode="auto">
            <a:xfrm rot="13500000">
              <a:off x="3627099" y="3881584"/>
              <a:ext cx="612000" cy="22861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777777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121" name="ZoneTexte 120"/>
          <p:cNvSpPr txBox="1"/>
          <p:nvPr/>
        </p:nvSpPr>
        <p:spPr>
          <a:xfrm>
            <a:off x="3664720" y="2059798"/>
            <a:ext cx="2252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diffusion inélastique</a:t>
            </a: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réactions de transfert</a:t>
            </a:r>
            <a:endParaRPr lang="fr-FR" b="1" i="1" dirty="0">
              <a:solidFill>
                <a:srgbClr val="FF0000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2896756" y="801534"/>
            <a:ext cx="2330813" cy="1461844"/>
            <a:chOff x="2896756" y="801534"/>
            <a:chExt cx="2330813" cy="1461844"/>
          </a:xfrm>
        </p:grpSpPr>
        <p:sp>
          <p:nvSpPr>
            <p:cNvPr id="122" name="ZoneTexte 121"/>
            <p:cNvSpPr txBox="1"/>
            <p:nvPr/>
          </p:nvSpPr>
          <p:spPr>
            <a:xfrm>
              <a:off x="3619232" y="1620585"/>
              <a:ext cx="159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A+1</a:t>
              </a:r>
              <a:r>
                <a:rPr lang="fr-FR" dirty="0">
                  <a:solidFill>
                    <a:srgbClr val="0000CC"/>
                  </a:solidFill>
                </a:rPr>
                <a:t>	+     y</a:t>
              </a: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715401" y="1019376"/>
              <a:ext cx="559344" cy="5384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4" name="Image 1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3" t="20043" r="10751" b="73476"/>
            <a:stretch/>
          </p:blipFill>
          <p:spPr>
            <a:xfrm>
              <a:off x="4818137" y="1127173"/>
              <a:ext cx="409432" cy="286680"/>
            </a:xfrm>
            <a:prstGeom prst="rect">
              <a:avLst/>
            </a:prstGeom>
          </p:spPr>
        </p:pic>
        <p:sp>
          <p:nvSpPr>
            <p:cNvPr id="115" name="Flèche droite 114"/>
            <p:cNvSpPr/>
            <p:nvPr/>
          </p:nvSpPr>
          <p:spPr>
            <a:xfrm flipH="1">
              <a:off x="4435481" y="1182598"/>
              <a:ext cx="360040" cy="15924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3175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Arc 60"/>
            <p:cNvSpPr>
              <a:spLocks/>
            </p:cNvSpPr>
            <p:nvPr/>
          </p:nvSpPr>
          <p:spPr bwMode="auto">
            <a:xfrm rot="10300027" flipH="1">
              <a:off x="3249472" y="801534"/>
              <a:ext cx="392963" cy="658249"/>
            </a:xfrm>
            <a:custGeom>
              <a:avLst/>
              <a:gdLst>
                <a:gd name="T0" fmla="*/ 0 w 22350"/>
                <a:gd name="T1" fmla="*/ 11424919 h 21600"/>
                <a:gd name="T2" fmla="*/ 61080925 w 22350"/>
                <a:gd name="T3" fmla="*/ 8557543 h 21600"/>
                <a:gd name="T4" fmla="*/ 32573739 w 22350"/>
                <a:gd name="T5" fmla="*/ 68817070 h 21600"/>
                <a:gd name="T6" fmla="*/ 0 60000 65536"/>
                <a:gd name="T7" fmla="*/ 0 60000 65536"/>
                <a:gd name="T8" fmla="*/ 0 60000 65536"/>
                <a:gd name="T9" fmla="*/ 0 w 22350"/>
                <a:gd name="T10" fmla="*/ 0 h 21600"/>
                <a:gd name="T11" fmla="*/ 22350 w 223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0" h="21600" fill="none" extrusionOk="0">
                  <a:moveTo>
                    <a:pt x="0" y="3586"/>
                  </a:moveTo>
                  <a:cubicBezTo>
                    <a:pt x="3535" y="1247"/>
                    <a:pt x="7680" y="-1"/>
                    <a:pt x="11919" y="0"/>
                  </a:cubicBezTo>
                  <a:cubicBezTo>
                    <a:pt x="15567" y="0"/>
                    <a:pt x="19155" y="923"/>
                    <a:pt x="22350" y="2685"/>
                  </a:cubicBezTo>
                </a:path>
                <a:path w="22350" h="21600" stroke="0" extrusionOk="0">
                  <a:moveTo>
                    <a:pt x="0" y="3586"/>
                  </a:moveTo>
                  <a:cubicBezTo>
                    <a:pt x="3535" y="1247"/>
                    <a:pt x="7680" y="-1"/>
                    <a:pt x="11919" y="0"/>
                  </a:cubicBezTo>
                  <a:cubicBezTo>
                    <a:pt x="15567" y="0"/>
                    <a:pt x="19155" y="923"/>
                    <a:pt x="22350" y="2685"/>
                  </a:cubicBezTo>
                  <a:lnTo>
                    <a:pt x="11919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 type="triangle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7" name="Group 72"/>
            <p:cNvGrpSpPr>
              <a:grpSpLocks/>
            </p:cNvGrpSpPr>
            <p:nvPr/>
          </p:nvGrpSpPr>
          <p:grpSpPr bwMode="auto">
            <a:xfrm>
              <a:off x="3226765" y="1052736"/>
              <a:ext cx="228600" cy="228600"/>
              <a:chOff x="1776" y="2044"/>
              <a:chExt cx="144" cy="144"/>
            </a:xfrm>
          </p:grpSpPr>
          <p:sp>
            <p:nvSpPr>
              <p:cNvPr id="118" name="Oval 73"/>
              <p:cNvSpPr>
                <a:spLocks noChangeArrowheads="1"/>
              </p:cNvSpPr>
              <p:nvPr/>
            </p:nvSpPr>
            <p:spPr bwMode="auto">
              <a:xfrm>
                <a:off x="1776" y="2044"/>
                <a:ext cx="96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19" name="Oval 74"/>
              <p:cNvSpPr>
                <a:spLocks noChangeArrowheads="1"/>
              </p:cNvSpPr>
              <p:nvPr/>
            </p:nvSpPr>
            <p:spPr bwMode="auto">
              <a:xfrm>
                <a:off x="1776" y="2092"/>
                <a:ext cx="96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20" name="Oval 75"/>
              <p:cNvSpPr>
                <a:spLocks noChangeArrowheads="1"/>
              </p:cNvSpPr>
              <p:nvPr/>
            </p:nvSpPr>
            <p:spPr bwMode="auto">
              <a:xfrm>
                <a:off x="1824" y="204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alibri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896756" y="908720"/>
              <a:ext cx="406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00CC"/>
                  </a:solidFill>
                </a:rPr>
                <a:t>y</a:t>
              </a:r>
              <a:r>
                <a:rPr lang="fr-FR" dirty="0" smtClean="0">
                  <a:solidFill>
                    <a:srgbClr val="0000CC"/>
                  </a:solidFill>
                </a:rPr>
                <a:t>’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29" name="AutoShape 8"/>
            <p:cNvSpPr>
              <a:spLocks noChangeArrowheads="1"/>
            </p:cNvSpPr>
            <p:nvPr/>
          </p:nvSpPr>
          <p:spPr bwMode="auto">
            <a:xfrm rot="8062643">
              <a:off x="2997214" y="1843069"/>
              <a:ext cx="612000" cy="22861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777777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133" name="Ellipse 132"/>
          <p:cNvSpPr/>
          <p:nvPr/>
        </p:nvSpPr>
        <p:spPr>
          <a:xfrm>
            <a:off x="1462666" y="1827535"/>
            <a:ext cx="497492" cy="5136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3432860" y="2725674"/>
            <a:ext cx="3146934" cy="984984"/>
            <a:chOff x="3432860" y="2725674"/>
            <a:chExt cx="3146934" cy="984984"/>
          </a:xfrm>
        </p:grpSpPr>
        <p:sp>
          <p:nvSpPr>
            <p:cNvPr id="126" name="AutoShape 8"/>
            <p:cNvSpPr>
              <a:spLocks noChangeArrowheads="1"/>
            </p:cNvSpPr>
            <p:nvPr/>
          </p:nvSpPr>
          <p:spPr bwMode="auto">
            <a:xfrm rot="854688" flipH="1">
              <a:off x="3432860" y="3110949"/>
              <a:ext cx="612000" cy="22861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777777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995936" y="2725674"/>
              <a:ext cx="2583858" cy="984984"/>
              <a:chOff x="3995936" y="2725674"/>
              <a:chExt cx="2583858" cy="984984"/>
            </a:xfrm>
          </p:grpSpPr>
          <p:pic>
            <p:nvPicPr>
              <p:cNvPr id="69" name="Image 6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05" t="14635" r="46235" b="74059"/>
              <a:stretch/>
            </p:blipFill>
            <p:spPr>
              <a:xfrm>
                <a:off x="3995936" y="3140968"/>
                <a:ext cx="672795" cy="569690"/>
              </a:xfrm>
              <a:prstGeom prst="rect">
                <a:avLst/>
              </a:prstGeom>
            </p:spPr>
          </p:pic>
          <p:grpSp>
            <p:nvGrpSpPr>
              <p:cNvPr id="73" name="Groupe 72"/>
              <p:cNvGrpSpPr/>
              <p:nvPr/>
            </p:nvGrpSpPr>
            <p:grpSpPr>
              <a:xfrm>
                <a:off x="4736230" y="2725674"/>
                <a:ext cx="1843564" cy="858811"/>
                <a:chOff x="3984594" y="995305"/>
                <a:chExt cx="1843564" cy="858811"/>
              </a:xfrm>
            </p:grpSpPr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213" t="20043" r="10751" b="73476"/>
                <a:stretch/>
              </p:blipFill>
              <p:spPr>
                <a:xfrm>
                  <a:off x="3984594" y="1143318"/>
                  <a:ext cx="409432" cy="286680"/>
                </a:xfrm>
                <a:prstGeom prst="rect">
                  <a:avLst/>
                </a:prstGeom>
              </p:spPr>
            </p:pic>
            <p:sp>
              <p:nvSpPr>
                <p:cNvPr id="38" name="Ellipse 37"/>
                <p:cNvSpPr/>
                <p:nvPr/>
              </p:nvSpPr>
              <p:spPr>
                <a:xfrm>
                  <a:off x="5330666" y="995305"/>
                  <a:ext cx="497492" cy="513699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ZoneTexte 70"/>
                <p:cNvSpPr txBox="1"/>
                <p:nvPr/>
              </p:nvSpPr>
              <p:spPr>
                <a:xfrm>
                  <a:off x="4256847" y="1484784"/>
                  <a:ext cx="1454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00CC"/>
                      </a:solidFill>
                    </a:rPr>
                    <a:t>y</a:t>
                  </a:r>
                  <a:r>
                    <a:rPr lang="fr-FR" dirty="0" smtClean="0"/>
                    <a:t>       +          </a:t>
                  </a:r>
                  <a:r>
                    <a:rPr lang="fr-FR" dirty="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  <p:sp>
              <p:nvSpPr>
                <p:cNvPr id="72" name="Flèche droite 71"/>
                <p:cNvSpPr/>
                <p:nvPr/>
              </p:nvSpPr>
              <p:spPr>
                <a:xfrm flipH="1">
                  <a:off x="4644008" y="1172531"/>
                  <a:ext cx="360040" cy="159247"/>
                </a:xfrm>
                <a:prstGeom prst="rightArrow">
                  <a:avLst/>
                </a:prstGeom>
                <a:solidFill>
                  <a:schemeClr val="accent6">
                    <a:lumMod val="75000"/>
                  </a:schemeClr>
                </a:solidFill>
                <a:ln w="31750" cmpd="sng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4" name="Arc 60"/>
              <p:cNvSpPr>
                <a:spLocks/>
              </p:cNvSpPr>
              <p:nvPr/>
            </p:nvSpPr>
            <p:spPr bwMode="auto">
              <a:xfrm rot="18817641" flipH="1">
                <a:off x="4645294" y="3106870"/>
                <a:ext cx="392963" cy="658249"/>
              </a:xfrm>
              <a:custGeom>
                <a:avLst/>
                <a:gdLst>
                  <a:gd name="T0" fmla="*/ 0 w 22350"/>
                  <a:gd name="T1" fmla="*/ 11424919 h 21600"/>
                  <a:gd name="T2" fmla="*/ 61080925 w 22350"/>
                  <a:gd name="T3" fmla="*/ 8557543 h 21600"/>
                  <a:gd name="T4" fmla="*/ 32573739 w 22350"/>
                  <a:gd name="T5" fmla="*/ 68817070 h 21600"/>
                  <a:gd name="T6" fmla="*/ 0 60000 65536"/>
                  <a:gd name="T7" fmla="*/ 0 60000 65536"/>
                  <a:gd name="T8" fmla="*/ 0 60000 65536"/>
                  <a:gd name="T9" fmla="*/ 0 w 22350"/>
                  <a:gd name="T10" fmla="*/ 0 h 21600"/>
                  <a:gd name="T11" fmla="*/ 22350 w 2235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0" h="21600" fill="none" extrusionOk="0">
                    <a:moveTo>
                      <a:pt x="0" y="3586"/>
                    </a:moveTo>
                    <a:cubicBezTo>
                      <a:pt x="3535" y="1247"/>
                      <a:pt x="7680" y="-1"/>
                      <a:pt x="11919" y="0"/>
                    </a:cubicBezTo>
                    <a:cubicBezTo>
                      <a:pt x="15567" y="0"/>
                      <a:pt x="19155" y="923"/>
                      <a:pt x="22350" y="2685"/>
                    </a:cubicBezTo>
                  </a:path>
                  <a:path w="22350" h="21600" stroke="0" extrusionOk="0">
                    <a:moveTo>
                      <a:pt x="0" y="3586"/>
                    </a:moveTo>
                    <a:cubicBezTo>
                      <a:pt x="3535" y="1247"/>
                      <a:pt x="7680" y="-1"/>
                      <a:pt x="11919" y="0"/>
                    </a:cubicBezTo>
                    <a:cubicBezTo>
                      <a:pt x="15567" y="0"/>
                      <a:pt x="19155" y="923"/>
                      <a:pt x="22350" y="2685"/>
                    </a:cubicBezTo>
                    <a:lnTo>
                      <a:pt x="1191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1" grpId="0" animBg="1"/>
      <p:bldP spid="8" grpId="0" animBg="1"/>
      <p:bldP spid="11" grpId="0"/>
      <p:bldP spid="124" grpId="0" animBg="1"/>
      <p:bldP spid="17" grpId="0"/>
      <p:bldP spid="20" grpId="0" animBg="1"/>
      <p:bldP spid="121" grpId="0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 smtClean="0"/>
              <a:t>Mesures de </a:t>
            </a:r>
            <a:r>
              <a:rPr lang="el-GR" cap="none" dirty="0" smtClean="0"/>
              <a:t>σ</a:t>
            </a:r>
            <a:r>
              <a:rPr lang="fr-FR" cap="small" dirty="0" smtClean="0"/>
              <a:t> </a:t>
            </a:r>
            <a:r>
              <a:rPr lang="fr-FR" cap="small" baseline="-25000" dirty="0" smtClean="0"/>
              <a:t>fission</a:t>
            </a:r>
            <a:r>
              <a:rPr lang="fr-FR" cap="small" dirty="0" smtClean="0"/>
              <a:t> à </a:t>
            </a:r>
            <a:r>
              <a:rPr lang="fr-FR" cap="small" dirty="0" err="1" smtClean="0"/>
              <a:t>nTOF</a:t>
            </a:r>
            <a:endParaRPr lang="fr-FR" cap="small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D:\COMBI_ONE\PACEN\NEEDS\Donnees nucleaires\CS IN2P3\presentation\nTOF\aniso_Th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2" y="3284984"/>
            <a:ext cx="4214813" cy="30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OMBI_ONE\PACEN\NEEDS\Donnees nucleaires\CS IN2P3\presentation\nTOF\photo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10896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OMBI_ONE\PACEN\NEEDS\Donnees nucleaires\CS IN2P3\presentation\nTOF\cer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" y="965220"/>
            <a:ext cx="3653656" cy="24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69414" y="985439"/>
            <a:ext cx="282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0,7 eV &lt; E</a:t>
            </a:r>
            <a:r>
              <a:rPr lang="fr-FR" baseline="-25000" dirty="0" smtClean="0"/>
              <a:t>n</a:t>
            </a:r>
            <a:r>
              <a:rPr lang="fr-FR" dirty="0" smtClean="0"/>
              <a:t> &lt; 1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Base de temps de vol: 180m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19" y="1667891"/>
            <a:ext cx="529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1999 , </a:t>
            </a:r>
          </a:p>
          <a:p>
            <a:pPr lvl="1"/>
            <a:r>
              <a:rPr lang="fr-FR" dirty="0" smtClean="0"/>
              <a:t>mesure de </a:t>
            </a:r>
            <a:r>
              <a:rPr lang="fr-FR" baseline="30000" dirty="0" err="1" smtClean="0"/>
              <a:t>nat</a:t>
            </a:r>
            <a:r>
              <a:rPr lang="fr-FR" dirty="0" err="1" smtClean="0"/>
              <a:t>Pb</a:t>
            </a:r>
            <a:r>
              <a:rPr lang="fr-FR" dirty="0"/>
              <a:t>, </a:t>
            </a:r>
            <a:r>
              <a:rPr lang="fr-FR" baseline="30000" dirty="0"/>
              <a:t>209</a:t>
            </a:r>
            <a:r>
              <a:rPr lang="fr-FR" dirty="0"/>
              <a:t>Bi, </a:t>
            </a:r>
            <a:r>
              <a:rPr lang="fr-FR" baseline="30000" dirty="0"/>
              <a:t>232</a:t>
            </a:r>
            <a:r>
              <a:rPr lang="fr-FR" dirty="0"/>
              <a:t>Th, </a:t>
            </a:r>
            <a:r>
              <a:rPr lang="fr-FR" baseline="30000" dirty="0"/>
              <a:t>233,234,238</a:t>
            </a:r>
            <a:r>
              <a:rPr lang="fr-FR" dirty="0"/>
              <a:t>U et </a:t>
            </a:r>
            <a:r>
              <a:rPr lang="fr-FR" baseline="30000" dirty="0" smtClean="0"/>
              <a:t>237</a:t>
            </a:r>
            <a:r>
              <a:rPr lang="fr-FR" dirty="0" smtClean="0"/>
              <a:t>Np</a:t>
            </a:r>
          </a:p>
          <a:p>
            <a:pPr lvl="1"/>
            <a:r>
              <a:rPr lang="fr-FR" dirty="0" smtClean="0"/>
              <a:t>précision de 4 à 6%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96738" y="6330806"/>
            <a:ext cx="252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Grande dynamique en énergie !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Accolade ouvrante 9"/>
          <p:cNvSpPr/>
          <p:nvPr/>
        </p:nvSpPr>
        <p:spPr>
          <a:xfrm rot="5400000">
            <a:off x="5458465" y="2583364"/>
            <a:ext cx="144016" cy="1251703"/>
          </a:xfrm>
          <a:prstGeom prst="leftBrace">
            <a:avLst>
              <a:gd name="adj1" fmla="val 40617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 rot="5400000">
            <a:off x="7035285" y="2954372"/>
            <a:ext cx="158406" cy="531599"/>
          </a:xfrm>
          <a:prstGeom prst="leftBrace">
            <a:avLst>
              <a:gd name="adj1" fmla="val 40617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232364" y="2621146"/>
            <a:ext cx="2060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Bonne reproduction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des mesures antérieures!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99434" y="2631583"/>
            <a:ext cx="289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Bon accord avec modèle de </a:t>
            </a:r>
            <a:r>
              <a:rPr lang="fr-FR" sz="1400" b="1" dirty="0" err="1" smtClean="0">
                <a:solidFill>
                  <a:srgbClr val="FF0000"/>
                </a:solidFill>
              </a:rPr>
              <a:t>Ryzhof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Désaccord avec mesures en p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74768" y="5373216"/>
            <a:ext cx="193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distributions angulaires </a:t>
            </a:r>
          </a:p>
          <a:p>
            <a:r>
              <a:rPr lang="fr-FR" sz="1400" dirty="0" smtClean="0"/>
              <a:t>des FF de (n,</a:t>
            </a:r>
            <a:r>
              <a:rPr lang="fr-FR" sz="1400" baseline="30000" dirty="0" smtClean="0"/>
              <a:t>232</a:t>
            </a:r>
            <a:r>
              <a:rPr lang="fr-FR" sz="1400" dirty="0" smtClean="0"/>
              <a:t>Th)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07504" y="5988148"/>
            <a:ext cx="3918908" cy="715089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Perspectives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Poursuite des mesures de distributions angulaires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Mesure de </a:t>
            </a:r>
            <a:r>
              <a:rPr lang="fr-FR" sz="1400" baseline="30000" dirty="0" smtClean="0">
                <a:solidFill>
                  <a:schemeClr val="tx1"/>
                </a:solidFill>
              </a:rPr>
              <a:t>231</a:t>
            </a:r>
            <a:r>
              <a:rPr lang="fr-FR" sz="1400" dirty="0" smtClean="0">
                <a:solidFill>
                  <a:schemeClr val="tx1"/>
                </a:solidFill>
              </a:rPr>
              <a:t>Pa ?</a:t>
            </a:r>
          </a:p>
        </p:txBody>
      </p:sp>
      <p:pic>
        <p:nvPicPr>
          <p:cNvPr id="18" name="Picture 6" descr="D:\COMBI_ONE\doc\LOGOS - ENTETES - ORGANIGRAMMES - signatures\IPNO\New_LogoIPN_600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44" y="215214"/>
            <a:ext cx="877641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  <p:bldP spid="15" grpId="0"/>
      <p:bldP spid="16" grpId="0"/>
      <p:bldP spid="11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Réactions de substitution</a:t>
            </a:r>
            <a:endParaRPr lang="fr-FR" dirty="0"/>
          </a:p>
        </p:txBody>
      </p:sp>
      <p:graphicFrame>
        <p:nvGraphicFramePr>
          <p:cNvPr id="3072" name="Objet 30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42124"/>
              </p:ext>
            </p:extLst>
          </p:nvPr>
        </p:nvGraphicFramePr>
        <p:xfrm>
          <a:off x="133693" y="2978192"/>
          <a:ext cx="3094985" cy="34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Équation" r:id="rId4" imgW="2247840" imgH="253800" progId="Equation.3">
                  <p:embed/>
                </p:oleObj>
              </mc:Choice>
              <mc:Fallback>
                <p:oleObj name="Équation" r:id="rId4" imgW="22478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693" y="2978192"/>
                        <a:ext cx="3094985" cy="349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7" name="Connecteur droit avec flèche 3076"/>
          <p:cNvCxnSpPr>
            <a:stCxn id="3072" idx="2"/>
            <a:endCxn id="3078" idx="0"/>
          </p:cNvCxnSpPr>
          <p:nvPr/>
        </p:nvCxnSpPr>
        <p:spPr>
          <a:xfrm flipH="1">
            <a:off x="1680576" y="3327281"/>
            <a:ext cx="609" cy="225449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tangle 3077"/>
          <p:cNvSpPr/>
          <p:nvPr/>
        </p:nvSpPr>
        <p:spPr>
          <a:xfrm>
            <a:off x="778726" y="355273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Support théorique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nécessaire </a:t>
            </a:r>
            <a:endParaRPr lang="fr-FR" sz="1600" dirty="0"/>
          </a:p>
        </p:txBody>
      </p:sp>
      <p:pic>
        <p:nvPicPr>
          <p:cNvPr id="308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" y="836712"/>
            <a:ext cx="2801283" cy="21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41" y="1700808"/>
            <a:ext cx="2618561" cy="262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02" y="1697693"/>
            <a:ext cx="2561378" cy="262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91" name="Tableau 30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70324"/>
              </p:ext>
            </p:extLst>
          </p:nvPr>
        </p:nvGraphicFramePr>
        <p:xfrm>
          <a:off x="4804208" y="548680"/>
          <a:ext cx="4160280" cy="110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024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Réaction</a:t>
                      </a:r>
                      <a:r>
                        <a:rPr lang="fr-FR" sz="1400" baseline="0" dirty="0" smtClean="0"/>
                        <a:t> de transfert</a:t>
                      </a:r>
                      <a:endParaRPr lang="fr-FR" sz="14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Réaction induite par neutron</a:t>
                      </a:r>
                      <a:endParaRPr lang="fr-FR" sz="140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aseline="30000" dirty="0" smtClean="0"/>
                        <a:t>243</a:t>
                      </a:r>
                      <a:r>
                        <a:rPr lang="fr-FR" sz="1400" dirty="0" smtClean="0"/>
                        <a:t>Am(</a:t>
                      </a:r>
                      <a:r>
                        <a:rPr lang="fr-FR" sz="1400" baseline="30000" dirty="0" smtClean="0"/>
                        <a:t>3</a:t>
                      </a:r>
                      <a:r>
                        <a:rPr lang="fr-FR" sz="1400" dirty="0" smtClean="0"/>
                        <a:t>He,d)</a:t>
                      </a:r>
                      <a:r>
                        <a:rPr lang="fr-FR" sz="1400" baseline="30000" dirty="0" smtClean="0"/>
                        <a:t>244</a:t>
                      </a:r>
                      <a:r>
                        <a:rPr lang="fr-FR" sz="1400" dirty="0" smtClean="0"/>
                        <a:t>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243</a:t>
                      </a:r>
                      <a:r>
                        <a:rPr lang="fr-FR" sz="1400" dirty="0" smtClean="0"/>
                        <a:t>Am(</a:t>
                      </a:r>
                      <a:r>
                        <a:rPr lang="fr-FR" sz="1400" baseline="30000" dirty="0" smtClean="0"/>
                        <a:t>3</a:t>
                      </a:r>
                      <a:r>
                        <a:rPr lang="fr-FR" sz="1400" dirty="0" smtClean="0"/>
                        <a:t>He,t)</a:t>
                      </a:r>
                      <a:r>
                        <a:rPr lang="fr-FR" sz="1400" baseline="30000" dirty="0" smtClean="0"/>
                        <a:t>243</a:t>
                      </a:r>
                      <a:r>
                        <a:rPr lang="fr-FR" sz="1400" dirty="0" smtClean="0"/>
                        <a:t>Cm</a:t>
                      </a:r>
                      <a:endParaRPr lang="fr-F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243</a:t>
                      </a:r>
                      <a:r>
                        <a:rPr lang="fr-FR" sz="1400" dirty="0" smtClean="0"/>
                        <a:t>Am(</a:t>
                      </a:r>
                      <a:r>
                        <a:rPr lang="fr-FR" sz="1400" baseline="30000" dirty="0" smtClean="0"/>
                        <a:t>3</a:t>
                      </a:r>
                      <a:r>
                        <a:rPr lang="fr-FR" sz="1400" dirty="0" smtClean="0"/>
                        <a:t>He,</a:t>
                      </a:r>
                      <a:r>
                        <a:rPr lang="el-GR" sz="1400" dirty="0" smtClean="0"/>
                        <a:t>α</a:t>
                      </a:r>
                      <a:r>
                        <a:rPr lang="fr-FR" sz="1400" dirty="0" smtClean="0"/>
                        <a:t>)</a:t>
                      </a:r>
                      <a:r>
                        <a:rPr lang="fr-FR" sz="1400" baseline="30000" dirty="0" smtClean="0"/>
                        <a:t>242</a:t>
                      </a:r>
                      <a:r>
                        <a:rPr lang="fr-FR" sz="1400" baseline="0" dirty="0" smtClean="0"/>
                        <a:t>A</a:t>
                      </a:r>
                      <a:r>
                        <a:rPr lang="fr-FR" sz="1400" dirty="0" smtClean="0"/>
                        <a:t>m</a:t>
                      </a:r>
                      <a:endParaRPr lang="fr-FR" sz="1400" dirty="0" smtClean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/>
                        <a:t>243</a:t>
                      </a:r>
                      <a:r>
                        <a:rPr lang="fr-FR" sz="1400" dirty="0" smtClean="0"/>
                        <a:t>Cm(</a:t>
                      </a:r>
                      <a:r>
                        <a:rPr lang="fr-FR" sz="1400" dirty="0" err="1" smtClean="0"/>
                        <a:t>n,f</a:t>
                      </a:r>
                      <a:r>
                        <a:rPr lang="fr-FR" sz="1400" dirty="0" smtClean="0"/>
                        <a:t>)             T</a:t>
                      </a:r>
                      <a:r>
                        <a:rPr lang="fr-FR" sz="1400" baseline="-25000" dirty="0" smtClean="0"/>
                        <a:t>1/2</a:t>
                      </a:r>
                      <a:r>
                        <a:rPr lang="fr-FR" sz="1400" dirty="0" smtClean="0"/>
                        <a:t> = 29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242</a:t>
                      </a:r>
                      <a:r>
                        <a:rPr lang="fr-FR" sz="1400" dirty="0" smtClean="0"/>
                        <a:t>Cm(</a:t>
                      </a:r>
                      <a:r>
                        <a:rPr lang="fr-FR" sz="1400" dirty="0" err="1" smtClean="0"/>
                        <a:t>n,f</a:t>
                      </a:r>
                      <a:r>
                        <a:rPr lang="fr-FR" sz="1400" dirty="0" smtClean="0"/>
                        <a:t>)             T</a:t>
                      </a:r>
                      <a:r>
                        <a:rPr lang="fr-FR" sz="1400" baseline="-25000" dirty="0" smtClean="0"/>
                        <a:t>1/2</a:t>
                      </a:r>
                      <a:r>
                        <a:rPr lang="fr-FR" sz="1400" baseline="0" dirty="0" smtClean="0"/>
                        <a:t> = 163 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241</a:t>
                      </a:r>
                      <a:r>
                        <a:rPr lang="fr-FR" sz="1400" dirty="0" smtClean="0"/>
                        <a:t>Am(</a:t>
                      </a:r>
                      <a:r>
                        <a:rPr lang="fr-FR" sz="1400" dirty="0" err="1" smtClean="0"/>
                        <a:t>n,f</a:t>
                      </a:r>
                      <a:r>
                        <a:rPr lang="fr-FR" sz="1400" dirty="0" smtClean="0"/>
                        <a:t>)             T</a:t>
                      </a:r>
                      <a:r>
                        <a:rPr lang="fr-FR" sz="1400" baseline="-25000" dirty="0" smtClean="0"/>
                        <a:t>1/2</a:t>
                      </a:r>
                      <a:r>
                        <a:rPr lang="fr-FR" sz="1400" dirty="0" smtClean="0"/>
                        <a:t> = 432 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92" name="Rectangle 3091"/>
          <p:cNvSpPr/>
          <p:nvPr/>
        </p:nvSpPr>
        <p:spPr>
          <a:xfrm>
            <a:off x="5455110" y="234360"/>
            <a:ext cx="2858476" cy="307777"/>
          </a:xfrm>
          <a:prstGeom prst="rect">
            <a:avLst/>
          </a:prstGeom>
          <a:solidFill>
            <a:schemeClr val="bg1"/>
          </a:solidFill>
          <a:ln w="48006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b="1" baseline="30000" dirty="0"/>
              <a:t>3</a:t>
            </a:r>
            <a:r>
              <a:rPr lang="fr-FR" sz="1400" b="1" dirty="0"/>
              <a:t>He (24 MeV) + </a:t>
            </a:r>
            <a:r>
              <a:rPr lang="fr-FR" sz="1400" b="1" baseline="30000" dirty="0"/>
              <a:t>243</a:t>
            </a:r>
            <a:r>
              <a:rPr lang="fr-FR" sz="1400" b="1" dirty="0"/>
              <a:t>Am (T</a:t>
            </a:r>
            <a:r>
              <a:rPr lang="fr-FR" sz="1400" b="1" baseline="-25000" dirty="0"/>
              <a:t>1/2</a:t>
            </a:r>
            <a:r>
              <a:rPr lang="fr-FR" sz="1400" b="1" dirty="0"/>
              <a:t> = 7370 y)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6332705" y="4330548"/>
            <a:ext cx="2505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err="1" smtClean="0"/>
              <a:t>G.Kessedjian</a:t>
            </a:r>
            <a:r>
              <a:rPr lang="fr-FR" sz="1200" dirty="0" smtClean="0"/>
              <a:t> et al., PLB692(2010)297</a:t>
            </a:r>
            <a:endParaRPr lang="fr-FR" sz="1200" dirty="0"/>
          </a:p>
        </p:txBody>
      </p:sp>
      <p:sp>
        <p:nvSpPr>
          <p:cNvPr id="3073" name="Ellipse 3072"/>
          <p:cNvSpPr/>
          <p:nvPr/>
        </p:nvSpPr>
        <p:spPr>
          <a:xfrm>
            <a:off x="2080193" y="2870055"/>
            <a:ext cx="1267671" cy="522476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6" name="Picture 3" descr="fig4_3"/>
          <p:cNvPicPr>
            <a:picLocks noChangeAspect="1" noChangeArrowheads="1"/>
          </p:cNvPicPr>
          <p:nvPr/>
        </p:nvPicPr>
        <p:blipFill rotWithShape="1">
          <a:blip r:embed="rId9" cstate="print"/>
          <a:srcRect r="48692"/>
          <a:stretch/>
        </p:blipFill>
        <p:spPr bwMode="auto">
          <a:xfrm>
            <a:off x="264558" y="4437112"/>
            <a:ext cx="2832034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Rectangle 236"/>
          <p:cNvSpPr/>
          <p:nvPr/>
        </p:nvSpPr>
        <p:spPr>
          <a:xfrm>
            <a:off x="446306" y="6594312"/>
            <a:ext cx="2370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err="1" smtClean="0"/>
              <a:t>G.Boutoux</a:t>
            </a:r>
            <a:r>
              <a:rPr lang="fr-FR" sz="1200" dirty="0" smtClean="0"/>
              <a:t> et al., PLB712(2012)319</a:t>
            </a:r>
            <a:endParaRPr lang="fr-FR" sz="1200" dirty="0"/>
          </a:p>
        </p:txBody>
      </p:sp>
      <p:pic>
        <p:nvPicPr>
          <p:cNvPr id="238" name="Picture 5" descr="http://www.cenbg.in2p3.fr/plugins/kitcnrs-4010/images/logo-cenbg-peti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29" y="0"/>
            <a:ext cx="907595" cy="3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Image 238" descr="logoip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6592" y="70074"/>
            <a:ext cx="611728" cy="380551"/>
          </a:xfrm>
          <a:prstGeom prst="rect">
            <a:avLst/>
          </a:prstGeom>
        </p:spPr>
      </p:pic>
      <p:pic>
        <p:nvPicPr>
          <p:cNvPr id="3098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36" y="31067"/>
            <a:ext cx="767956" cy="3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" name="Rectangle 241"/>
          <p:cNvSpPr/>
          <p:nvPr/>
        </p:nvSpPr>
        <p:spPr>
          <a:xfrm>
            <a:off x="484884" y="4181451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aseline="30000" dirty="0" smtClean="0"/>
              <a:t>174</a:t>
            </a:r>
            <a:r>
              <a:rPr lang="en-US" sz="1400" dirty="0" smtClean="0"/>
              <a:t>Yb(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He,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He)</a:t>
            </a:r>
            <a:r>
              <a:rPr lang="en-US" sz="1400" baseline="30000" dirty="0" smtClean="0"/>
              <a:t>173</a:t>
            </a:r>
            <a:r>
              <a:rPr lang="en-US" sz="1400" dirty="0" smtClean="0"/>
              <a:t>Yb</a:t>
            </a:r>
            <a:endParaRPr lang="fr-FR" sz="1400" dirty="0"/>
          </a:p>
        </p:txBody>
      </p:sp>
      <p:sp>
        <p:nvSpPr>
          <p:cNvPr id="3099" name="ZoneTexte 3098"/>
          <p:cNvSpPr txBox="1"/>
          <p:nvPr/>
        </p:nvSpPr>
        <p:spPr>
          <a:xfrm>
            <a:off x="3096592" y="4941168"/>
            <a:ext cx="1666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baseline="30000" dirty="0"/>
              <a:t>3</a:t>
            </a:r>
            <a:r>
              <a:rPr lang="en-US" sz="1400" dirty="0"/>
              <a:t>He,</a:t>
            </a:r>
            <a:r>
              <a:rPr lang="en-US" sz="1400" baseline="30000" dirty="0"/>
              <a:t>4</a:t>
            </a:r>
            <a:r>
              <a:rPr lang="en-US" sz="1400" dirty="0"/>
              <a:t>He</a:t>
            </a:r>
            <a:r>
              <a:rPr lang="en-US" sz="1400" dirty="0" smtClean="0"/>
              <a:t>) et (n,</a:t>
            </a:r>
            <a:r>
              <a:rPr lang="en-US" sz="1400" dirty="0" smtClean="0">
                <a:sym typeface="Symbol"/>
              </a:rPr>
              <a:t>) : </a:t>
            </a:r>
            <a:endParaRPr lang="fr-FR" sz="1400" dirty="0" smtClean="0"/>
          </a:p>
          <a:p>
            <a:r>
              <a:rPr lang="fr-FR" sz="1400" dirty="0" smtClean="0"/>
              <a:t>différents J</a:t>
            </a:r>
            <a:r>
              <a:rPr lang="fr-FR" sz="1400" baseline="30000" dirty="0" smtClean="0">
                <a:sym typeface="Symbol"/>
              </a:rPr>
              <a:t></a:t>
            </a:r>
            <a:r>
              <a:rPr lang="fr-FR" sz="1400" dirty="0" smtClean="0">
                <a:sym typeface="Symbol"/>
              </a:rPr>
              <a:t> peuplés</a:t>
            </a:r>
            <a:endParaRPr lang="fr-FR" sz="1400" baseline="30000" dirty="0"/>
          </a:p>
        </p:txBody>
      </p:sp>
      <p:sp>
        <p:nvSpPr>
          <p:cNvPr id="244" name="Rectangle à coins arrondis 243"/>
          <p:cNvSpPr/>
          <p:nvPr/>
        </p:nvSpPr>
        <p:spPr>
          <a:xfrm>
            <a:off x="5225092" y="5060088"/>
            <a:ext cx="3918908" cy="1668542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Fission</a:t>
            </a:r>
            <a:r>
              <a:rPr lang="fr-FR" sz="1400" dirty="0" smtClean="0">
                <a:solidFill>
                  <a:schemeClr val="tx1"/>
                </a:solidFill>
              </a:rPr>
              <a:t>: méthode efficace et puissante</a:t>
            </a:r>
          </a:p>
          <a:p>
            <a:r>
              <a:rPr lang="fr-FR" sz="1400" b="1" dirty="0" smtClean="0">
                <a:solidFill>
                  <a:schemeClr val="tx1"/>
                </a:solidFill>
              </a:rPr>
              <a:t>Capture: </a:t>
            </a:r>
            <a:endParaRPr lang="fr-FR" sz="1400" b="1" dirty="0">
              <a:solidFill>
                <a:schemeClr val="tx1"/>
              </a:solidFill>
            </a:endParaRPr>
          </a:p>
          <a:p>
            <a:pPr marL="177800" lvl="1"/>
            <a:r>
              <a:rPr lang="fr-FR" sz="1400" dirty="0" smtClean="0">
                <a:solidFill>
                  <a:schemeClr val="tx1"/>
                </a:solidFill>
              </a:rPr>
              <a:t>Étudier les distributions de </a:t>
            </a:r>
            <a:r>
              <a:rPr lang="fr-FR" sz="1400" dirty="0">
                <a:solidFill>
                  <a:prstClr val="black"/>
                </a:solidFill>
              </a:rPr>
              <a:t>J</a:t>
            </a:r>
            <a:r>
              <a:rPr lang="fr-FR" sz="1400" baseline="30000" dirty="0" smtClean="0">
                <a:solidFill>
                  <a:prstClr val="black"/>
                </a:solidFill>
                <a:sym typeface="Symbol"/>
              </a:rPr>
              <a:t> </a:t>
            </a:r>
            <a:r>
              <a:rPr lang="fr-FR" sz="1400" dirty="0" smtClean="0">
                <a:solidFill>
                  <a:prstClr val="black"/>
                </a:solidFill>
                <a:sym typeface="Symbol"/>
              </a:rPr>
              <a:t>peuplés</a:t>
            </a:r>
          </a:p>
          <a:p>
            <a:pPr marL="177800" lvl="1"/>
            <a:r>
              <a:rPr lang="fr-FR" sz="1400" dirty="0" smtClean="0">
                <a:solidFill>
                  <a:prstClr val="black"/>
                </a:solidFill>
                <a:sym typeface="Symbol"/>
              </a:rPr>
              <a:t>Corriger les résultats des différences de </a:t>
            </a:r>
            <a:r>
              <a:rPr lang="fr-FR" sz="1400" dirty="0">
                <a:solidFill>
                  <a:prstClr val="black"/>
                </a:solidFill>
              </a:rPr>
              <a:t>J</a:t>
            </a:r>
            <a:r>
              <a:rPr lang="fr-FR" sz="1400" baseline="30000" dirty="0" smtClean="0">
                <a:solidFill>
                  <a:prstClr val="black"/>
                </a:solidFill>
                <a:sym typeface="Symbol"/>
              </a:rPr>
              <a:t></a:t>
            </a:r>
            <a:endParaRPr lang="fr-FR" sz="1400" dirty="0" smtClean="0">
              <a:solidFill>
                <a:prstClr val="black"/>
              </a:solidFill>
              <a:sym typeface="Symbol"/>
            </a:endParaRPr>
          </a:p>
          <a:p>
            <a:pPr marL="177800" lvl="1"/>
            <a:r>
              <a:rPr lang="fr-FR" sz="1400" dirty="0" smtClean="0">
                <a:solidFill>
                  <a:prstClr val="black"/>
                </a:solidFill>
                <a:sym typeface="Symbol"/>
              </a:rPr>
              <a:t>Utiliser </a:t>
            </a:r>
            <a:r>
              <a:rPr lang="fr-FR" sz="1400" baseline="30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sym typeface="Symbol"/>
              </a:rPr>
              <a:t>la méthode pour contraindre les modèles statistiques (fait dans ENDF)</a:t>
            </a:r>
            <a:endParaRPr lang="fr-FR" sz="1400" dirty="0">
              <a:solidFill>
                <a:schemeClr val="tx1"/>
              </a:solidFill>
              <a:sym typeface="Symbol"/>
            </a:endParaRPr>
          </a:p>
          <a:p>
            <a:pPr indent="-279400" algn="ctr"/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Collaboration avec les théoriciens essentielle !</a:t>
            </a:r>
          </a:p>
        </p:txBody>
      </p:sp>
    </p:spTree>
    <p:extLst>
      <p:ext uri="{BB962C8B-B14F-4D97-AF65-F5344CB8AC3E}">
        <p14:creationId xmlns:p14="http://schemas.microsoft.com/office/powerpoint/2010/main" val="10422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35" grpId="0"/>
      <p:bldP spid="237" grpId="0"/>
      <p:bldP spid="242" grpId="0"/>
      <p:bldP spid="3099" grpId="0"/>
      <p:bldP spid="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112" y="285728"/>
            <a:ext cx="7322852" cy="714380"/>
          </a:xfrm>
        </p:spPr>
        <p:txBody>
          <a:bodyPr/>
          <a:lstStyle/>
          <a:p>
            <a:r>
              <a:rPr lang="fr-FR" dirty="0" smtClean="0"/>
              <a:t>Sofia: </a:t>
            </a:r>
            <a:r>
              <a:rPr lang="en-CA" altLang="fr-FR" dirty="0"/>
              <a:t>Study of Fission in inverse kinematics with </a:t>
            </a:r>
            <a:r>
              <a:rPr lang="en-CA" altLang="fr-FR" dirty="0" err="1" smtClean="0"/>
              <a:t>Aladin</a:t>
            </a:r>
            <a:r>
              <a:rPr lang="en-CA" altLang="fr-FR" dirty="0" smtClean="0"/>
              <a:t>   @GSI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3"/>
          <a:stretch/>
        </p:blipFill>
        <p:spPr bwMode="auto">
          <a:xfrm>
            <a:off x="3409578" y="1148070"/>
            <a:ext cx="5040560" cy="20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enbg.in2p3.fr/plugins/kitcnrs-4010/images/logo-cenbg-pet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92" y="744126"/>
            <a:ext cx="745808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COMBI_ONE\doc\LOGOS - ENTETES - ORGANIGRAMMES - signatures\IPNO\New_LogoIPN_6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79" y="936258"/>
            <a:ext cx="514350" cy="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>
            <a:stCxn id="7" idx="2"/>
          </p:cNvCxnSpPr>
          <p:nvPr/>
        </p:nvCxnSpPr>
        <p:spPr>
          <a:xfrm>
            <a:off x="5839996" y="1052736"/>
            <a:ext cx="0" cy="699502"/>
          </a:xfrm>
          <a:prstGeom prst="straightConnector1">
            <a:avLst/>
          </a:prstGeom>
          <a:ln w="28575">
            <a:solidFill>
              <a:srgbClr val="385D8A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7308304" y="1096993"/>
            <a:ext cx="1028675" cy="531807"/>
          </a:xfrm>
          <a:prstGeom prst="straightConnector1">
            <a:avLst/>
          </a:prstGeom>
          <a:ln w="28575">
            <a:solidFill>
              <a:srgbClr val="385D8A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2"/>
          </p:cNvCxnSpPr>
          <p:nvPr/>
        </p:nvCxnSpPr>
        <p:spPr>
          <a:xfrm flipH="1">
            <a:off x="8285546" y="1257727"/>
            <a:ext cx="308608" cy="922796"/>
          </a:xfrm>
          <a:prstGeom prst="straightConnector1">
            <a:avLst/>
          </a:prstGeom>
          <a:ln w="28575">
            <a:solidFill>
              <a:srgbClr val="385D8A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81786" y="980728"/>
            <a:ext cx="1127873" cy="276999"/>
          </a:xfrm>
          <a:prstGeom prst="rect">
            <a:avLst/>
          </a:prstGeom>
          <a:solidFill>
            <a:srgbClr val="F1EBE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Cible active 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1539"/>
            <a:ext cx="3269432" cy="141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10" y="2636912"/>
            <a:ext cx="2463751" cy="116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90677" y="2239700"/>
            <a:ext cx="267060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Fission électromagnétique</a:t>
            </a:r>
          </a:p>
          <a:p>
            <a:r>
              <a:rPr lang="fr-FR" sz="1400" dirty="0" smtClean="0"/>
              <a:t>Mesures en cinématique inverse</a:t>
            </a:r>
          </a:p>
          <a:p>
            <a:r>
              <a:rPr lang="fr-FR" sz="1400" dirty="0" smtClean="0"/>
              <a:t>1</a:t>
            </a:r>
            <a:r>
              <a:rPr lang="fr-FR" sz="1400" baseline="30000" dirty="0" smtClean="0"/>
              <a:t>ière</a:t>
            </a:r>
            <a:r>
              <a:rPr lang="fr-FR" sz="1400" dirty="0" smtClean="0"/>
              <a:t> mesure complète des deux FF</a:t>
            </a:r>
            <a:endParaRPr lang="fr-FR" sz="1400" dirty="0" smtClean="0">
              <a:sym typeface="Symbol"/>
            </a:endParaRPr>
          </a:p>
          <a:p>
            <a:r>
              <a:rPr lang="fr-FR" sz="1400" dirty="0" smtClean="0">
                <a:sym typeface="Symbol"/>
              </a:rPr>
              <a:t>Précision &lt; 1% sur rendements</a:t>
            </a:r>
          </a:p>
          <a:p>
            <a:endParaRPr lang="fr-FR" sz="1400" dirty="0">
              <a:sym typeface="Symbol"/>
            </a:endParaRPr>
          </a:p>
          <a:p>
            <a:r>
              <a:rPr lang="fr-FR" sz="1400" dirty="0" smtClean="0">
                <a:sym typeface="Symbol"/>
              </a:rPr>
              <a:t>Mesure du </a:t>
            </a:r>
            <a:r>
              <a:rPr lang="fr-FR" sz="1400" baseline="30000" dirty="0" smtClean="0">
                <a:sym typeface="Symbol"/>
              </a:rPr>
              <a:t>238</a:t>
            </a:r>
            <a:r>
              <a:rPr lang="fr-FR" sz="1400" dirty="0" smtClean="0">
                <a:sym typeface="Symbol"/>
              </a:rPr>
              <a:t>Np (=</a:t>
            </a:r>
            <a:r>
              <a:rPr lang="fr-FR" sz="1400" baseline="30000" dirty="0" smtClean="0">
                <a:sym typeface="Symbol"/>
              </a:rPr>
              <a:t>237</a:t>
            </a:r>
            <a:r>
              <a:rPr lang="fr-FR" sz="1400" dirty="0" smtClean="0">
                <a:sym typeface="Symbol"/>
              </a:rPr>
              <a:t>Np+n)</a:t>
            </a:r>
            <a:endParaRPr lang="fr-FR" sz="1400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25" y="3956053"/>
            <a:ext cx="4220014" cy="23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5076056" y="5915424"/>
            <a:ext cx="3918908" cy="715089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Perspectives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Mesure de </a:t>
            </a:r>
            <a:r>
              <a:rPr lang="fr-FR" sz="1400" baseline="30000" dirty="0" smtClean="0">
                <a:solidFill>
                  <a:schemeClr val="tx1"/>
                </a:solidFill>
              </a:rPr>
              <a:t>236</a:t>
            </a:r>
            <a:r>
              <a:rPr lang="fr-FR" sz="1400" dirty="0" smtClean="0">
                <a:solidFill>
                  <a:schemeClr val="tx1"/>
                </a:solidFill>
              </a:rPr>
              <a:t>U en 2014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+ une 10</a:t>
            </a:r>
            <a:r>
              <a:rPr lang="fr-FR" sz="1400" baseline="30000" dirty="0" smtClean="0">
                <a:solidFill>
                  <a:schemeClr val="tx1"/>
                </a:solidFill>
              </a:rPr>
              <a:t>aine</a:t>
            </a:r>
            <a:r>
              <a:rPr lang="fr-FR" sz="1400" dirty="0" smtClean="0">
                <a:solidFill>
                  <a:schemeClr val="tx1"/>
                </a:solidFill>
              </a:rPr>
              <a:t> de noyaux exotiques jusqu’au </a:t>
            </a:r>
            <a:r>
              <a:rPr lang="fr-FR" sz="1400" baseline="30000" dirty="0" smtClean="0">
                <a:solidFill>
                  <a:schemeClr val="tx1"/>
                </a:solidFill>
              </a:rPr>
              <a:t>182</a:t>
            </a:r>
            <a:r>
              <a:rPr lang="fr-FR" sz="1400" dirty="0" smtClean="0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36" name="ZoneTexte 35"/>
          <p:cNvSpPr txBox="1"/>
          <p:nvPr/>
        </p:nvSpPr>
        <p:spPr>
          <a:xfrm rot="19012549">
            <a:off x="2523251" y="5100099"/>
            <a:ext cx="1077924" cy="338554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B3B3"/>
                </a:solidFill>
              </a:rPr>
              <a:t>T.Gorbinet</a:t>
            </a:r>
            <a:endParaRPr lang="fr-FR" b="1" dirty="0">
              <a:solidFill>
                <a:srgbClr val="FFB3B3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8553" y="3729795"/>
            <a:ext cx="2304000" cy="3069581"/>
            <a:chOff x="18553" y="3729795"/>
            <a:chExt cx="2304000" cy="3069581"/>
          </a:xfrm>
        </p:grpSpPr>
        <p:grpSp>
          <p:nvGrpSpPr>
            <p:cNvPr id="14" name="Groupe 13"/>
            <p:cNvGrpSpPr>
              <a:grpSpLocks noChangeAspect="1"/>
            </p:cNvGrpSpPr>
            <p:nvPr/>
          </p:nvGrpSpPr>
          <p:grpSpPr>
            <a:xfrm>
              <a:off x="18553" y="3729795"/>
              <a:ext cx="2304000" cy="1528672"/>
              <a:chOff x="1173460" y="3264353"/>
              <a:chExt cx="3101760" cy="2057977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460" y="3264353"/>
                <a:ext cx="3101760" cy="2057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1390151" y="3301812"/>
                <a:ext cx="22089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Séparation en Z complète des FF</a:t>
                </a:r>
                <a:endParaRPr lang="fr-FR" sz="1200" dirty="0"/>
              </a:p>
            </p:txBody>
          </p:sp>
        </p:grpSp>
        <p:grpSp>
          <p:nvGrpSpPr>
            <p:cNvPr id="13" name="Groupe 12"/>
            <p:cNvGrpSpPr>
              <a:grpSpLocks noChangeAspect="1"/>
            </p:cNvGrpSpPr>
            <p:nvPr/>
          </p:nvGrpSpPr>
          <p:grpSpPr>
            <a:xfrm>
              <a:off x="35496" y="5269376"/>
              <a:ext cx="2065012" cy="1530000"/>
              <a:chOff x="1141200" y="5322330"/>
              <a:chExt cx="3134330" cy="170707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200" y="5322330"/>
                <a:ext cx="3134330" cy="1707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2343452" y="6564736"/>
                <a:ext cx="1204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Résolution 0,6 A</a:t>
                </a:r>
                <a:endParaRPr lang="fr-FR" sz="1200" dirty="0"/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 rot="19012549">
              <a:off x="678639" y="4963275"/>
              <a:ext cx="1091581" cy="338554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FFB3B3"/>
                  </a:solidFill>
                </a:rPr>
                <a:t>G.Boutoux</a:t>
              </a:r>
              <a:endParaRPr lang="fr-FR" b="1" dirty="0">
                <a:solidFill>
                  <a:srgbClr val="FFB3B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8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GEF: </a:t>
            </a:r>
            <a:r>
              <a:rPr lang="fr-FR" cap="small" dirty="0" err="1" smtClean="0"/>
              <a:t>GEneral</a:t>
            </a:r>
            <a:r>
              <a:rPr lang="fr-FR" cap="small" dirty="0" smtClean="0"/>
              <a:t> Fission model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Ch.O.Bacri, le 24 Octobre 2013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CS IN2P3 – </a:t>
            </a:r>
            <a:r>
              <a:rPr lang="fr-FR" smtClean="0">
                <a:solidFill>
                  <a:srgbClr val="898989"/>
                </a:solidFill>
              </a:rPr>
              <a:t>Données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nucléaires</a:t>
            </a:r>
            <a:endParaRPr lang="fr-F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952570"/>
            <a:ext cx="341715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Description générale du processus de fission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fission spontanée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fission jusqu’à E* </a:t>
            </a:r>
            <a:r>
              <a:rPr lang="fr-FR" sz="1400" dirty="0" smtClean="0">
                <a:sym typeface="Symbol"/>
              </a:rPr>
              <a:t> 100 MeV</a:t>
            </a:r>
          </a:p>
          <a:p>
            <a:r>
              <a:rPr lang="fr-FR" sz="1400" dirty="0" smtClean="0">
                <a:sym typeface="Symbol"/>
              </a:rPr>
              <a:t>Code semi-empirique</a:t>
            </a:r>
          </a:p>
          <a:p>
            <a:endParaRPr lang="fr-FR" sz="1400" dirty="0">
              <a:sym typeface="Symbol"/>
            </a:endParaRPr>
          </a:p>
          <a:p>
            <a:r>
              <a:rPr lang="fr-FR" sz="1400" dirty="0" smtClean="0">
                <a:sym typeface="Symbol"/>
              </a:rPr>
              <a:t>Inclus dans prochaine version de JEFF</a:t>
            </a:r>
            <a:endParaRPr lang="fr-FR" sz="1400" dirty="0"/>
          </a:p>
        </p:txBody>
      </p:sp>
      <p:pic>
        <p:nvPicPr>
          <p:cNvPr id="8" name="Picture 5" descr="http://www.cenbg.in2p3.fr/plugins/kitcnrs-4010/images/logo-cenbg-pet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121813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292080" y="835188"/>
            <a:ext cx="3296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Étude développée grâce à EFNUDAT, ERINDA, NEA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0712" y="5093581"/>
            <a:ext cx="8244408" cy="1764419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5020" y="3333856"/>
            <a:ext cx="5148064" cy="1759725"/>
            <a:chOff x="3117056" y="3333856"/>
            <a:chExt cx="5148064" cy="1759725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056" y="3440768"/>
              <a:ext cx="5148064" cy="165281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822209" y="3333856"/>
              <a:ext cx="4442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Book Antiqua" panose="02040602050305030304" pitchFamily="18" charset="0"/>
                </a:rPr>
                <a:t>full symbols </a:t>
              </a:r>
              <a:r>
                <a:rPr lang="en-US" sz="1000" dirty="0" smtClean="0">
                  <a:latin typeface="Book Antiqua" panose="02040602050305030304" pitchFamily="18" charset="0"/>
                </a:rPr>
                <a:t>: measured </a:t>
              </a:r>
              <a:r>
                <a:rPr lang="en-US" sz="1000" dirty="0">
                  <a:latin typeface="Book Antiqua" panose="02040602050305030304" pitchFamily="18" charset="0"/>
                </a:rPr>
                <a:t>prompt-neutron multiplicity </a:t>
              </a:r>
              <a:r>
                <a:rPr lang="en-US" sz="1000" dirty="0" smtClean="0">
                  <a:latin typeface="Book Antiqua" panose="02040602050305030304" pitchFamily="18" charset="0"/>
                </a:rPr>
                <a:t>distributions</a:t>
              </a:r>
            </a:p>
            <a:p>
              <a:r>
                <a:rPr lang="en-US" sz="1000" dirty="0" smtClean="0">
                  <a:latin typeface="Book Antiqua" panose="02040602050305030304" pitchFamily="18" charset="0"/>
                </a:rPr>
                <a:t>open symbols: GEF</a:t>
              </a:r>
              <a:endParaRPr lang="fr-FR" sz="10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35561" y="2617167"/>
            <a:ext cx="4164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Entrées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: Noyau fissionnant (Z,A,E*, mode d’excitation)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9992" y="16450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Sorties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rendements </a:t>
            </a:r>
            <a:r>
              <a:rPr lang="fr-FR" sz="1400" dirty="0">
                <a:solidFill>
                  <a:prstClr val="black"/>
                </a:solidFill>
              </a:rPr>
              <a:t>isotopiques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rendements </a:t>
            </a:r>
            <a:r>
              <a:rPr lang="fr-FR" sz="1400" dirty="0">
                <a:solidFill>
                  <a:prstClr val="black"/>
                </a:solidFill>
              </a:rPr>
              <a:t>isotoniques et isobariques (pré et post neutron)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Spectre des neutrons et des gamma prompts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multiplicités de neutrons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Énergie cinétique totale des fragments (pré et post neutron)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moments </a:t>
            </a:r>
            <a:r>
              <a:rPr lang="fr-FR" sz="1400" dirty="0">
                <a:solidFill>
                  <a:prstClr val="black"/>
                </a:solidFill>
              </a:rPr>
              <a:t>angulaires des fragments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Rendements </a:t>
            </a:r>
            <a:r>
              <a:rPr lang="fr-FR" sz="1400" dirty="0" err="1">
                <a:solidFill>
                  <a:prstClr val="black"/>
                </a:solidFill>
              </a:rPr>
              <a:t>isomériques</a:t>
            </a:r>
            <a:endParaRPr lang="fr-FR" sz="1400" dirty="0">
              <a:solidFill>
                <a:prstClr val="black"/>
              </a:solidFill>
            </a:endParaRPr>
          </a:p>
          <a:p>
            <a:pPr lvl="0" algn="ctr"/>
            <a:r>
              <a:rPr lang="fr-FR" sz="1400" dirty="0" smtClean="0">
                <a:solidFill>
                  <a:prstClr val="black"/>
                </a:solidFill>
              </a:rPr>
              <a:t>…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46738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K.H. </a:t>
            </a:r>
            <a:r>
              <a:rPr lang="fr-FR" dirty="0" err="1" smtClean="0"/>
              <a:t>Shmidt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729148" y="3809647"/>
            <a:ext cx="2515260" cy="749141"/>
          </a:xfrm>
          <a:prstGeom prst="roundRect">
            <a:avLst/>
          </a:prstGeom>
          <a:solidFill>
            <a:srgbClr val="62C4E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Perspectives: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Inclure description des </a:t>
            </a:r>
            <a:r>
              <a:rPr lang="fr-FR" sz="1400" dirty="0" smtClean="0">
                <a:solidFill>
                  <a:schemeClr val="tx1"/>
                </a:solidFill>
                <a:sym typeface="Symbol"/>
              </a:rPr>
              <a:t></a:t>
            </a:r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Mesures pour validation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ModeleSimple_PP2007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1642</Words>
  <Application>Microsoft Office PowerPoint</Application>
  <PresentationFormat>Affichage à l'écran (4:3)</PresentationFormat>
  <Paragraphs>370</Paragraphs>
  <Slides>16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ModeleSimple_PP2007v1</vt:lpstr>
      <vt:lpstr>Équation</vt:lpstr>
      <vt:lpstr>Les données nucléaires à l’IN2P3</vt:lpstr>
      <vt:lpstr>Contexte général des études</vt:lpstr>
      <vt:lpstr>Les besoins en données nucléaires</vt:lpstr>
      <vt:lpstr>processus d’évaluation / validation des données</vt:lpstr>
      <vt:lpstr>Mesures de sections efficaces - Mesures de rendements de fission</vt:lpstr>
      <vt:lpstr>Mesures de σ fission à nTOF</vt:lpstr>
      <vt:lpstr>Réactions de substitution</vt:lpstr>
      <vt:lpstr>Sofia: Study of Fission in inverse kinematics with Aladin   @GSI</vt:lpstr>
      <vt:lpstr>GEF: GEneral Fission model</vt:lpstr>
      <vt:lpstr>Sections efficaces (n,xn) : l’exemple de l’238U</vt:lpstr>
      <vt:lpstr>Puissance résiduelle – Effet Pandémonium - TAGS</vt:lpstr>
      <vt:lpstr>FIPPS et les rendements de fission</vt:lpstr>
      <vt:lpstr>Les faisceaux</vt:lpstr>
      <vt:lpstr>Licorne: Lithium Inverse Cinematiques Orsay NEutron source</vt:lpstr>
      <vt:lpstr>Les cibles d’actinides</vt:lpstr>
      <vt:lpstr>Conclusions -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Olivier BACRI</dc:creator>
  <cp:lastModifiedBy>bacri</cp:lastModifiedBy>
  <cp:revision>283</cp:revision>
  <cp:lastPrinted>2013-10-15T13:02:13Z</cp:lastPrinted>
  <dcterms:created xsi:type="dcterms:W3CDTF">2013-09-25T07:06:21Z</dcterms:created>
  <dcterms:modified xsi:type="dcterms:W3CDTF">2013-10-23T19:53:26Z</dcterms:modified>
</cp:coreProperties>
</file>