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93" r:id="rId2"/>
    <p:sldId id="414" r:id="rId3"/>
    <p:sldId id="405" r:id="rId4"/>
    <p:sldId id="394" r:id="rId5"/>
    <p:sldId id="395" r:id="rId6"/>
    <p:sldId id="434" r:id="rId7"/>
    <p:sldId id="435" r:id="rId8"/>
    <p:sldId id="415" r:id="rId9"/>
    <p:sldId id="397" r:id="rId10"/>
    <p:sldId id="408" r:id="rId11"/>
    <p:sldId id="412" r:id="rId12"/>
    <p:sldId id="416" r:id="rId13"/>
    <p:sldId id="398" r:id="rId14"/>
    <p:sldId id="433" r:id="rId15"/>
    <p:sldId id="399" r:id="rId16"/>
    <p:sldId id="436" r:id="rId17"/>
    <p:sldId id="417" r:id="rId18"/>
    <p:sldId id="404" r:id="rId19"/>
    <p:sldId id="413" r:id="rId20"/>
    <p:sldId id="403" r:id="rId21"/>
    <p:sldId id="402" r:id="rId22"/>
    <p:sldId id="426" r:id="rId23"/>
    <p:sldId id="418" r:id="rId24"/>
    <p:sldId id="406" r:id="rId25"/>
    <p:sldId id="409" r:id="rId26"/>
    <p:sldId id="407" r:id="rId27"/>
    <p:sldId id="420" r:id="rId28"/>
    <p:sldId id="421" r:id="rId29"/>
    <p:sldId id="424" r:id="rId30"/>
    <p:sldId id="423" r:id="rId31"/>
    <p:sldId id="425" r:id="rId32"/>
    <p:sldId id="392" r:id="rId33"/>
    <p:sldId id="427" r:id="rId34"/>
    <p:sldId id="428" r:id="rId35"/>
    <p:sldId id="430" r:id="rId36"/>
    <p:sldId id="431" r:id="rId37"/>
    <p:sldId id="43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FF"/>
    <a:srgbClr val="FF9999"/>
    <a:srgbClr val="FFCCFF"/>
    <a:srgbClr val="00FFFF"/>
    <a:srgbClr val="FFCC99"/>
    <a:srgbClr val="FFFFCC"/>
    <a:srgbClr val="FFFF00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107" d="100"/>
          <a:sy n="107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pscdata\ucn\pignol\Presentations\2013_CSIN2P3\Sensitivit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11842115838515"/>
          <c:y val="3.2344245767415888E-2"/>
          <c:w val="0.80791624359362479"/>
          <c:h val="0.847380471277857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Source!$B$4</c:f>
              <c:strCache>
                <c:ptCount val="1"/>
                <c:pt idx="0">
                  <c:v>proton pulses</c:v>
                </c:pt>
              </c:strCache>
            </c:strRef>
          </c:tx>
          <c:invertIfNegative val="0"/>
          <c:cat>
            <c:numRef>
              <c:f>Source!$A$5:$A$8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Source!$B$5:$B$8</c:f>
              <c:numCache>
                <c:formatCode>General</c:formatCode>
                <c:ptCount val="4"/>
                <c:pt idx="0">
                  <c:v>20</c:v>
                </c:pt>
                <c:pt idx="1">
                  <c:v>2000</c:v>
                </c:pt>
                <c:pt idx="2">
                  <c:v>13600</c:v>
                </c:pt>
              </c:numCache>
            </c:numRef>
          </c:val>
        </c:ser>
        <c:ser>
          <c:idx val="1"/>
          <c:order val="1"/>
          <c:tx>
            <c:strRef>
              <c:f>Source!$C$4</c:f>
              <c:strCache>
                <c:ptCount val="1"/>
                <c:pt idx="0">
                  <c:v>EDM cycles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effectLst/>
            </c:spPr>
          </c:dPt>
          <c:val>
            <c:numRef>
              <c:f>Source!$C$5:$C$8</c:f>
              <c:numCache>
                <c:formatCode>General</c:formatCode>
                <c:ptCount val="4"/>
                <c:pt idx="0">
                  <c:v>0</c:v>
                </c:pt>
                <c:pt idx="1">
                  <c:v>45</c:v>
                </c:pt>
                <c:pt idx="2">
                  <c:v>1608</c:v>
                </c:pt>
                <c:pt idx="3">
                  <c:v>3400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63232"/>
        <c:axId val="116073216"/>
      </c:barChart>
      <c:catAx>
        <c:axId val="11606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 Rounded MT Bold" pitchFamily="34" charset="0"/>
              </a:defRPr>
            </a:pPr>
            <a:endParaRPr lang="en-US"/>
          </a:p>
        </c:txPr>
        <c:crossAx val="116073216"/>
        <c:crosses val="autoZero"/>
        <c:auto val="1"/>
        <c:lblAlgn val="ctr"/>
        <c:lblOffset val="100"/>
        <c:noMultiLvlLbl val="0"/>
      </c:catAx>
      <c:valAx>
        <c:axId val="116073216"/>
        <c:scaling>
          <c:logBase val="10"/>
          <c:orientation val="minMax"/>
          <c:min val="10"/>
        </c:scaling>
        <c:delete val="0"/>
        <c:axPos val="l"/>
        <c:majorGridlines/>
        <c:numFmt formatCode="General" sourceLinked="1"/>
        <c:majorTickMark val="none"/>
        <c:minorTickMark val="in"/>
        <c:tickLblPos val="nextTo"/>
        <c:txPr>
          <a:bodyPr/>
          <a:lstStyle/>
          <a:p>
            <a:pPr>
              <a:defRPr sz="1100">
                <a:latin typeface="Arial Rounded MT Bold" pitchFamily="34" charset="0"/>
              </a:defRPr>
            </a:pPr>
            <a:endParaRPr lang="en-US"/>
          </a:p>
        </c:txPr>
        <c:crossAx val="116063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4088800538917193"/>
          <c:y val="6.1744258530973366E-2"/>
          <c:w val="0.48808708203497669"/>
          <c:h val="0.16457324127953554"/>
        </c:manualLayout>
      </c:layout>
      <c:overlay val="0"/>
      <c:txPr>
        <a:bodyPr/>
        <a:lstStyle/>
        <a:p>
          <a:pPr>
            <a:defRPr sz="2000">
              <a:latin typeface="Arial Rounded MT Bold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1D26-EC9B-4193-A26D-633AC659FF21}" type="datetimeFigureOut">
              <a:rPr lang="fr-FR" smtClean="0"/>
              <a:t>22/10/2013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4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226D-6CDC-447B-843A-797455DCC0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4350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19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20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21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22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24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25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26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28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400A90-A07E-4CB6-8871-0C405811A6D3}" type="slidenum">
              <a:rPr lang="fr-FR" smtClean="0"/>
              <a:pPr>
                <a:defRPr/>
              </a:pPr>
              <a:t>29</a:t>
            </a:fld>
            <a:endParaRPr lang="fr-FR" smtClean="0"/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86BB34-5E1B-4D77-8064-57725C733EDE}" type="slidenum">
              <a:rPr lang="fr-FR" smtClean="0"/>
              <a:pPr>
                <a:defRPr/>
              </a:pPr>
              <a:t>30</a:t>
            </a:fld>
            <a:endParaRPr lang="fr-FR" smtClean="0"/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9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1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37AD0C-FE07-4128-A3F6-1174F7B9E65B}" type="slidenum">
              <a:rPr lang="fr-FR" smtClean="0"/>
              <a:pPr>
                <a:defRPr/>
              </a:pPr>
              <a:t>31</a:t>
            </a:fld>
            <a:endParaRPr lang="fr-FR" smtClean="0"/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64175" cy="4092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32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33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34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35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36</a:t>
            </a:fld>
            <a:endParaRPr lang="fr-FR" dirty="0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10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11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13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14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15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16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BAC4D0F-27EE-46FA-AFDA-866B0D6D5E1A}" type="slidenum">
              <a:rPr lang="fr-FR"/>
              <a:pPr/>
              <a:t>18</a:t>
            </a:fld>
            <a:endParaRPr lang="fr-FR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2037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BCE-CD43-4BEC-9F6E-FB9D7F3C8895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241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47D53-07A3-405F-9807-11AF3E2DEB63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46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80DE8-441A-4C65-8599-95E8C474FDEE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134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33507-5953-4AA3-9D8D-BF140ED7634A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742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B293-FF81-4630-B20F-085BF946CDD6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759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F9E73-4060-46E6-837E-D2B191546E0F}" type="datetime1">
              <a:rPr lang="fr-FR" smtClean="0"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566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8C3B9A-A45C-4753-8D27-1D6B81A720D8}" type="datetime1">
              <a:rPr lang="fr-FR" smtClean="0"/>
              <a:t>22/10/2013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044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A7B68-D078-4F53-ACDE-BFE6B806F4E3}" type="datetime1">
              <a:rPr lang="fr-FR" smtClean="0"/>
              <a:t>22/10/2013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015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52255-C4FA-4106-89E9-AB20B81FD644}" type="datetime1">
              <a:rPr lang="fr-FR" smtClean="0"/>
              <a:t>22/10/2013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2023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CCD13-A512-4C9B-8ACC-CBEDBCF43471}" type="datetime1">
              <a:rPr lang="fr-FR" smtClean="0"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269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E1E2D-9E28-4698-9A08-2FD2030707C5}" type="datetime1">
              <a:rPr lang="fr-FR" smtClean="0"/>
              <a:t>22/10/2013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79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C6406A-3261-4DD0-97EB-6CA6B6661796}" type="datetime1">
              <a:rPr lang="fr-FR" smtClean="0"/>
              <a:t>22/10/2013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Aspects experimentaux de la physique des particules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94709-9FCA-426C-AED4-4F2148926E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793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9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1.png"/><Relationship Id="rId4" Type="http://schemas.openxmlformats.org/officeDocument/2006/relationships/image" Target="../media/image30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openxmlformats.org/officeDocument/2006/relationships/image" Target="../media/image56.png"/><Relationship Id="rId9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0.jpeg"/><Relationship Id="rId4" Type="http://schemas.openxmlformats.org/officeDocument/2006/relationships/image" Target="../media/image15.wmf"/><Relationship Id="rId9" Type="http://schemas.openxmlformats.org/officeDocument/2006/relationships/hyperlink" Target="http://images.google.ch/imgres?imgurl=http://www.hamburg-koscher.de/Flagge%20Deutschland.jpg&amp;imgrefurl=http://www.hamburg-koscher.de/&amp;h=340&amp;w=461&amp;sz=10&amp;hl=de&amp;start=6&amp;tbnid=qZW9rP47rL5FvM:&amp;tbnh=94&amp;tbnw=128&amp;prev=/images?q=flagge+deutschland&amp;svnum=10&amp;hl=d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1</a:t>
            </a:fld>
            <a:endParaRPr lang="en-US" dirty="0"/>
          </a:p>
        </p:txBody>
      </p:sp>
      <p:sp>
        <p:nvSpPr>
          <p:cNvPr id="17" name="Sous-titre 2"/>
          <p:cNvSpPr txBox="1">
            <a:spLocks/>
          </p:cNvSpPr>
          <p:nvPr/>
        </p:nvSpPr>
        <p:spPr>
          <a:xfrm>
            <a:off x="147464" y="5949280"/>
            <a:ext cx="5072608" cy="8640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Guillaume </a:t>
            </a:r>
            <a:r>
              <a:rPr lang="fr-FR" sz="2000" dirty="0" err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Pignol</a:t>
            </a:r>
            <a:r>
              <a:rPr lang="fr-FR" sz="2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(LPSC Grenoble)</a:t>
            </a:r>
          </a:p>
          <a:p>
            <a:pPr algn="l"/>
            <a:r>
              <a:rPr lang="fr-FR" sz="2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IN2P3 </a:t>
            </a:r>
            <a:r>
              <a:rPr lang="fr-FR" sz="2000" dirty="0" err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scientific</a:t>
            </a:r>
            <a:r>
              <a:rPr lang="fr-FR" sz="2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fr-FR" sz="2000" dirty="0" err="1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council</a:t>
            </a:r>
            <a:r>
              <a:rPr lang="fr-FR" sz="2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, 24/10/2013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1 Physics motivations</a:t>
            </a:r>
          </a:p>
          <a:p>
            <a:endParaRPr lang="en-US" sz="2000" i="1" dirty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2 Status of the PSI UCN source</a:t>
            </a:r>
          </a:p>
          <a:p>
            <a:endParaRPr lang="en-US" sz="2000" i="1" dirty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3 Status of the running EDM experiment</a:t>
            </a:r>
          </a:p>
          <a:p>
            <a:r>
              <a:rPr lang="en-US" i="1" dirty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</a:p>
          <a:p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Systematics</a:t>
            </a:r>
          </a:p>
          <a:p>
            <a:r>
              <a:rPr lang="en-US" sz="2800" i="1" dirty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Statistical sensitivity</a:t>
            </a:r>
            <a:endParaRPr lang="en-US" sz="2800" dirty="0" smtClean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78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The PSI UCN source, intensity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10</a:t>
            </a:fld>
            <a:endParaRPr lang="en-US" dirty="0">
              <a:latin typeface="Arial Rounded MT Bold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4642059"/>
            <a:ext cx="414355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Paul Scherrer Institute, Zurich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16" y="854279"/>
            <a:ext cx="4496064" cy="315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21088"/>
            <a:ext cx="5308609" cy="197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5252373" y="4426035"/>
            <a:ext cx="3859083" cy="173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 Rounded MT Bold" pitchFamily="34" charset="0"/>
              </a:rPr>
              <a:t>UCN density measured at West1</a:t>
            </a:r>
          </a:p>
          <a:p>
            <a:pPr algn="l"/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23 UCN/cm</a:t>
            </a:r>
            <a:r>
              <a:rPr lang="en-US" sz="2400" baseline="30000" dirty="0" smtClean="0">
                <a:solidFill>
                  <a:srgbClr val="0000FF"/>
                </a:solidFill>
                <a:latin typeface="Arial Rounded MT Bold" pitchFamily="34" charset="0"/>
              </a:rPr>
              <a:t>3</a:t>
            </a:r>
          </a:p>
          <a:p>
            <a:pPr algn="l"/>
            <a:endParaRPr lang="en-US" sz="1800" dirty="0" smtClean="0">
              <a:latin typeface="Arial Rounded MT Bold" pitchFamily="34" charset="0"/>
            </a:endParaRP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Same vessel used at ILL PF2</a:t>
            </a:r>
          </a:p>
          <a:p>
            <a:pPr algn="l"/>
            <a:r>
              <a:rPr lang="en-US" sz="2400" dirty="0" smtClean="0">
                <a:solidFill>
                  <a:srgbClr val="0000FF"/>
                </a:solidFill>
                <a:latin typeface="Arial Rounded MT Bold" pitchFamily="34" charset="0"/>
              </a:rPr>
              <a:t>4.7 UCN/cm</a:t>
            </a:r>
            <a:r>
              <a:rPr lang="en-US" sz="2400" baseline="30000" dirty="0" smtClean="0">
                <a:solidFill>
                  <a:srgbClr val="0000FF"/>
                </a:solidFill>
                <a:latin typeface="Arial Rounded MT Bold" pitchFamily="34" charset="0"/>
              </a:rPr>
              <a:t>3</a:t>
            </a:r>
            <a:endParaRPr lang="en-US" sz="2400" baseline="300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475656" y="5013176"/>
            <a:ext cx="216024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 Rounded MT Bold" pitchFamily="34" charset="0"/>
              </a:rPr>
              <a:t>25 l volume</a:t>
            </a:r>
            <a:endParaRPr lang="en-US" sz="1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63632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78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The PSI UCN source, recent progress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11</a:t>
            </a:fld>
            <a:endParaRPr lang="en-US" dirty="0">
              <a:latin typeface="Arial Rounded MT Bold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969651"/>
            <a:ext cx="414355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Paul Scherrer Institute, Zurich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980728"/>
            <a:ext cx="432639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00150"/>
            <a:ext cx="2480967" cy="566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re 1"/>
          <p:cNvSpPr txBox="1">
            <a:spLocks/>
          </p:cNvSpPr>
          <p:nvPr/>
        </p:nvSpPr>
        <p:spPr>
          <a:xfrm>
            <a:off x="3347864" y="4509120"/>
            <a:ext cx="4392488" cy="18308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800" dirty="0" smtClean="0">
                <a:latin typeface="Arial Rounded MT Bold" pitchFamily="34" charset="0"/>
              </a:rPr>
              <a:t>Recently measured thermal neutron flux agrees with calculations. </a:t>
            </a:r>
            <a:endParaRPr lang="en-US" sz="1800" dirty="0">
              <a:latin typeface="Arial Rounded MT Bold" pitchFamily="34" charset="0"/>
            </a:endParaRPr>
          </a:p>
          <a:p>
            <a:pPr algn="l"/>
            <a:endParaRPr lang="en-US" sz="1800" dirty="0">
              <a:latin typeface="Arial Rounded MT Bold" pitchFamily="34" charset="0"/>
            </a:endParaRPr>
          </a:p>
          <a:p>
            <a:pPr algn="l"/>
            <a:r>
              <a:rPr lang="en-US" sz="1800" dirty="0" smtClean="0">
                <a:latin typeface="Arial Rounded MT Bold" pitchFamily="34" charset="0"/>
              </a:rPr>
              <a:t>Improvement by factor of ~15 in UCN output can still be gained, a goal actively pursued by the PSI group. </a:t>
            </a:r>
          </a:p>
        </p:txBody>
      </p:sp>
    </p:spTree>
    <p:extLst>
      <p:ext uri="{BB962C8B-B14F-4D97-AF65-F5344CB8AC3E}">
        <p14:creationId xmlns:p14="http://schemas.microsoft.com/office/powerpoint/2010/main" val="2928716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12</a:t>
            </a:fld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1 Physics motivations</a:t>
            </a:r>
          </a:p>
          <a:p>
            <a:endParaRPr lang="en-US" sz="2000" i="1" dirty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2 Status of the PSI UCN source</a:t>
            </a:r>
          </a:p>
          <a:p>
            <a:endParaRPr lang="en-US" sz="2000" i="1" dirty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3 Status of the running EDM experiment</a:t>
            </a:r>
          </a:p>
          <a:p>
            <a:r>
              <a:rPr lang="en-US" i="1" dirty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</a:p>
          <a:p>
            <a:r>
              <a:rPr lang="en-US" sz="28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Systematics</a:t>
            </a:r>
          </a:p>
          <a:p>
            <a:r>
              <a:rPr lang="en-US" sz="28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Statistical sensitivity</a:t>
            </a:r>
            <a:endParaRPr lang="en-US" sz="2800" dirty="0" smtClean="0">
              <a:solidFill>
                <a:srgbClr val="FFFFFF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4" b="5286"/>
          <a:stretch>
            <a:fillRect/>
          </a:stretch>
        </p:blipFill>
        <p:spPr bwMode="auto">
          <a:xfrm>
            <a:off x="4733676" y="-16620"/>
            <a:ext cx="4315487" cy="3129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r="7504" b="528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493204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The Ramsey method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13</a:t>
            </a:fld>
            <a:endParaRPr lang="en-US">
              <a:latin typeface="Arial Rounded MT Bold" pitchFamily="34" charset="0"/>
            </a:endParaRPr>
          </a:p>
        </p:txBody>
      </p:sp>
      <p:grpSp>
        <p:nvGrpSpPr>
          <p:cNvPr id="2" name="Groupe 1"/>
          <p:cNvGrpSpPr/>
          <p:nvPr/>
        </p:nvGrpSpPr>
        <p:grpSpPr>
          <a:xfrm>
            <a:off x="100012" y="908720"/>
            <a:ext cx="3547101" cy="4911725"/>
            <a:chOff x="100012" y="908720"/>
            <a:chExt cx="3656013" cy="5062537"/>
          </a:xfrm>
        </p:grpSpPr>
        <p:sp>
          <p:nvSpPr>
            <p:cNvPr id="5" name="Oval 2"/>
            <p:cNvSpPr>
              <a:spLocks noChangeArrowheads="1"/>
            </p:cNvSpPr>
            <p:nvPr/>
          </p:nvSpPr>
          <p:spPr bwMode="auto">
            <a:xfrm>
              <a:off x="149225" y="2816895"/>
              <a:ext cx="1579562" cy="309562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3"/>
            <p:cNvSpPr>
              <a:spLocks noChangeArrowheads="1"/>
            </p:cNvSpPr>
            <p:nvPr/>
          </p:nvSpPr>
          <p:spPr bwMode="auto">
            <a:xfrm flipH="1">
              <a:off x="547687" y="2351757"/>
              <a:ext cx="777875" cy="133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auto">
            <a:xfrm flipH="1" flipV="1">
              <a:off x="547687" y="2331120"/>
              <a:ext cx="781050" cy="1651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auto">
            <a:xfrm flipV="1">
              <a:off x="458787" y="2432720"/>
              <a:ext cx="958850" cy="63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auto">
            <a:xfrm>
              <a:off x="452437" y="2399382"/>
              <a:ext cx="965200" cy="1206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auto">
            <a:xfrm flipH="1">
              <a:off x="369887" y="2399382"/>
              <a:ext cx="1136650" cy="2698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auto">
            <a:xfrm flipH="1" flipV="1">
              <a:off x="373062" y="2418432"/>
              <a:ext cx="1117600" cy="2317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9"/>
            <p:cNvSpPr>
              <a:spLocks noChangeArrowheads="1"/>
            </p:cNvSpPr>
            <p:nvPr/>
          </p:nvSpPr>
          <p:spPr bwMode="auto">
            <a:xfrm flipV="1">
              <a:off x="306387" y="2502570"/>
              <a:ext cx="1250950" cy="1460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296862" y="2529557"/>
              <a:ext cx="1263650" cy="889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1"/>
            <p:cNvSpPr>
              <a:spLocks noChangeArrowheads="1"/>
            </p:cNvSpPr>
            <p:nvPr/>
          </p:nvSpPr>
          <p:spPr bwMode="auto">
            <a:xfrm flipH="1">
              <a:off x="268287" y="2526382"/>
              <a:ext cx="1333500" cy="212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2"/>
            <p:cNvSpPr>
              <a:spLocks noChangeArrowheads="1"/>
            </p:cNvSpPr>
            <p:nvPr/>
          </p:nvSpPr>
          <p:spPr bwMode="auto">
            <a:xfrm flipH="1" flipV="1">
              <a:off x="268287" y="2467645"/>
              <a:ext cx="1333500" cy="3206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V="1">
              <a:off x="938212" y="2720057"/>
              <a:ext cx="658813" cy="239713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4"/>
            <p:cNvSpPr>
              <a:spLocks noChangeArrowheads="1"/>
            </p:cNvSpPr>
            <p:nvPr/>
          </p:nvSpPr>
          <p:spPr bwMode="auto">
            <a:xfrm>
              <a:off x="620712" y="2351757"/>
              <a:ext cx="644525" cy="571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5"/>
            <p:cNvSpPr>
              <a:spLocks noChangeArrowheads="1"/>
            </p:cNvSpPr>
            <p:nvPr/>
          </p:nvSpPr>
          <p:spPr bwMode="auto">
            <a:xfrm flipV="1">
              <a:off x="636587" y="2354932"/>
              <a:ext cx="628650" cy="4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6"/>
            <p:cNvSpPr>
              <a:spLocks noChangeArrowheads="1"/>
            </p:cNvSpPr>
            <p:nvPr/>
          </p:nvSpPr>
          <p:spPr bwMode="auto">
            <a:xfrm flipH="1" flipV="1">
              <a:off x="690562" y="2308895"/>
              <a:ext cx="517525" cy="984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7"/>
            <p:cNvSpPr>
              <a:spLocks noChangeArrowheads="1"/>
            </p:cNvSpPr>
            <p:nvPr/>
          </p:nvSpPr>
          <p:spPr bwMode="auto">
            <a:xfrm flipH="1">
              <a:off x="684212" y="2329532"/>
              <a:ext cx="523875" cy="63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 flipV="1">
              <a:off x="971550" y="908720"/>
              <a:ext cx="1587" cy="728662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" name="Group 19"/>
            <p:cNvGrpSpPr>
              <a:grpSpLocks/>
            </p:cNvGrpSpPr>
            <p:nvPr/>
          </p:nvGrpSpPr>
          <p:grpSpPr bwMode="auto">
            <a:xfrm>
              <a:off x="131762" y="3818607"/>
              <a:ext cx="1563688" cy="355600"/>
              <a:chOff x="1551" y="2616"/>
              <a:chExt cx="985" cy="224"/>
            </a:xfrm>
          </p:grpSpPr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2064" y="2711"/>
                <a:ext cx="473" cy="22"/>
              </a:xfrm>
              <a:prstGeom prst="line">
                <a:avLst/>
              </a:prstGeom>
              <a:noFill/>
              <a:ln w="50760">
                <a:solidFill>
                  <a:srgbClr val="0000FF"/>
                </a:solidFill>
                <a:miter lim="800000"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AutoShape 21"/>
              <p:cNvSpPr>
                <a:spLocks noChangeArrowheads="1"/>
              </p:cNvSpPr>
              <p:nvPr/>
            </p:nvSpPr>
            <p:spPr bwMode="auto">
              <a:xfrm flipH="1" flipV="1">
                <a:off x="1551" y="2616"/>
                <a:ext cx="976" cy="2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00 w 21600"/>
                  <a:gd name="T19" fmla="*/ 0 h 21600"/>
                  <a:gd name="T20" fmla="*/ 21600 w 21600"/>
                  <a:gd name="T21" fmla="*/ 1075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AutoShape 22"/>
              <p:cNvSpPr>
                <a:spLocks noChangeArrowheads="1"/>
              </p:cNvSpPr>
              <p:nvPr/>
            </p:nvSpPr>
            <p:spPr bwMode="auto">
              <a:xfrm flipV="1">
                <a:off x="1561" y="2616"/>
                <a:ext cx="976" cy="2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00 w 21600"/>
                  <a:gd name="T19" fmla="*/ 0 h 21600"/>
                  <a:gd name="T20" fmla="*/ 21600 w 21600"/>
                  <a:gd name="T21" fmla="*/ 10752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AutoShape 23"/>
              <p:cNvSpPr>
                <a:spLocks noChangeArrowheads="1"/>
              </p:cNvSpPr>
              <p:nvPr/>
            </p:nvSpPr>
            <p:spPr bwMode="auto">
              <a:xfrm flipH="1">
                <a:off x="1551" y="2633"/>
                <a:ext cx="814" cy="19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10800 w 21600"/>
                  <a:gd name="T19" fmla="*/ 0 h 21600"/>
                  <a:gd name="T20" fmla="*/ 21600 w 21600"/>
                  <a:gd name="T21" fmla="*/ 10743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 stroke="0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  <a:lnTo>
                      <a:pt x="10800" y="10800"/>
                    </a:lnTo>
                    <a:lnTo>
                      <a:pt x="10799" y="0"/>
                    </a:lnTo>
                    <a:close/>
                  </a:path>
                  <a:path w="21600" h="21600" fill="none">
                    <a:moveTo>
                      <a:pt x="10799" y="0"/>
                    </a:moveTo>
                    <a:cubicBezTo>
                      <a:pt x="10799" y="0"/>
                      <a:pt x="10799" y="-1"/>
                      <a:pt x="10800" y="0"/>
                    </a:cubicBezTo>
                    <a:cubicBezTo>
                      <a:pt x="16764" y="0"/>
                      <a:pt x="21600" y="4835"/>
                      <a:pt x="21600" y="10800"/>
                    </a:cubicBezTo>
                  </a:path>
                </a:pathLst>
              </a:custGeom>
              <a:noFill/>
              <a:ln w="12600">
                <a:solidFill>
                  <a:srgbClr val="000000"/>
                </a:solidFill>
                <a:prstDash val="sysDot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 flipV="1">
                <a:off x="2476" y="2719"/>
                <a:ext cx="61" cy="10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" name="Oval 25"/>
            <p:cNvSpPr>
              <a:spLocks noChangeArrowheads="1"/>
            </p:cNvSpPr>
            <p:nvPr/>
          </p:nvSpPr>
          <p:spPr bwMode="auto">
            <a:xfrm>
              <a:off x="100012" y="5156870"/>
              <a:ext cx="1581150" cy="307975"/>
            </a:xfrm>
            <a:prstGeom prst="ellipse">
              <a:avLst/>
            </a:prstGeom>
            <a:noFill/>
            <a:ln w="9360">
              <a:solidFill>
                <a:srgbClr val="00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AutoShape 26"/>
            <p:cNvSpPr>
              <a:spLocks noChangeArrowheads="1"/>
            </p:cNvSpPr>
            <p:nvPr/>
          </p:nvSpPr>
          <p:spPr bwMode="auto">
            <a:xfrm flipH="1" flipV="1">
              <a:off x="501650" y="5795045"/>
              <a:ext cx="774700" cy="1333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AutoShape 27"/>
            <p:cNvSpPr>
              <a:spLocks noChangeArrowheads="1"/>
            </p:cNvSpPr>
            <p:nvPr/>
          </p:nvSpPr>
          <p:spPr bwMode="auto">
            <a:xfrm flipH="1">
              <a:off x="498475" y="5785520"/>
              <a:ext cx="781050" cy="1651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AutoShape 28"/>
            <p:cNvSpPr>
              <a:spLocks noChangeArrowheads="1"/>
            </p:cNvSpPr>
            <p:nvPr/>
          </p:nvSpPr>
          <p:spPr bwMode="auto">
            <a:xfrm>
              <a:off x="407987" y="5785520"/>
              <a:ext cx="962025" cy="63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AutoShape 29"/>
            <p:cNvSpPr>
              <a:spLocks noChangeArrowheads="1"/>
            </p:cNvSpPr>
            <p:nvPr/>
          </p:nvSpPr>
          <p:spPr bwMode="auto">
            <a:xfrm flipV="1">
              <a:off x="401637" y="5760120"/>
              <a:ext cx="968375" cy="1206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AutoShape 30"/>
            <p:cNvSpPr>
              <a:spLocks noChangeArrowheads="1"/>
            </p:cNvSpPr>
            <p:nvPr/>
          </p:nvSpPr>
          <p:spPr bwMode="auto">
            <a:xfrm flipH="1" flipV="1">
              <a:off x="322262" y="5612482"/>
              <a:ext cx="1133475" cy="2698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AutoShape 31"/>
            <p:cNvSpPr>
              <a:spLocks noChangeArrowheads="1"/>
            </p:cNvSpPr>
            <p:nvPr/>
          </p:nvSpPr>
          <p:spPr bwMode="auto">
            <a:xfrm flipH="1">
              <a:off x="323850" y="5631532"/>
              <a:ext cx="1117600" cy="2317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AutoShape 32"/>
            <p:cNvSpPr>
              <a:spLocks noChangeArrowheads="1"/>
            </p:cNvSpPr>
            <p:nvPr/>
          </p:nvSpPr>
          <p:spPr bwMode="auto">
            <a:xfrm>
              <a:off x="258762" y="5633120"/>
              <a:ext cx="1250950" cy="1460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AutoShape 33"/>
            <p:cNvSpPr>
              <a:spLocks noChangeArrowheads="1"/>
            </p:cNvSpPr>
            <p:nvPr/>
          </p:nvSpPr>
          <p:spPr bwMode="auto">
            <a:xfrm flipV="1">
              <a:off x="250825" y="5666457"/>
              <a:ext cx="1260475" cy="85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AutoShape 34"/>
            <p:cNvSpPr>
              <a:spLocks noChangeArrowheads="1"/>
            </p:cNvSpPr>
            <p:nvPr/>
          </p:nvSpPr>
          <p:spPr bwMode="auto">
            <a:xfrm flipH="1" flipV="1">
              <a:off x="220662" y="5542632"/>
              <a:ext cx="1330325" cy="2127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 flipH="1">
              <a:off x="220662" y="5493420"/>
              <a:ext cx="1330325" cy="32067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AutoShape 36"/>
            <p:cNvSpPr>
              <a:spLocks noChangeArrowheads="1"/>
            </p:cNvSpPr>
            <p:nvPr/>
          </p:nvSpPr>
          <p:spPr bwMode="auto">
            <a:xfrm>
              <a:off x="157162" y="5493420"/>
              <a:ext cx="1463675" cy="1714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37"/>
            <p:cNvSpPr>
              <a:spLocks noChangeShapeType="1"/>
            </p:cNvSpPr>
            <p:nvPr/>
          </p:nvSpPr>
          <p:spPr bwMode="auto">
            <a:xfrm>
              <a:off x="889000" y="5329907"/>
              <a:ext cx="17462" cy="627063"/>
            </a:xfrm>
            <a:prstGeom prst="line">
              <a:avLst/>
            </a:prstGeom>
            <a:noFill/>
            <a:ln w="50760">
              <a:solidFill>
                <a:srgbClr val="0000FF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AutoShape 38"/>
            <p:cNvSpPr>
              <a:spLocks noChangeArrowheads="1"/>
            </p:cNvSpPr>
            <p:nvPr/>
          </p:nvSpPr>
          <p:spPr bwMode="auto">
            <a:xfrm flipV="1">
              <a:off x="569912" y="5872832"/>
              <a:ext cx="647700" cy="571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AutoShape 39"/>
            <p:cNvSpPr>
              <a:spLocks noChangeArrowheads="1"/>
            </p:cNvSpPr>
            <p:nvPr/>
          </p:nvSpPr>
          <p:spPr bwMode="auto">
            <a:xfrm>
              <a:off x="588962" y="5877595"/>
              <a:ext cx="628650" cy="47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AutoShape 40"/>
            <p:cNvSpPr>
              <a:spLocks noChangeArrowheads="1"/>
            </p:cNvSpPr>
            <p:nvPr/>
          </p:nvSpPr>
          <p:spPr bwMode="auto">
            <a:xfrm flipH="1">
              <a:off x="641350" y="5876007"/>
              <a:ext cx="517525" cy="9525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AutoShape 41"/>
            <p:cNvSpPr>
              <a:spLocks noChangeArrowheads="1"/>
            </p:cNvSpPr>
            <p:nvPr/>
          </p:nvSpPr>
          <p:spPr bwMode="auto">
            <a:xfrm flipH="1" flipV="1">
              <a:off x="636587" y="5888707"/>
              <a:ext cx="520700" cy="635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126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222"/>
            <p:cNvSpPr>
              <a:spLocks noChangeArrowheads="1"/>
            </p:cNvSpPr>
            <p:nvPr/>
          </p:nvSpPr>
          <p:spPr bwMode="auto">
            <a:xfrm>
              <a:off x="817562" y="1542132"/>
              <a:ext cx="282575" cy="236538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223"/>
            <p:cNvSpPr>
              <a:spLocks noChangeArrowheads="1"/>
            </p:cNvSpPr>
            <p:nvPr/>
          </p:nvSpPr>
          <p:spPr bwMode="auto">
            <a:xfrm>
              <a:off x="844550" y="2835945"/>
              <a:ext cx="282575" cy="238125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224"/>
            <p:cNvSpPr>
              <a:spLocks noChangeArrowheads="1"/>
            </p:cNvSpPr>
            <p:nvPr/>
          </p:nvSpPr>
          <p:spPr bwMode="auto">
            <a:xfrm>
              <a:off x="820737" y="3859882"/>
              <a:ext cx="282575" cy="238125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AutoShape 225"/>
            <p:cNvSpPr>
              <a:spLocks noChangeArrowheads="1"/>
            </p:cNvSpPr>
            <p:nvPr/>
          </p:nvSpPr>
          <p:spPr bwMode="auto">
            <a:xfrm flipV="1">
              <a:off x="279400" y="2651795"/>
              <a:ext cx="1317625" cy="1365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226"/>
            <p:cNvSpPr>
              <a:spLocks noChangeArrowheads="1"/>
            </p:cNvSpPr>
            <p:nvPr/>
          </p:nvSpPr>
          <p:spPr bwMode="auto">
            <a:xfrm>
              <a:off x="752475" y="5244182"/>
              <a:ext cx="282575" cy="238125"/>
            </a:xfrm>
            <a:prstGeom prst="ellipse">
              <a:avLst/>
            </a:prstGeom>
            <a:solidFill>
              <a:srgbClr val="FFFF00">
                <a:alpha val="50195"/>
              </a:srgbClr>
            </a:solidFill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AutoShape 227"/>
            <p:cNvSpPr>
              <a:spLocks noChangeArrowheads="1"/>
            </p:cNvSpPr>
            <p:nvPr/>
          </p:nvSpPr>
          <p:spPr bwMode="auto">
            <a:xfrm flipV="1">
              <a:off x="312737" y="5510882"/>
              <a:ext cx="1308100" cy="1365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AutoShape 228"/>
            <p:cNvSpPr>
              <a:spLocks noChangeArrowheads="1"/>
            </p:cNvSpPr>
            <p:nvPr/>
          </p:nvSpPr>
          <p:spPr bwMode="auto">
            <a:xfrm flipH="1" flipV="1">
              <a:off x="149225" y="5317207"/>
              <a:ext cx="1628775" cy="33020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10799 w 21600"/>
                <a:gd name="T19" fmla="*/ 0 h 21600"/>
                <a:gd name="T20" fmla="*/ 21599 w 21600"/>
                <a:gd name="T21" fmla="*/ 10799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 stroke="0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lnTo>
                    <a:pt x="10800" y="10800"/>
                  </a:lnTo>
                  <a:lnTo>
                    <a:pt x="10799" y="0"/>
                  </a:lnTo>
                  <a:close/>
                </a:path>
                <a:path w="21600" h="21600" fill="none">
                  <a:moveTo>
                    <a:pt x="10799" y="0"/>
                  </a:moveTo>
                  <a:cubicBezTo>
                    <a:pt x="10799" y="0"/>
                    <a:pt x="10799" y="-1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Rectangle 229"/>
            <p:cNvSpPr>
              <a:spLocks noChangeArrowheads="1"/>
            </p:cNvSpPr>
            <p:nvPr/>
          </p:nvSpPr>
          <p:spPr bwMode="auto">
            <a:xfrm>
              <a:off x="1852612" y="3864645"/>
              <a:ext cx="1543050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/>
            <a:lstStyle/>
            <a:p>
              <a: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i="1">
                  <a:solidFill>
                    <a:srgbClr val="000000"/>
                  </a:solidFill>
                  <a:latin typeface="Arial Unicode MS" pitchFamily="34" charset="-128"/>
                </a:rPr>
                <a:t>Free precession...</a:t>
              </a:r>
            </a:p>
          </p:txBody>
        </p:sp>
        <p:sp>
          <p:nvSpPr>
            <p:cNvPr id="56" name="Rectangle 230"/>
            <p:cNvSpPr>
              <a:spLocks noChangeArrowheads="1"/>
            </p:cNvSpPr>
            <p:nvPr/>
          </p:nvSpPr>
          <p:spPr bwMode="auto">
            <a:xfrm>
              <a:off x="1857375" y="2478757"/>
              <a:ext cx="1898650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/>
            <a:lstStyle/>
            <a:p>
              <a: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i="1" dirty="0">
                  <a:solidFill>
                    <a:srgbClr val="000000"/>
                  </a:solidFill>
                  <a:latin typeface="Arial Unicode MS" pitchFamily="34" charset="-128"/>
                </a:rPr>
                <a:t>Apply </a:t>
              </a:r>
              <a:r>
                <a:rPr lang="en-US" sz="1600" i="1" dirty="0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1600" i="1" dirty="0">
                  <a:solidFill>
                    <a:srgbClr val="000000"/>
                  </a:solidFill>
                  <a:latin typeface="Arial Unicode MS" pitchFamily="34" charset="-128"/>
                </a:rPr>
                <a:t>/2 spin-flip pulse...</a:t>
              </a:r>
            </a:p>
          </p:txBody>
        </p:sp>
        <p:sp>
          <p:nvSpPr>
            <p:cNvPr id="57" name="Rectangle 231"/>
            <p:cNvSpPr>
              <a:spLocks noChangeArrowheads="1"/>
            </p:cNvSpPr>
            <p:nvPr/>
          </p:nvSpPr>
          <p:spPr bwMode="auto">
            <a:xfrm>
              <a:off x="1852612" y="1134145"/>
              <a:ext cx="1543050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/>
            <a:lstStyle/>
            <a:p>
              <a: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i="1">
                  <a:solidFill>
                    <a:srgbClr val="000000"/>
                  </a:solidFill>
                  <a:latin typeface="Arial Unicode MS" pitchFamily="34" charset="-128"/>
                </a:rPr>
                <a:t>“Spin up” neutron...</a:t>
              </a:r>
            </a:p>
          </p:txBody>
        </p:sp>
        <p:sp>
          <p:nvSpPr>
            <p:cNvPr id="58" name="Rectangle 232"/>
            <p:cNvSpPr>
              <a:spLocks noChangeArrowheads="1"/>
            </p:cNvSpPr>
            <p:nvPr/>
          </p:nvSpPr>
          <p:spPr bwMode="auto">
            <a:xfrm>
              <a:off x="1852612" y="5374357"/>
              <a:ext cx="1722438" cy="4810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12600" tIns="12600" rIns="12600" bIns="12600"/>
            <a:lstStyle/>
            <a:p>
              <a: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US" sz="1600" i="1">
                  <a:solidFill>
                    <a:srgbClr val="000000"/>
                  </a:solidFill>
                  <a:latin typeface="Arial Unicode MS" pitchFamily="34" charset="-128"/>
                </a:rPr>
                <a:t>Second </a:t>
              </a:r>
              <a:r>
                <a:rPr lang="en-US" sz="1600" i="1">
                  <a:solidFill>
                    <a:srgbClr val="000000"/>
                  </a:solidFill>
                  <a:latin typeface="Symbol" pitchFamily="18" charset="2"/>
                </a:rPr>
                <a:t></a:t>
              </a:r>
              <a:r>
                <a:rPr lang="en-US" sz="1600" i="1">
                  <a:solidFill>
                    <a:srgbClr val="000000"/>
                  </a:solidFill>
                  <a:latin typeface="Arial Unicode MS" pitchFamily="34" charset="-128"/>
                </a:rPr>
                <a:t>/2 spin-flip pulse</a:t>
              </a:r>
            </a:p>
          </p:txBody>
        </p:sp>
      </p:grpSp>
      <p:sp>
        <p:nvSpPr>
          <p:cNvPr id="60" name="Text Box 3"/>
          <p:cNvSpPr txBox="1">
            <a:spLocks noChangeArrowheads="1"/>
          </p:cNvSpPr>
          <p:nvPr/>
        </p:nvSpPr>
        <p:spPr bwMode="auto">
          <a:xfrm>
            <a:off x="5021709" y="3140968"/>
            <a:ext cx="4014787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Applied pulse frequency [Hz]</a:t>
            </a:r>
          </a:p>
        </p:txBody>
      </p:sp>
      <p:pic>
        <p:nvPicPr>
          <p:cNvPr id="15362" name="Picture 2" descr="http://latex.codecogs.com/gif.latex?%5Cdpi%7B300%7D%20%5Cbg_white%20%5Cfn_cs%20%5Csigma%20d_n%20=%20%5Cfrac%7B%5Chbar%7D%7B2%20%5C%20%5Calpha%20%5C%20E%20%5C%20T%20%5C%20%5Csqrt%7BN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224130"/>
            <a:ext cx="3312368" cy="9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11"/>
          <p:cNvSpPr txBox="1">
            <a:spLocks noChangeArrowheads="1"/>
          </p:cNvSpPr>
          <p:nvPr/>
        </p:nvSpPr>
        <p:spPr bwMode="auto">
          <a:xfrm>
            <a:off x="4355976" y="5373216"/>
            <a:ext cx="15475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polarization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21048">
            <a:off x="5932094" y="5174172"/>
            <a:ext cx="192935" cy="355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3" name="Text Box 11"/>
          <p:cNvSpPr txBox="1">
            <a:spLocks noChangeArrowheads="1"/>
          </p:cNvSpPr>
          <p:nvPr/>
        </p:nvSpPr>
        <p:spPr bwMode="auto">
          <a:xfrm>
            <a:off x="5129747" y="5867980"/>
            <a:ext cx="174650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e</a:t>
            </a:r>
            <a:r>
              <a:rPr lang="en-US" dirty="0" smtClean="0">
                <a:latin typeface="Arial Rounded MT Bold" pitchFamily="34" charset="0"/>
              </a:rPr>
              <a:t>lectric field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714">
            <a:off x="6292202" y="5265387"/>
            <a:ext cx="304862" cy="562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202" y="5445672"/>
            <a:ext cx="390133" cy="71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333">
            <a:off x="7937051" y="5191379"/>
            <a:ext cx="294389" cy="543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Text Box 11"/>
          <p:cNvSpPr txBox="1">
            <a:spLocks noChangeArrowheads="1"/>
          </p:cNvSpPr>
          <p:nvPr/>
        </p:nvSpPr>
        <p:spPr bwMode="auto">
          <a:xfrm>
            <a:off x="6012160" y="6237312"/>
            <a:ext cx="2232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Arial Rounded MT Bold" pitchFamily="34" charset="0"/>
              </a:rPr>
              <a:t>p</a:t>
            </a:r>
            <a:r>
              <a:rPr lang="en-US" dirty="0" smtClean="0">
                <a:latin typeface="Arial Rounded MT Bold" pitchFamily="34" charset="0"/>
              </a:rPr>
              <a:t>recession time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8" name="Text Box 11"/>
          <p:cNvSpPr txBox="1">
            <a:spLocks noChangeArrowheads="1"/>
          </p:cNvSpPr>
          <p:nvPr/>
        </p:nvSpPr>
        <p:spPr bwMode="auto">
          <a:xfrm>
            <a:off x="7884368" y="5733256"/>
            <a:ext cx="11521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counts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69" name="Text Box 11"/>
          <p:cNvSpPr txBox="1">
            <a:spLocks noChangeArrowheads="1"/>
          </p:cNvSpPr>
          <p:nvPr/>
        </p:nvSpPr>
        <p:spPr bwMode="auto">
          <a:xfrm>
            <a:off x="1800402" y="4283317"/>
            <a:ext cx="12594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T ~ 200 s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5337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8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Rounded MT Bold" pitchFamily="34" charset="0"/>
              </a:rPr>
              <a:t>OILL spectrometer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14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71"/>
          <a:stretch>
            <a:fillRect/>
          </a:stretch>
        </p:blipFill>
        <p:spPr bwMode="auto">
          <a:xfrm>
            <a:off x="1655676" y="692696"/>
            <a:ext cx="5832648" cy="5873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497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1476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5724128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Current </a:t>
            </a:r>
            <a:r>
              <a:rPr lang="en-US" sz="2800" dirty="0" err="1" smtClean="0">
                <a:latin typeface="Arial Rounded MT Bold" pitchFamily="34" charset="0"/>
              </a:rPr>
              <a:t>nEDM</a:t>
            </a:r>
            <a:r>
              <a:rPr lang="en-US" sz="2800" dirty="0" smtClean="0">
                <a:latin typeface="Arial Rounded MT Bold" pitchFamily="34" charset="0"/>
              </a:rPr>
              <a:t> apparatus at PSI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15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6" b="10476"/>
          <a:stretch/>
        </p:blipFill>
        <p:spPr bwMode="auto">
          <a:xfrm>
            <a:off x="4572000" y="2132856"/>
            <a:ext cx="4499992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0" r="10362"/>
          <a:stretch>
            <a:fillRect/>
          </a:stretch>
        </p:blipFill>
        <p:spPr bwMode="auto">
          <a:xfrm>
            <a:off x="35496" y="1196752"/>
            <a:ext cx="4469998" cy="4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840" r="103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51520" y="5877272"/>
            <a:ext cx="4014787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latin typeface="Arial Rounded MT Bold" pitchFamily="34" charset="0"/>
              </a:rPr>
              <a:t>OILL apparatus moved </a:t>
            </a:r>
          </a:p>
          <a:p>
            <a:pPr algn="ctr" eaLnBrk="1" hangingPunct="1"/>
            <a:r>
              <a:rPr lang="en-US" sz="2000" dirty="0" smtClean="0">
                <a:solidFill>
                  <a:srgbClr val="000000"/>
                </a:solidFill>
                <a:latin typeface="Arial Rounded MT Bold" pitchFamily="34" charset="0"/>
              </a:rPr>
              <a:t>from ILL to PSI in 2009</a:t>
            </a:r>
            <a:endParaRPr lang="en-US" sz="20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860032" y="1268760"/>
            <a:ext cx="4014787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Shielded magnetic environment</a:t>
            </a:r>
          </a:p>
          <a:p>
            <a:pPr algn="r" eaLnBrk="1" hangingPunct="1"/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Homogeneity &lt; 10</a:t>
            </a:r>
            <a:r>
              <a:rPr lang="en-US" sz="20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-3</a:t>
            </a:r>
            <a:endParaRPr lang="en-US" sz="1600" baseline="30000" dirty="0" smtClean="0">
              <a:solidFill>
                <a:srgbClr val="000000"/>
              </a:solidFill>
              <a:latin typeface="Arial Rounded MT Bold" pitchFamily="34" charset="0"/>
            </a:endParaRPr>
          </a:p>
          <a:p>
            <a:pPr algn="r" eaLnBrk="1" hangingPunct="1"/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Time stability &lt; 10</a:t>
            </a:r>
            <a:r>
              <a:rPr lang="en-US" sz="2000" baseline="30000" dirty="0" smtClean="0">
                <a:solidFill>
                  <a:srgbClr val="000000"/>
                </a:solidFill>
                <a:latin typeface="Arial Rounded MT Bold" pitchFamily="34" charset="0"/>
              </a:rPr>
              <a:t>-6</a:t>
            </a:r>
            <a:endParaRPr lang="en-US" sz="1600" baseline="300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5148064" y="1617340"/>
            <a:ext cx="177362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B</a:t>
            </a:r>
            <a:r>
              <a:rPr lang="en-US" sz="1600" baseline="-25000" dirty="0" smtClean="0">
                <a:solidFill>
                  <a:srgbClr val="000000"/>
                </a:solidFill>
                <a:latin typeface="Arial Rounded MT Bold" pitchFamily="34" charset="0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 = 1 µT</a:t>
            </a: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5501714" y="5157192"/>
            <a:ext cx="2839944" cy="360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 dirty="0" smtClean="0">
                <a:solidFill>
                  <a:srgbClr val="000000"/>
                </a:solidFill>
                <a:latin typeface="Arial Rounded MT Bold" pitchFamily="34" charset="0"/>
              </a:rPr>
              <a:t>Electric field 150 kV / 12 cm</a:t>
            </a:r>
            <a:endParaRPr lang="en-US" sz="1600" baseline="300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8147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5724128" cy="8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Rounded MT Bold" pitchFamily="34" charset="0"/>
              </a:rPr>
              <a:t>IN2P3 contribution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16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95537" y="2276872"/>
            <a:ext cx="417646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UCN detectors (</a:t>
            </a:r>
            <a:r>
              <a:rPr lang="en-US" dirty="0" err="1" smtClean="0">
                <a:solidFill>
                  <a:srgbClr val="000000"/>
                </a:solidFill>
                <a:latin typeface="Arial Rounded MT Bold" pitchFamily="34" charset="0"/>
              </a:rPr>
              <a:t>Nanosc</a:t>
            </a: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)</a:t>
            </a:r>
            <a:endParaRPr lang="en-US" baseline="30000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		and electronics (FASTER)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Spin analysis system (USSA)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Magnetic field mapper</a:t>
            </a:r>
          </a:p>
        </p:txBody>
      </p:sp>
      <p:pic>
        <p:nvPicPr>
          <p:cNvPr id="13" name="Picture 1" descr="U:\guesnon\LOGOS_LPC\logolpc_couleur_fondBlanc_ss_titre_peti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345" y="908720"/>
            <a:ext cx="1718405" cy="948686"/>
          </a:xfrm>
          <a:prstGeom prst="rect">
            <a:avLst/>
          </a:prstGeom>
          <a:noFill/>
        </p:spPr>
      </p:pic>
      <p:pic>
        <p:nvPicPr>
          <p:cNvPr id="14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39766" y="908720"/>
            <a:ext cx="1728578" cy="101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 descr="\\Fs03\3200\3204\a_Experimente\a_nEDM\photos\2013\03\01-Mapper\DSC0012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" t="9769" r="5008" b="15229"/>
          <a:stretch/>
        </p:blipFill>
        <p:spPr bwMode="auto">
          <a:xfrm>
            <a:off x="899592" y="4248446"/>
            <a:ext cx="2952328" cy="2273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805685" y="2276872"/>
            <a:ext cx="4014787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Central DAQ module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		</a:t>
            </a:r>
            <a:r>
              <a:rPr lang="en-US" dirty="0" err="1">
                <a:solidFill>
                  <a:srgbClr val="000000"/>
                </a:solidFill>
                <a:latin typeface="Arial Rounded MT Bold" pitchFamily="34" charset="0"/>
              </a:rPr>
              <a:t>hardware+software</a:t>
            </a:r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eaLnBrk="1" hangingPunct="1"/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B</a:t>
            </a:r>
            <a:r>
              <a:rPr lang="en-US" baseline="-25000" dirty="0" smtClean="0">
                <a:solidFill>
                  <a:srgbClr val="000000"/>
                </a:solidFill>
                <a:latin typeface="Arial Rounded MT Bold" pitchFamily="34" charset="0"/>
              </a:rPr>
              <a:t>0</a:t>
            </a: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 stable current source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Hg </a:t>
            </a:r>
            <a:r>
              <a:rPr lang="en-US" dirty="0" err="1" smtClean="0">
                <a:solidFill>
                  <a:srgbClr val="000000"/>
                </a:solidFill>
                <a:latin typeface="Arial Rounded MT Bold" pitchFamily="34" charset="0"/>
              </a:rPr>
              <a:t>comagnetometer</a:t>
            </a: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: optics</a:t>
            </a:r>
          </a:p>
          <a:p>
            <a:pPr eaLnBrk="1" hangingPunct="1"/>
            <a:endParaRPr lang="en-US" dirty="0">
              <a:solidFill>
                <a:srgbClr val="000000"/>
              </a:solidFill>
              <a:latin typeface="Arial Rounded MT Bold" pitchFamily="34" charset="0"/>
            </a:endParaRPr>
          </a:p>
          <a:p>
            <a:pPr marL="285750" indent="-285750" eaLnBrk="1" hangingPunct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Parts of precession chamber</a:t>
            </a:r>
          </a:p>
          <a:p>
            <a:pPr eaLnBrk="1" hangingPunct="1"/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	</a:t>
            </a:r>
            <a:r>
              <a:rPr lang="en-US" dirty="0" smtClean="0">
                <a:solidFill>
                  <a:srgbClr val="000000"/>
                </a:solidFill>
                <a:latin typeface="Arial Rounded MT Bold" pitchFamily="34" charset="0"/>
              </a:rPr>
              <a:t>	electrode, shutter</a:t>
            </a:r>
          </a:p>
        </p:txBody>
      </p:sp>
    </p:spTree>
    <p:extLst>
      <p:ext uri="{BB962C8B-B14F-4D97-AF65-F5344CB8AC3E}">
        <p14:creationId xmlns:p14="http://schemas.microsoft.com/office/powerpoint/2010/main" val="5633283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1 Physics motivations</a:t>
            </a:r>
          </a:p>
          <a:p>
            <a:endParaRPr lang="en-US" sz="2000" i="1" dirty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2 Status of the PSI UCN source</a:t>
            </a:r>
          </a:p>
          <a:p>
            <a:endParaRPr lang="en-US" sz="2000" i="1" dirty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3 Status of the running EDM experiment</a:t>
            </a:r>
          </a:p>
          <a:p>
            <a:r>
              <a:rPr lang="en-US" i="1" dirty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i="1" dirty="0" smtClean="0"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</a:p>
          <a:p>
            <a:r>
              <a:rPr lang="en-US" sz="2800" i="1" dirty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sz="3200" i="1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Systematics</a:t>
            </a:r>
          </a:p>
          <a:p>
            <a:r>
              <a:rPr lang="en-US" sz="32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Statistical sensitivity</a:t>
            </a:r>
            <a:endParaRPr lang="en-US" sz="3200" dirty="0" smtClean="0">
              <a:solidFill>
                <a:srgbClr val="FFFFFF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Systematic effects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18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162925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6840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Example: gravitational effect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19</a:t>
            </a:fld>
            <a:endParaRPr lang="en-US" dirty="0">
              <a:latin typeface="Arial Rounded MT Bold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778375"/>
            <a:ext cx="4500563" cy="145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92163" y="5157788"/>
            <a:ext cx="2771774" cy="148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R = </a:t>
            </a:r>
            <a:r>
              <a:rPr lang="en-US" dirty="0" err="1">
                <a:solidFill>
                  <a:srgbClr val="000000"/>
                </a:solidFill>
                <a:latin typeface="Arial Rounded MT Bold" pitchFamily="34" charset="0"/>
              </a:rPr>
              <a:t>fn</a:t>
            </a:r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 / </a:t>
            </a:r>
            <a:r>
              <a:rPr lang="en-US" dirty="0" err="1">
                <a:solidFill>
                  <a:srgbClr val="000000"/>
                </a:solidFill>
                <a:latin typeface="Arial Rounded MT Bold" pitchFamily="34" charset="0"/>
              </a:rPr>
              <a:t>fHg</a:t>
            </a:r>
            <a:r>
              <a:rPr lang="en-US" dirty="0">
                <a:solidFill>
                  <a:srgbClr val="000000"/>
                </a:solidFill>
                <a:latin typeface="Arial Rounded MT Bold" pitchFamily="34" charset="0"/>
              </a:rPr>
              <a:t> depends on vertical gradients</a:t>
            </a:r>
          </a:p>
          <a:p>
            <a:pPr eaLnBrk="1" hangingPunct="1">
              <a:spcBef>
                <a:spcPts val="1125"/>
              </a:spcBef>
            </a:pPr>
            <a:endParaRPr lang="en-US" dirty="0">
              <a:solidFill>
                <a:srgbClr val="000000"/>
              </a:solidFill>
            </a:endParaRPr>
          </a:p>
          <a:p>
            <a:pPr eaLnBrk="1" hangingPunct="1">
              <a:spcBef>
                <a:spcPts val="1125"/>
              </a:spcBef>
            </a:pPr>
            <a:r>
              <a:rPr lang="en-US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042988" y="1809750"/>
            <a:ext cx="2447925" cy="1655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333399">
                  <a:alpha val="50000"/>
                </a:srgbClr>
              </a:gs>
            </a:gsLst>
            <a:lin ang="5400000" scaled="1"/>
          </a:gra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4284663" y="2168525"/>
            <a:ext cx="1587" cy="828675"/>
          </a:xfrm>
          <a:prstGeom prst="line">
            <a:avLst/>
          </a:prstGeom>
          <a:noFill/>
          <a:ln w="3168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4286250" y="2420938"/>
            <a:ext cx="306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308264" y="4140200"/>
            <a:ext cx="434783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rgbClr val="000000"/>
                </a:solidFill>
                <a:latin typeface="Arial Rounded MT Bold" pitchFamily="34" charset="0"/>
              </a:rPr>
              <a:t>Center of </a:t>
            </a:r>
            <a:r>
              <a:rPr lang="fr-FR" dirty="0" err="1">
                <a:solidFill>
                  <a:srgbClr val="000000"/>
                </a:solidFill>
                <a:latin typeface="Arial Rounded MT Bold" pitchFamily="34" charset="0"/>
              </a:rPr>
              <a:t>gravity</a:t>
            </a:r>
            <a:r>
              <a:rPr lang="fr-FR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 Rounded MT Bold" pitchFamily="34" charset="0"/>
              </a:rPr>
              <a:t>height</a:t>
            </a:r>
            <a:r>
              <a:rPr lang="fr-FR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Arial Rounded MT Bold" pitchFamily="34" charset="0"/>
              </a:rPr>
              <a:t>difference</a:t>
            </a:r>
            <a:r>
              <a:rPr lang="fr-FR" dirty="0">
                <a:solidFill>
                  <a:srgbClr val="000000"/>
                </a:solidFill>
                <a:latin typeface="Arial Rounded MT Bold" pitchFamily="34" charset="0"/>
              </a:rPr>
              <a:t>  </a:t>
            </a:r>
            <a:r>
              <a:rPr lang="fr-FR" dirty="0" err="1">
                <a:solidFill>
                  <a:srgbClr val="000000"/>
                </a:solidFill>
                <a:latin typeface="Arial Rounded MT Bold" pitchFamily="34" charset="0"/>
              </a:rPr>
              <a:t>is</a:t>
            </a:r>
            <a:endParaRPr lang="fr-FR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524131" y="1304925"/>
            <a:ext cx="1157026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dirty="0">
                <a:solidFill>
                  <a:srgbClr val="0033CC"/>
                </a:solidFill>
                <a:latin typeface="Arial Rounded MT Bold" pitchFamily="34" charset="0"/>
              </a:rPr>
              <a:t>UCN gaz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5327650" y="1809750"/>
            <a:ext cx="2447925" cy="1655763"/>
          </a:xfrm>
          <a:prstGeom prst="rect">
            <a:avLst/>
          </a:prstGeom>
          <a:solidFill>
            <a:srgbClr val="FF0000">
              <a:alpha val="52940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841526" y="1304925"/>
            <a:ext cx="1564637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dirty="0" err="1">
                <a:solidFill>
                  <a:srgbClr val="FF0000"/>
                </a:solidFill>
                <a:latin typeface="Arial Rounded MT Bold" pitchFamily="34" charset="0"/>
              </a:rPr>
              <a:t>Mercury</a:t>
            </a:r>
            <a:r>
              <a:rPr lang="fr-FR" dirty="0">
                <a:solidFill>
                  <a:srgbClr val="FF0000"/>
                </a:solidFill>
                <a:latin typeface="Arial Rounded MT Bold" pitchFamily="34" charset="0"/>
              </a:rPr>
              <a:t> gaz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970029" y="1133475"/>
            <a:ext cx="2830881" cy="340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1600" dirty="0" err="1">
                <a:solidFill>
                  <a:srgbClr val="000000"/>
                </a:solidFill>
                <a:latin typeface="Arial Rounded MT Bold" pitchFamily="34" charset="0"/>
              </a:rPr>
              <a:t>Same</a:t>
            </a:r>
            <a:r>
              <a:rPr lang="fr-FR" sz="16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 Rounded MT Bold" pitchFamily="34" charset="0"/>
              </a:rPr>
              <a:t>precession</a:t>
            </a:r>
            <a:r>
              <a:rPr lang="fr-FR" sz="1600" dirty="0">
                <a:solidFill>
                  <a:srgbClr val="000000"/>
                </a:solidFill>
                <a:latin typeface="Arial Rounded MT Bold" pitchFamily="34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latin typeface="Arial Rounded MT Bold" pitchFamily="34" charset="0"/>
              </a:rPr>
              <a:t>chamber</a:t>
            </a:r>
            <a:endParaRPr lang="fr-FR" sz="1600" dirty="0">
              <a:solidFill>
                <a:srgbClr val="000000"/>
              </a:solidFill>
              <a:latin typeface="Arial Rounded MT Bold" pitchFamily="34" charset="0"/>
            </a:endParaRPr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 flipH="1">
            <a:off x="3359150" y="1520825"/>
            <a:ext cx="409575" cy="252413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13"/>
          <p:cNvSpPr>
            <a:spLocks noChangeShapeType="1"/>
          </p:cNvSpPr>
          <p:nvPr/>
        </p:nvSpPr>
        <p:spPr bwMode="auto">
          <a:xfrm>
            <a:off x="5003800" y="1484313"/>
            <a:ext cx="431800" cy="288925"/>
          </a:xfrm>
          <a:prstGeom prst="line">
            <a:avLst/>
          </a:prstGeom>
          <a:noFill/>
          <a:ln w="255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02" t="-22316" r="3069" b="-7683"/>
          <a:stretch>
            <a:fillRect/>
          </a:stretch>
        </p:blipFill>
        <p:spPr bwMode="auto">
          <a:xfrm>
            <a:off x="5650954" y="4092575"/>
            <a:ext cx="16573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802" t="-22316" r="3069" b="-768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639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>
                <a:latin typeface="Arial Rounded MT Bold" pitchFamily="34" charset="0"/>
              </a:rPr>
              <a:t>T</a:t>
            </a:r>
            <a:r>
              <a:rPr lang="en-US" sz="2800" dirty="0" smtClean="0">
                <a:latin typeface="Arial Rounded MT Bold" pitchFamily="34" charset="0"/>
              </a:rPr>
              <a:t>he </a:t>
            </a:r>
            <a:r>
              <a:rPr lang="en-US" sz="2800" dirty="0" err="1" smtClean="0">
                <a:latin typeface="Arial Rounded MT Bold" pitchFamily="34" charset="0"/>
              </a:rPr>
              <a:t>nEDM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79" y="620688"/>
            <a:ext cx="7920177" cy="422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827584" y="5517232"/>
            <a:ext cx="6408712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 smtClean="0">
                <a:latin typeface="Arial Rounded MT Bold" pitchFamily="34" charset="0"/>
              </a:rPr>
              <a:t>If nonzero, EDM violates T, thus CP</a:t>
            </a:r>
            <a:endParaRPr lang="en-US" sz="28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34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Gravitational effect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20</a:t>
            </a:fld>
            <a:endParaRPr lang="en-US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5978700" cy="4822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069513"/>
            <a:ext cx="4349253" cy="115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1530887"/>
            <a:ext cx="3024336" cy="980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03701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Interpretation: measurement of the neutron magnetic moment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5638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21</a:t>
            </a:fld>
            <a:endParaRPr lang="en-US" dirty="0">
              <a:latin typeface="Arial Rounded MT Bold" pitchFamily="34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 rot="2880932">
            <a:off x="1808738" y="3338563"/>
            <a:ext cx="3816425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>
                <a:solidFill>
                  <a:schemeClr val="bg1">
                    <a:lumMod val="75000"/>
                  </a:schemeClr>
                </a:solidFill>
                <a:latin typeface="Arial Rounded MT Bold" pitchFamily="34" charset="0"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7368163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8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Publications, 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R&amp;D</a:t>
            </a:r>
            <a:r>
              <a:rPr lang="en-US" sz="2800" dirty="0" smtClean="0">
                <a:latin typeface="Arial Rounded MT Bold" pitchFamily="34" charset="0"/>
              </a:rPr>
              <a:t> and </a:t>
            </a:r>
            <a:r>
              <a:rPr lang="en-US" sz="2800" dirty="0" smtClean="0">
                <a:solidFill>
                  <a:srgbClr val="0000FF"/>
                </a:solidFill>
                <a:latin typeface="Arial Rounded MT Bold" pitchFamily="34" charset="0"/>
              </a:rPr>
              <a:t>byproducts</a:t>
            </a:r>
            <a:endParaRPr lang="en-US" sz="2800" dirty="0">
              <a:solidFill>
                <a:srgbClr val="0000FF"/>
              </a:solidFill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22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59024" y="1052736"/>
            <a:ext cx="8317432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Experimental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study of 199Hg spin anti-relaxation coatings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Z.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Chowdhuri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Applied Physics B (2013)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Development of a multifunction module for the neutron electric dipole moment experiment at PSI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Bourrion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G.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Pignol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Rebreyend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Vescovi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 A (2013)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278.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Electric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dipole moment searches: reexamination of frequency shifts for particles in traps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G.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Pignol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S.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Roccia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Physical Review A 85 (2012)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042105.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First 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observation of trapped high-field seeking </a:t>
            </a:r>
            <a:r>
              <a:rPr lang="en-US" sz="1600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ultracold</a:t>
            </a:r>
            <a:r>
              <a:rPr lang="en-US" sz="1600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neutron spin states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M. </a:t>
            </a:r>
            <a:r>
              <a:rPr lang="en-US" sz="1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Daum</a:t>
            </a:r>
            <a:r>
              <a:rPr lang="en-US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Physics Letters B 704 (2011) </a:t>
            </a:r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456. </a:t>
            </a:r>
            <a:endParaRPr lang="en-US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constraints on Lorentz invariance violation from the neutron electric dipole moment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Altarev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sz="1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Europhysics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Letters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92 (2010)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51001.</a:t>
            </a:r>
          </a:p>
          <a:p>
            <a:pPr>
              <a:spcBef>
                <a:spcPct val="50000"/>
              </a:spcBef>
            </a:pP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of Lorentz invariance with spin precession of </a:t>
            </a:r>
            <a:r>
              <a:rPr lang="en-US" sz="16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ultracold</a:t>
            </a: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neutrons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Altarev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Physical Review Letters 103 (2009)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081602. </a:t>
            </a:r>
          </a:p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Neutron to mirror-neutron oscillations in the presence of mirror magnetic fields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1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Altarev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 al,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Physical Review D 80 (2009)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032003. </a:t>
            </a:r>
            <a:endParaRPr lang="en-US" sz="1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16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Direct Experimental Limit on Neutron–Mirror-Neutron </a:t>
            </a:r>
            <a:r>
              <a:rPr lang="en-US" sz="16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Oscillations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G. Ban et </a:t>
            </a:r>
            <a:r>
              <a:rPr lang="en-US" sz="1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al,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Physical Review 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Letters 99 </a:t>
            </a:r>
            <a:r>
              <a:rPr lang="en-US" sz="1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2007)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161603. </a:t>
            </a:r>
            <a:endParaRPr lang="en-US" sz="1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3385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23</a:t>
            </a:fld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1 Physics motivations</a:t>
            </a:r>
          </a:p>
          <a:p>
            <a:endParaRPr lang="en-US" sz="2000" i="1" dirty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2 Status of the PSI UCN source</a:t>
            </a:r>
          </a:p>
          <a:p>
            <a:endParaRPr lang="en-US" sz="2000" i="1" dirty="0">
              <a:solidFill>
                <a:srgbClr val="FFFFFF"/>
              </a:solidFill>
              <a:effectLst/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3 Status of the running EDM experiment</a:t>
            </a:r>
          </a:p>
          <a:p>
            <a:r>
              <a:rPr lang="en-US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</a:p>
          <a:p>
            <a:r>
              <a:rPr lang="en-US" sz="32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Systematics</a:t>
            </a:r>
          </a:p>
          <a:p>
            <a:r>
              <a:rPr lang="en-US" sz="3200" i="1" dirty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</a:t>
            </a:r>
            <a:r>
              <a:rPr lang="en-US" sz="3200" i="1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	Statistical sensitivity</a:t>
            </a:r>
            <a:endParaRPr lang="en-US" sz="3200" dirty="0" smtClean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06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Statistical sensitivity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24</a:t>
            </a:fld>
            <a:endParaRPr lang="en-US" dirty="0">
              <a:latin typeface="Arial Rounded MT Bold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86" y="2478013"/>
            <a:ext cx="8688483" cy="3831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latex.codecogs.com/gif.latex?%5Cdpi%7B300%7D%20%5Cbg_white%20%5Cfn_cs%20%5Csigma%20d_n%20=%20%5Cfrac%7B%5Chbar%7D%7B2%20%5C%20%5Calpha%20%5C%20E%20%5C%20T%20%5C%20%5Csqrt%7BN%7D%7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79983"/>
            <a:ext cx="3312368" cy="93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468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Statistical sensitivity</a:t>
            </a:r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25</a:t>
            </a:fld>
            <a:endParaRPr lang="en-US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8784308" cy="4784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 flipH="1">
            <a:off x="2037741" y="2636912"/>
            <a:ext cx="2966306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037742" y="2242589"/>
            <a:ext cx="28083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Winter shutdown</a:t>
            </a:r>
            <a:endParaRPr lang="en-US" sz="2000" dirty="0">
              <a:latin typeface="Arial Rounded MT Bold" pitchFamily="34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4846053" y="3284984"/>
            <a:ext cx="1713154" cy="0"/>
          </a:xfrm>
          <a:prstGeom prst="line">
            <a:avLst/>
          </a:prstGeom>
          <a:noFill/>
          <a:ln w="38100">
            <a:solidFill>
              <a:srgbClr val="000000"/>
            </a:solidFill>
            <a:miter lim="800000"/>
            <a:headEnd type="triangl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370482" y="2852936"/>
            <a:ext cx="257778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Tests UCN source</a:t>
            </a:r>
            <a:endParaRPr lang="en-US" sz="2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5664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Conclusions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26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395536" y="1279788"/>
            <a:ext cx="828092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5000 EDM cycles recorded with OILL@PSI in 2012-2013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Statistical power at 6 x 10</a:t>
            </a:r>
            <a:r>
              <a:rPr lang="en-US" sz="2000" baseline="30000" dirty="0" smtClean="0">
                <a:latin typeface="Arial Rounded MT Bold" pitchFamily="34" charset="0"/>
              </a:rPr>
              <a:t>-26</a:t>
            </a:r>
            <a:r>
              <a:rPr lang="en-US" sz="2000" dirty="0" smtClean="0">
                <a:latin typeface="Arial Rounded MT Bold" pitchFamily="34" charset="0"/>
              </a:rPr>
              <a:t> e cm</a:t>
            </a:r>
          </a:p>
          <a:p>
            <a:pPr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Systematics controlled at 0.4 x 10</a:t>
            </a:r>
            <a:r>
              <a:rPr lang="en-US" sz="2000" baseline="30000" dirty="0" smtClean="0">
                <a:latin typeface="Arial Rounded MT Bold" pitchFamily="34" charset="0"/>
              </a:rPr>
              <a:t>-26</a:t>
            </a:r>
            <a:r>
              <a:rPr lang="en-US" sz="2000" dirty="0" smtClean="0">
                <a:latin typeface="Arial Rounded MT Bold" pitchFamily="34" charset="0"/>
              </a:rPr>
              <a:t> e cm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Arial Rounded MT Bold" pitchFamily="34" charset="0"/>
              </a:rPr>
              <a:t>	</a:t>
            </a:r>
            <a:r>
              <a:rPr lang="en-US" sz="2000" dirty="0" smtClean="0">
                <a:latin typeface="Arial Rounded MT Bold" pitchFamily="34" charset="0"/>
              </a:rPr>
              <a:t>-&gt; a great laboratory to study n2EDM systematics</a:t>
            </a:r>
          </a:p>
          <a:p>
            <a:pPr>
              <a:spcBef>
                <a:spcPct val="50000"/>
              </a:spcBef>
            </a:pPr>
            <a:endParaRPr lang="en-US" sz="2000" dirty="0">
              <a:latin typeface="Arial Rounded MT Bold" pitchFamily="34" charset="0"/>
            </a:endParaRPr>
          </a:p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0000FF"/>
                </a:solidFill>
                <a:latin typeface="Arial Rounded MT Bold" pitchFamily="34" charset="0"/>
              </a:rPr>
              <a:t>Improving the previous limit with OILL is possible </a:t>
            </a:r>
            <a:r>
              <a:rPr lang="en-US" sz="2000" dirty="0" smtClean="0">
                <a:latin typeface="Arial Rounded MT Bold" pitchFamily="34" charset="0"/>
              </a:rPr>
              <a:t>provided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>
                <a:latin typeface="Arial Rounded MT Bold" pitchFamily="34" charset="0"/>
              </a:rPr>
              <a:t>3 more years of </a:t>
            </a:r>
            <a:r>
              <a:rPr lang="en-US" sz="2000" dirty="0" smtClean="0">
                <a:latin typeface="Arial Rounded MT Bold" pitchFamily="34" charset="0"/>
              </a:rPr>
              <a:t>data taking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Increased availability of the source for EDM</a:t>
            </a:r>
          </a:p>
          <a:p>
            <a:pPr marL="342900" indent="-342900">
              <a:spcBef>
                <a:spcPct val="50000"/>
              </a:spcBef>
              <a:buFont typeface="Arial" charset="0"/>
              <a:buChar char="•"/>
            </a:pPr>
            <a:r>
              <a:rPr lang="en-US" sz="2000" dirty="0" smtClean="0">
                <a:latin typeface="Arial Rounded MT Bold" pitchFamily="34" charset="0"/>
              </a:rPr>
              <a:t>Improved statistics (better UCN source and/or UCN transport)</a:t>
            </a:r>
          </a:p>
        </p:txBody>
      </p:sp>
    </p:spTree>
    <p:extLst>
      <p:ext uri="{BB962C8B-B14F-4D97-AF65-F5344CB8AC3E}">
        <p14:creationId xmlns:p14="http://schemas.microsoft.com/office/powerpoint/2010/main" val="20518391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27</a:t>
            </a:fld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3933056"/>
            <a:ext cx="8640960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5400" i="1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BACKUP SLIDES</a:t>
            </a:r>
            <a:endParaRPr lang="en-US" sz="5400" dirty="0" smtClean="0">
              <a:solidFill>
                <a:srgbClr val="FFFFFF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69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8533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Collaboration list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28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2696"/>
            <a:ext cx="4968552" cy="607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2226" y="2708920"/>
            <a:ext cx="3609706" cy="224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8507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F6B26AD6-E9C8-4EDF-AE5E-ACD18674EEFF}" type="slidenum">
              <a:rPr lang="fr-FR" smtClean="0">
                <a:solidFill>
                  <a:srgbClr val="898989"/>
                </a:solidFill>
                <a:latin typeface="Calibri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fr-FR" smtClean="0">
              <a:solidFill>
                <a:srgbClr val="898989"/>
              </a:solidFill>
              <a:latin typeface="Calibri" pitchFamily="34" charset="0"/>
            </a:endParaRP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1844675"/>
            <a:ext cx="7915275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60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4400" dirty="0">
                <a:latin typeface="Calibri" pitchFamily="34" charset="0"/>
              </a:rPr>
              <a:t>Le magnétomètre mercure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39750" y="1479550"/>
            <a:ext cx="86677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fr-FR" sz="2400" dirty="0" smtClean="0">
                <a:solidFill>
                  <a:srgbClr val="000000"/>
                </a:solidFill>
                <a:latin typeface="+mn-lt"/>
              </a:rPr>
              <a:t>Le </a:t>
            </a:r>
            <a:r>
              <a:rPr lang="fr-FR" sz="2400" dirty="0" err="1" smtClean="0">
                <a:solidFill>
                  <a:srgbClr val="000000"/>
                </a:solidFill>
                <a:latin typeface="+mn-lt"/>
              </a:rPr>
              <a:t>Comagnétomètre</a:t>
            </a:r>
            <a:r>
              <a:rPr lang="fr-FR" sz="2400" dirty="0" smtClean="0">
                <a:solidFill>
                  <a:srgbClr val="000000"/>
                </a:solidFill>
                <a:latin typeface="+mn-lt"/>
              </a:rPr>
              <a:t> corrige les fluctuations du champ magnétique</a:t>
            </a:r>
          </a:p>
        </p:txBody>
      </p:sp>
    </p:spTree>
    <p:extLst>
      <p:ext uri="{BB962C8B-B14F-4D97-AF65-F5344CB8AC3E}">
        <p14:creationId xmlns:p14="http://schemas.microsoft.com/office/powerpoint/2010/main" val="5726196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036496" cy="997349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Arial Rounded MT Bold" pitchFamily="34" charset="0"/>
              </a:rPr>
              <a:t>nEDM</a:t>
            </a:r>
            <a:r>
              <a:rPr lang="en-US" sz="2800" dirty="0" smtClean="0">
                <a:latin typeface="Arial Rounded MT Bold" pitchFamily="34" charset="0"/>
              </a:rPr>
              <a:t> to probe generic BSM CP violation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3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2476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234" y="1268760"/>
            <a:ext cx="6095206" cy="104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Z:\Presentations\2013_CSIN2P3\report\SUS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47" y="3284984"/>
            <a:ext cx="8020688" cy="34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683" y="6330652"/>
            <a:ext cx="38195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671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4460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4000" dirty="0">
                <a:latin typeface="Calibri" pitchFamily="34" charset="0"/>
              </a:rPr>
              <a:t>Test de l’invariance de Lorentz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2409825" y="4862513"/>
            <a:ext cx="2174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6148" name="Text Box 3"/>
          <p:cNvSpPr txBox="1">
            <a:spLocks noChangeArrowheads="1"/>
          </p:cNvSpPr>
          <p:nvPr/>
        </p:nvSpPr>
        <p:spPr bwMode="auto">
          <a:xfrm>
            <a:off x="5908675" y="2571750"/>
            <a:ext cx="26384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>
                <a:solidFill>
                  <a:srgbClr val="000000"/>
                </a:solidFill>
              </a:rPr>
              <a:t>Neutron spin precession</a:t>
            </a:r>
          </a:p>
        </p:txBody>
      </p:sp>
      <p:grpSp>
        <p:nvGrpSpPr>
          <p:cNvPr id="6149" name="Group 4"/>
          <p:cNvGrpSpPr>
            <a:grpSpLocks/>
          </p:cNvGrpSpPr>
          <p:nvPr/>
        </p:nvGrpSpPr>
        <p:grpSpPr bwMode="auto">
          <a:xfrm>
            <a:off x="5775325" y="1035050"/>
            <a:ext cx="3151188" cy="1127125"/>
            <a:chOff x="3638" y="652"/>
            <a:chExt cx="1985" cy="710"/>
          </a:xfrm>
        </p:grpSpPr>
        <p:sp>
          <p:nvSpPr>
            <p:cNvPr id="6170" name="Text Box 5"/>
            <p:cNvSpPr txBox="1">
              <a:spLocks noChangeArrowheads="1"/>
            </p:cNvSpPr>
            <p:nvPr/>
          </p:nvSpPr>
          <p:spPr bwMode="auto">
            <a:xfrm>
              <a:off x="3809" y="652"/>
              <a:ext cx="1611" cy="2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ts val="1125"/>
                </a:spcBef>
              </a:pPr>
              <a:r>
                <a:rPr lang="en-US">
                  <a:solidFill>
                    <a:srgbClr val="000000"/>
                  </a:solidFill>
                </a:rPr>
                <a:t>Interaction potential</a:t>
              </a:r>
            </a:p>
          </p:txBody>
        </p:sp>
        <p:pic>
          <p:nvPicPr>
            <p:cNvPr id="617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8" y="935"/>
              <a:ext cx="198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150" name="Line 7"/>
          <p:cNvSpPr>
            <a:spLocks noChangeShapeType="1"/>
          </p:cNvSpPr>
          <p:nvPr/>
        </p:nvSpPr>
        <p:spPr bwMode="auto">
          <a:xfrm flipH="1">
            <a:off x="6221413" y="4041775"/>
            <a:ext cx="336550" cy="1474788"/>
          </a:xfrm>
          <a:prstGeom prst="line">
            <a:avLst/>
          </a:prstGeom>
          <a:noFill/>
          <a:ln w="31680">
            <a:solidFill>
              <a:srgbClr val="FF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6424613" y="4572000"/>
            <a:ext cx="22288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2000" b="1">
                <a:solidFill>
                  <a:srgbClr val="FF0000"/>
                </a:solidFill>
              </a:rPr>
              <a:t>Daily modulation</a:t>
            </a:r>
          </a:p>
        </p:txBody>
      </p:sp>
      <p:pic>
        <p:nvPicPr>
          <p:cNvPr id="615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059113"/>
            <a:ext cx="2698750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5932488"/>
            <a:ext cx="70866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4" name="Text Box 11"/>
          <p:cNvSpPr txBox="1">
            <a:spLocks noChangeArrowheads="1"/>
          </p:cNvSpPr>
          <p:nvPr/>
        </p:nvSpPr>
        <p:spPr bwMode="auto">
          <a:xfrm>
            <a:off x="3414713" y="1738313"/>
            <a:ext cx="22733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b="1">
                <a:solidFill>
                  <a:srgbClr val="0033CC"/>
                </a:solidFill>
              </a:rPr>
              <a:t>A spin up (at ILL)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 flipV="1">
            <a:off x="3930650" y="2154238"/>
            <a:ext cx="500063" cy="517525"/>
          </a:xfrm>
          <a:prstGeom prst="line">
            <a:avLst/>
          </a:prstGeom>
          <a:noFill/>
          <a:ln w="76320">
            <a:solidFill>
              <a:srgbClr val="333399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6" name="Text Box 13"/>
          <p:cNvSpPr txBox="1">
            <a:spLocks noChangeArrowheads="1"/>
          </p:cNvSpPr>
          <p:nvPr/>
        </p:nvSpPr>
        <p:spPr bwMode="auto">
          <a:xfrm>
            <a:off x="517525" y="1457325"/>
            <a:ext cx="24114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1125"/>
              </a:spcBef>
            </a:pPr>
            <a:r>
              <a:rPr lang="en-US" b="1">
                <a:solidFill>
                  <a:srgbClr val="000000"/>
                </a:solidFill>
              </a:rPr>
              <a:t>Earth rotation axis</a:t>
            </a:r>
          </a:p>
        </p:txBody>
      </p:sp>
      <p:pic>
        <p:nvPicPr>
          <p:cNvPr id="615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2309813"/>
            <a:ext cx="2814638" cy="281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8" name="Line 15"/>
          <p:cNvSpPr>
            <a:spLocks noChangeShapeType="1"/>
          </p:cNvSpPr>
          <p:nvPr/>
        </p:nvSpPr>
        <p:spPr bwMode="auto">
          <a:xfrm flipH="1" flipV="1">
            <a:off x="2951163" y="1517650"/>
            <a:ext cx="28575" cy="758825"/>
          </a:xfrm>
          <a:prstGeom prst="line">
            <a:avLst/>
          </a:prstGeom>
          <a:noFill/>
          <a:ln w="3672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Line 16"/>
          <p:cNvSpPr>
            <a:spLocks noChangeShapeType="1"/>
          </p:cNvSpPr>
          <p:nvPr/>
        </p:nvSpPr>
        <p:spPr bwMode="auto">
          <a:xfrm flipH="1" flipV="1">
            <a:off x="4156075" y="4978400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Line 17"/>
          <p:cNvSpPr>
            <a:spLocks noChangeShapeType="1"/>
          </p:cNvSpPr>
          <p:nvPr/>
        </p:nvSpPr>
        <p:spPr bwMode="auto">
          <a:xfrm flipH="1" flipV="1">
            <a:off x="4660900" y="4581525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1" name="Line 18"/>
          <p:cNvSpPr>
            <a:spLocks noChangeShapeType="1"/>
          </p:cNvSpPr>
          <p:nvPr/>
        </p:nvSpPr>
        <p:spPr bwMode="auto">
          <a:xfrm flipH="1" flipV="1">
            <a:off x="4589463" y="3933825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2" name="Line 19"/>
          <p:cNvSpPr>
            <a:spLocks noChangeShapeType="1"/>
          </p:cNvSpPr>
          <p:nvPr/>
        </p:nvSpPr>
        <p:spPr bwMode="auto">
          <a:xfrm flipH="1" flipV="1">
            <a:off x="4589463" y="3286125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3" name="Line 20"/>
          <p:cNvSpPr>
            <a:spLocks noChangeShapeType="1"/>
          </p:cNvSpPr>
          <p:nvPr/>
        </p:nvSpPr>
        <p:spPr bwMode="auto">
          <a:xfrm flipH="1" flipV="1">
            <a:off x="4552950" y="2673350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4" name="Line 21"/>
          <p:cNvSpPr>
            <a:spLocks noChangeShapeType="1"/>
          </p:cNvSpPr>
          <p:nvPr/>
        </p:nvSpPr>
        <p:spPr bwMode="auto">
          <a:xfrm flipH="1" flipV="1">
            <a:off x="773113" y="2673350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22"/>
          <p:cNvSpPr>
            <a:spLocks noChangeShapeType="1"/>
          </p:cNvSpPr>
          <p:nvPr/>
        </p:nvSpPr>
        <p:spPr bwMode="auto">
          <a:xfrm flipH="1" flipV="1">
            <a:off x="1241425" y="2241550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6" name="Line 23"/>
          <p:cNvSpPr>
            <a:spLocks noChangeShapeType="1"/>
          </p:cNvSpPr>
          <p:nvPr/>
        </p:nvSpPr>
        <p:spPr bwMode="auto">
          <a:xfrm flipH="1" flipV="1">
            <a:off x="628650" y="3322638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24"/>
          <p:cNvSpPr>
            <a:spLocks noChangeShapeType="1"/>
          </p:cNvSpPr>
          <p:nvPr/>
        </p:nvSpPr>
        <p:spPr bwMode="auto">
          <a:xfrm flipH="1" flipV="1">
            <a:off x="628650" y="4041775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8" name="Line 25"/>
          <p:cNvSpPr>
            <a:spLocks noChangeShapeType="1"/>
          </p:cNvSpPr>
          <p:nvPr/>
        </p:nvSpPr>
        <p:spPr bwMode="auto">
          <a:xfrm flipH="1" flipV="1">
            <a:off x="917575" y="4833938"/>
            <a:ext cx="482600" cy="209550"/>
          </a:xfrm>
          <a:prstGeom prst="line">
            <a:avLst/>
          </a:prstGeom>
          <a:noFill/>
          <a:ln w="38160">
            <a:solidFill>
              <a:srgbClr val="C5000B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9" name="Rectangle 10"/>
          <p:cNvSpPr>
            <a:spLocks noChangeArrowheads="1"/>
          </p:cNvSpPr>
          <p:nvPr/>
        </p:nvSpPr>
        <p:spPr bwMode="auto">
          <a:xfrm>
            <a:off x="2843213" y="5300663"/>
            <a:ext cx="2316162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C00000"/>
                </a:solidFill>
              </a:rPr>
              <a:t>Cosmic axial field b</a:t>
            </a:r>
          </a:p>
        </p:txBody>
      </p:sp>
    </p:spTree>
    <p:extLst>
      <p:ext uri="{BB962C8B-B14F-4D97-AF65-F5344CB8AC3E}">
        <p14:creationId xmlns:p14="http://schemas.microsoft.com/office/powerpoint/2010/main" val="16883187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>
          <a:xfrm>
            <a:off x="4572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fld id="{223B9E34-1766-4C3E-B39F-3D32245FADE5}" type="slidenum">
              <a:rPr lang="fr-FR" smtClean="0">
                <a:solidFill>
                  <a:srgbClr val="898989"/>
                </a:solidFill>
                <a:latin typeface="Calibri" pitchFamily="34" charset="0"/>
              </a:rPr>
              <a:pPr algn="l" eaLnBrk="1" fontAlgn="base" hangingPunct="1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fr-FR" smtClean="0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46088" y="-2698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sz="4000" dirty="0">
                <a:latin typeface="Calibri" pitchFamily="34" charset="0"/>
              </a:rPr>
              <a:t>Limite sur la modulation a 24h</a:t>
            </a: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865188" y="1047750"/>
            <a:ext cx="7777162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April 2008, 5 days of data.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rgbClr val="000000"/>
                </a:solidFill>
                <a:latin typeface="+mn-lt"/>
              </a:rPr>
              <a:t>December 2008, 6 days of data.</a:t>
            </a:r>
          </a:p>
        </p:txBody>
      </p:sp>
      <p:pic>
        <p:nvPicPr>
          <p:cNvPr id="81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916113"/>
            <a:ext cx="6875463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5445125"/>
            <a:ext cx="5035550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1835150" y="6237288"/>
            <a:ext cx="5654675" cy="49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000000"/>
                </a:solidFill>
              </a:rPr>
              <a:t>Altarev </a:t>
            </a:r>
            <a:r>
              <a:rPr lang="en-US" sz="2400" i="1">
                <a:solidFill>
                  <a:srgbClr val="000000"/>
                </a:solidFill>
              </a:rPr>
              <a:t>et al</a:t>
            </a:r>
            <a:r>
              <a:rPr lang="en-US" sz="2400">
                <a:solidFill>
                  <a:srgbClr val="000000"/>
                </a:solidFill>
              </a:rPr>
              <a:t>, Phys. Rev. Lett </a:t>
            </a:r>
            <a:r>
              <a:rPr lang="en-US" sz="2400" b="1">
                <a:solidFill>
                  <a:srgbClr val="000000"/>
                </a:solidFill>
              </a:rPr>
              <a:t>103</a:t>
            </a:r>
            <a:r>
              <a:rPr lang="en-US" sz="2400">
                <a:solidFill>
                  <a:srgbClr val="000000"/>
                </a:solidFill>
              </a:rPr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638555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4716016" y="3986773"/>
            <a:ext cx="4248472" cy="2079664"/>
          </a:xfrm>
          <a:prstGeom prst="roundRect">
            <a:avLst>
              <a:gd name="adj" fmla="val 16440"/>
            </a:avLst>
          </a:prstGeom>
          <a:solidFill>
            <a:srgbClr val="7030A0">
              <a:alpha val="4000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AutoShape 1"/>
          <p:cNvSpPr>
            <a:spLocks noChangeArrowheads="1"/>
          </p:cNvSpPr>
          <p:nvPr/>
        </p:nvSpPr>
        <p:spPr bwMode="auto">
          <a:xfrm>
            <a:off x="4716016" y="1556792"/>
            <a:ext cx="4248472" cy="1944216"/>
          </a:xfrm>
          <a:prstGeom prst="roundRect">
            <a:avLst>
              <a:gd name="adj" fmla="val 16440"/>
            </a:avLst>
          </a:prstGeom>
          <a:solidFill>
            <a:srgbClr val="7030A0">
              <a:alpha val="4000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>
              <a:latin typeface="Arial Rounded MT Bold" pitchFamily="34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 smtClean="0">
                <a:latin typeface="Arial Rounded MT Bold" pitchFamily="34" charset="0"/>
              </a:rPr>
              <a:t>Ultracold</a:t>
            </a:r>
            <a:r>
              <a:rPr lang="en-US" sz="2800" dirty="0" smtClean="0">
                <a:latin typeface="Arial Rounded MT Bold" pitchFamily="34" charset="0"/>
              </a:rPr>
              <a:t> neutrons (UCN)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32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95536" y="5535523"/>
            <a:ext cx="3816424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Neutrons with energy &lt; 100 </a:t>
            </a:r>
            <a:r>
              <a:rPr lang="en-US" dirty="0" err="1" smtClean="0">
                <a:latin typeface="Arial Rounded MT Bold" pitchFamily="34" charset="0"/>
              </a:rPr>
              <a:t>neV</a:t>
            </a:r>
            <a:r>
              <a:rPr lang="en-US" dirty="0" smtClean="0">
                <a:latin typeface="Arial Rounded MT Bold" pitchFamily="34" charset="0"/>
              </a:rPr>
              <a:t>, or velocity &lt;  </a:t>
            </a:r>
            <a:r>
              <a:rPr lang="en-US" dirty="0">
                <a:latin typeface="Arial Rounded MT Bold" pitchFamily="34" charset="0"/>
              </a:rPr>
              <a:t>5</a:t>
            </a:r>
            <a:r>
              <a:rPr lang="en-US" dirty="0" smtClean="0">
                <a:latin typeface="Arial Rounded MT Bold" pitchFamily="34" charset="0"/>
              </a:rPr>
              <a:t> m/s   </a:t>
            </a:r>
          </a:p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are reflected by material walls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4932040" y="1700808"/>
            <a:ext cx="388843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UCNs feel gravity</a:t>
            </a:r>
          </a:p>
          <a:p>
            <a:pPr algn="ctr">
              <a:spcBef>
                <a:spcPct val="50000"/>
              </a:spcBef>
            </a:pPr>
            <a:endParaRPr lang="en-US" sz="2000" dirty="0">
              <a:latin typeface="Arial Rounded MT Bold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GRANIT to measure the bouncing  quantum states</a:t>
            </a:r>
            <a:endParaRPr lang="en-US" sz="2000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3" y="1052735"/>
            <a:ext cx="4126212" cy="4410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67744" y="1052736"/>
            <a:ext cx="194421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FF0000"/>
                </a:solidFill>
                <a:latin typeface="Arial Rounded MT Bold" pitchFamily="34" charset="0"/>
              </a:rPr>
              <a:t>Thermal neutrons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2123728" y="2401143"/>
            <a:ext cx="17281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</a:rPr>
              <a:t>Cold neutrons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2339752" y="3933056"/>
            <a:ext cx="223224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err="1" smtClean="0">
                <a:solidFill>
                  <a:srgbClr val="7030A0"/>
                </a:solidFill>
                <a:latin typeface="Arial Rounded MT Bold" pitchFamily="34" charset="0"/>
              </a:rPr>
              <a:t>Ultracold</a:t>
            </a:r>
            <a:r>
              <a:rPr lang="en-US" sz="1600" dirty="0" smtClean="0">
                <a:solidFill>
                  <a:srgbClr val="7030A0"/>
                </a:solidFill>
                <a:latin typeface="Arial Rounded MT Bold" pitchFamily="34" charset="0"/>
              </a:rPr>
              <a:t> neutrons</a:t>
            </a: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4868416" y="4130789"/>
            <a:ext cx="388843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UCNs can be stored in bottles for very long times (1000 s)</a:t>
            </a:r>
          </a:p>
          <a:p>
            <a:pPr algn="ctr">
              <a:spcBef>
                <a:spcPct val="50000"/>
              </a:spcBef>
            </a:pPr>
            <a:r>
              <a:rPr lang="en-US" sz="2000" dirty="0" smtClean="0">
                <a:latin typeface="Arial Rounded MT Bold" pitchFamily="34" charset="0"/>
              </a:rPr>
              <a:t>precision measurement of the neutron electric dipole moment (</a:t>
            </a:r>
            <a:r>
              <a:rPr lang="en-US" sz="2000" dirty="0" err="1" smtClean="0">
                <a:latin typeface="Arial Rounded MT Bold" pitchFamily="34" charset="0"/>
              </a:rPr>
              <a:t>nEDM</a:t>
            </a:r>
            <a:r>
              <a:rPr lang="en-US" sz="2000" dirty="0" smtClean="0">
                <a:latin typeface="Arial Rounded MT Bold" pitchFamily="34" charset="0"/>
              </a:rPr>
              <a:t>)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77217"/>
            <a:ext cx="3368030" cy="3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9970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Geometric phase of mercury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33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55" y="2008375"/>
            <a:ext cx="1831885" cy="755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2448272" cy="1606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439177" y="1124744"/>
            <a:ext cx="3303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Motional (transverse) field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940424" y="1124744"/>
            <a:ext cx="33039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Magnetic transverse field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3620" y="3476941"/>
            <a:ext cx="398030" cy="73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32048" cy="41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1380529" y="3501008"/>
            <a:ext cx="5680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Frequency shift correlated with electric field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412341" y="3861048"/>
            <a:ext cx="56802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False EDM for Mercury (fast regime of GPE)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5588805" y="4509120"/>
            <a:ext cx="3129732" cy="647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56520" rIns="90000" bIns="46800">
            <a:spAutoFit/>
          </a:bodyPr>
          <a:lstStyle>
            <a:defPPr>
              <a:defRPr lang="en-GB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marL="742950" indent="-28575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marL="11430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marL="16002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marL="2057400" indent="-228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err="1" smtClean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Pendlebury</a:t>
            </a:r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 </a:t>
            </a:r>
            <a:r>
              <a:rPr lang="fr-FR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et al, </a:t>
            </a:r>
            <a:endParaRPr lang="fr-FR" dirty="0" smtClean="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PRA </a:t>
            </a:r>
            <a:r>
              <a:rPr lang="fr-FR" b="1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70</a:t>
            </a:r>
            <a:r>
              <a:rPr lang="fr-FR" dirty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 032102 (2004</a:t>
            </a:r>
            <a:r>
              <a:rPr lang="fr-FR" dirty="0" smtClean="0">
                <a:solidFill>
                  <a:srgbClr val="0000FF"/>
                </a:solidFill>
                <a:latin typeface="Arial Rounded MT Bold" pitchFamily="34" charset="0"/>
                <a:cs typeface="Arial" charset="0"/>
              </a:rPr>
              <a:t>)</a:t>
            </a:r>
            <a:endParaRPr lang="fr-FR" dirty="0">
              <a:solidFill>
                <a:srgbClr val="0000FF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313" y="5599190"/>
            <a:ext cx="398030" cy="734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73" y="4365104"/>
            <a:ext cx="3168352" cy="83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712403"/>
            <a:ext cx="2528118" cy="743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331640" y="5602014"/>
            <a:ext cx="236788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False neutron EDM when using Hg </a:t>
            </a:r>
            <a:r>
              <a:rPr lang="en-US" dirty="0" err="1" smtClean="0">
                <a:latin typeface="Arial Rounded MT Bold" pitchFamily="34" charset="0"/>
              </a:rPr>
              <a:t>comagnetometer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596608" y="5661248"/>
            <a:ext cx="22238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 smtClean="0">
                <a:latin typeface="Arial Rounded MT Bold" pitchFamily="34" charset="0"/>
              </a:rPr>
              <a:t>Indirect</a:t>
            </a:r>
            <a:r>
              <a:rPr lang="en-US" dirty="0" smtClean="0">
                <a:latin typeface="Arial Rounded MT Bold" pitchFamily="34" charset="0"/>
              </a:rPr>
              <a:t> systematic effect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99635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Dedicated measurement with Hg magnetometer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34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23" name="AutoShape 1"/>
          <p:cNvSpPr>
            <a:spLocks noChangeArrowheads="1"/>
          </p:cNvSpPr>
          <p:nvPr/>
        </p:nvSpPr>
        <p:spPr bwMode="auto">
          <a:xfrm>
            <a:off x="251520" y="2060848"/>
            <a:ext cx="3303985" cy="3600400"/>
          </a:xfrm>
          <a:prstGeom prst="roundRect">
            <a:avLst>
              <a:gd name="adj" fmla="val 14776"/>
            </a:avLst>
          </a:prstGeom>
          <a:solidFill>
            <a:srgbClr val="0000FF">
              <a:alpha val="6000"/>
            </a:srgbClr>
          </a:solidFill>
          <a:ln w="2556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251521" y="2571869"/>
            <a:ext cx="3303984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>
                <a:latin typeface="Arial Rounded MT Bold" pitchFamily="34" charset="0"/>
              </a:rPr>
              <a:t>Apply a large magnetic gradient with </a:t>
            </a:r>
            <a:r>
              <a:rPr lang="en-US" dirty="0" err="1" smtClean="0">
                <a:latin typeface="Arial Rounded MT Bold" pitchFamily="34" charset="0"/>
              </a:rPr>
              <a:t>trimcoils</a:t>
            </a:r>
            <a:endParaRPr lang="en-US" dirty="0" smtClean="0">
              <a:latin typeface="Arial Rounded MT Bold" pitchFamily="34" charset="0"/>
            </a:endParaRP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>
                <a:latin typeface="Arial Rounded MT Bold" pitchFamily="34" charset="0"/>
              </a:rPr>
              <a:t>Apply an electric field of 100 kV/12 cm, with polarity reversed every 20 cycles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>
                <a:latin typeface="Arial Rounded MT Bold" pitchFamily="34" charset="0"/>
              </a:rPr>
              <a:t>Take data for 20 days with different gradient configurations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815457"/>
            <a:ext cx="5166320" cy="3557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4716016" y="5425163"/>
            <a:ext cx="38884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dirty="0" smtClean="0">
                <a:latin typeface="Arial Rounded MT Bold" pitchFamily="34" charset="0"/>
              </a:rPr>
              <a:t>A clear correlation between Hg frequency and the electric field in the presence of a magnetic gradient. </a:t>
            </a:r>
            <a:endParaRPr lang="en-US" sz="16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38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0"/>
          <a:stretch/>
        </p:blipFill>
        <p:spPr bwMode="auto">
          <a:xfrm>
            <a:off x="2227500" y="1011399"/>
            <a:ext cx="6808996" cy="536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AutoShape 1"/>
          <p:cNvSpPr>
            <a:spLocks noChangeArrowheads="1"/>
          </p:cNvSpPr>
          <p:nvPr/>
        </p:nvSpPr>
        <p:spPr bwMode="auto">
          <a:xfrm>
            <a:off x="107505" y="4047550"/>
            <a:ext cx="2016223" cy="1469682"/>
          </a:xfrm>
          <a:prstGeom prst="roundRect">
            <a:avLst>
              <a:gd name="adj" fmla="val 14776"/>
            </a:avLst>
          </a:prstGeom>
          <a:solidFill>
            <a:srgbClr val="0000FF">
              <a:alpha val="17000"/>
            </a:srgbClr>
          </a:solidFill>
          <a:ln w="25560">
            <a:solidFill>
              <a:srgbClr val="0000FF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Arial Rounded MT Bold" pitchFamily="34" charset="0"/>
              </a:rPr>
              <a:t>Dedicated measurement with Hg magnetometer</a:t>
            </a: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35</a:t>
            </a:fld>
            <a:endParaRPr lang="en-US">
              <a:latin typeface="Arial Rounded MT Bold" pitchFamily="34" charset="0"/>
            </a:endParaRP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4742284" y="1221731"/>
            <a:ext cx="187220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Final result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79512" y="4149080"/>
            <a:ext cx="18722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Magnetic gradient extracted from fluxgates maps</a:t>
            </a:r>
            <a:endParaRPr lang="en-US" dirty="0">
              <a:latin typeface="Arial Rounded MT Bold" pitchFamily="34" charset="0"/>
            </a:endParaRPr>
          </a:p>
        </p:txBody>
      </p:sp>
      <p:sp>
        <p:nvSpPr>
          <p:cNvPr id="2" name="Virage 1"/>
          <p:cNvSpPr/>
          <p:nvPr/>
        </p:nvSpPr>
        <p:spPr>
          <a:xfrm flipV="1">
            <a:off x="1331640" y="5517231"/>
            <a:ext cx="3240360" cy="864096"/>
          </a:xfrm>
          <a:prstGeom prst="bentArrow">
            <a:avLst>
              <a:gd name="adj1" fmla="val 12948"/>
              <a:gd name="adj2" fmla="val 13683"/>
              <a:gd name="adj3" fmla="val 38522"/>
              <a:gd name="adj4" fmla="val 40516"/>
            </a:avLst>
          </a:prstGeom>
          <a:solidFill>
            <a:srgbClr val="0000FF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11926">
            <a:off x="7022978" y="3754892"/>
            <a:ext cx="385353" cy="71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12994">
            <a:off x="6935853" y="3018154"/>
            <a:ext cx="385353" cy="71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6948264" y="3491716"/>
            <a:ext cx="936104" cy="3693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theory</a:t>
            </a:r>
            <a:endParaRPr lang="en-US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6978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latin typeface="Arial Rounded MT Bold" pitchFamily="34" charset="0"/>
              </a:rPr>
              <a:t>Impurities on the electrode</a:t>
            </a:r>
            <a:endParaRPr lang="en-US" sz="280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36</a:t>
            </a:fld>
            <a:endParaRPr lang="en-US">
              <a:latin typeface="Arial Rounded MT Bold" pitchFamily="34" charset="0"/>
            </a:endParaRPr>
          </a:p>
        </p:txBody>
      </p:sp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8050"/>
            <a:ext cx="3971925" cy="2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4663" y="1200150"/>
            <a:ext cx="2374900" cy="91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52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Scan of the Sussex bottom </a:t>
            </a:r>
            <a:r>
              <a:rPr lang="en-US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electrode</a:t>
            </a:r>
          </a:p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At PTB in Nov. 2011</a:t>
            </a:r>
            <a:endParaRPr lang="en-US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094163"/>
            <a:ext cx="8796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llipse 1"/>
          <p:cNvSpPr>
            <a:spLocks noChangeArrowheads="1"/>
          </p:cNvSpPr>
          <p:nvPr/>
        </p:nvSpPr>
        <p:spPr bwMode="auto">
          <a:xfrm>
            <a:off x="1331913" y="2997200"/>
            <a:ext cx="287337" cy="287338"/>
          </a:xfrm>
          <a:prstGeom prst="ellipse">
            <a:avLst/>
          </a:prstGeom>
          <a:solidFill>
            <a:srgbClr val="00B8FF">
              <a:alpha val="20000"/>
            </a:srgb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cs typeface="Arial" charset="0"/>
            </a:endParaRPr>
          </a:p>
        </p:txBody>
      </p:sp>
      <p:cxnSp>
        <p:nvCxnSpPr>
          <p:cNvPr id="11" name="Connecteur droit avec flèche 2"/>
          <p:cNvCxnSpPr>
            <a:cxnSpLocks noChangeShapeType="1"/>
            <a:stCxn id="10" idx="3"/>
          </p:cNvCxnSpPr>
          <p:nvPr/>
        </p:nvCxnSpPr>
        <p:spPr bwMode="auto">
          <a:xfrm flipH="1">
            <a:off x="611188" y="3241675"/>
            <a:ext cx="762000" cy="763588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Ellipse 1"/>
          <p:cNvSpPr>
            <a:spLocks noChangeArrowheads="1"/>
          </p:cNvSpPr>
          <p:nvPr/>
        </p:nvSpPr>
        <p:spPr bwMode="auto">
          <a:xfrm>
            <a:off x="2771775" y="2924175"/>
            <a:ext cx="287338" cy="287338"/>
          </a:xfrm>
          <a:prstGeom prst="ellipse">
            <a:avLst/>
          </a:prstGeom>
          <a:solidFill>
            <a:srgbClr val="00B8FF">
              <a:alpha val="20000"/>
            </a:srgb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cs typeface="Arial" charset="0"/>
            </a:endParaRPr>
          </a:p>
        </p:txBody>
      </p:sp>
      <p:sp>
        <p:nvSpPr>
          <p:cNvPr id="13" name="Ellipse 1"/>
          <p:cNvSpPr>
            <a:spLocks noChangeArrowheads="1"/>
          </p:cNvSpPr>
          <p:nvPr/>
        </p:nvSpPr>
        <p:spPr bwMode="auto">
          <a:xfrm>
            <a:off x="250825" y="4076700"/>
            <a:ext cx="360363" cy="371475"/>
          </a:xfrm>
          <a:prstGeom prst="ellipse">
            <a:avLst/>
          </a:prstGeom>
          <a:solidFill>
            <a:srgbClr val="00B8FF">
              <a:alpha val="20000"/>
            </a:srgbClr>
          </a:solidFill>
          <a:ln w="19050" algn="ctr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>
              <a:cs typeface="Arial" charset="0"/>
            </a:endParaRPr>
          </a:p>
        </p:txBody>
      </p:sp>
      <p:cxnSp>
        <p:nvCxnSpPr>
          <p:cNvPr id="14" name="Connecteur droit avec flèche 2"/>
          <p:cNvCxnSpPr>
            <a:cxnSpLocks noChangeShapeType="1"/>
          </p:cNvCxnSpPr>
          <p:nvPr/>
        </p:nvCxnSpPr>
        <p:spPr bwMode="auto">
          <a:xfrm flipH="1">
            <a:off x="7854950" y="3084513"/>
            <a:ext cx="0" cy="996950"/>
          </a:xfrm>
          <a:prstGeom prst="straightConnector1">
            <a:avLst/>
          </a:prstGeom>
          <a:noFill/>
          <a:ln w="25400" algn="ctr">
            <a:solidFill>
              <a:schemeClr val="accent2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6540500" y="2565400"/>
            <a:ext cx="26273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52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mtClean="0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Groove insulating ring</a:t>
            </a:r>
            <a:endParaRPr lang="en-US">
              <a:solidFill>
                <a:srgbClr val="000000"/>
              </a:solidFill>
              <a:latin typeface="Arial Rounded MT Bold" pitchFamily="34" charset="0"/>
              <a:cs typeface="Arial" charset="0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09538" y="4724400"/>
            <a:ext cx="3382962" cy="3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5652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Approximate dipole position</a:t>
            </a:r>
          </a:p>
        </p:txBody>
      </p:sp>
      <p:pic>
        <p:nvPicPr>
          <p:cNvPr id="17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5991225"/>
            <a:ext cx="311308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5157788"/>
            <a:ext cx="3113087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107950" y="5573713"/>
            <a:ext cx="3384550" cy="37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652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Approximate dipole strength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4281487" y="5018088"/>
            <a:ext cx="4683125" cy="375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5652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9pPr>
          </a:lstStyle>
          <a:p>
            <a:pPr eaLnBrk="1" hangingPunct="1">
              <a:lnSpc>
                <a:spcPct val="98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>
                <a:solidFill>
                  <a:srgbClr val="000000"/>
                </a:solidFill>
                <a:latin typeface="Arial Rounded MT Bold" pitchFamily="34" charset="0"/>
                <a:cs typeface="Arial" charset="0"/>
              </a:rPr>
              <a:t>We would then quote a systematic effect</a:t>
            </a:r>
          </a:p>
        </p:txBody>
      </p:sp>
      <p:pic>
        <p:nvPicPr>
          <p:cNvPr id="2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5732463"/>
            <a:ext cx="34226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à coins arrondis 21"/>
          <p:cNvSpPr/>
          <p:nvPr/>
        </p:nvSpPr>
        <p:spPr bwMode="auto">
          <a:xfrm>
            <a:off x="4356100" y="5573713"/>
            <a:ext cx="3670300" cy="684212"/>
          </a:xfrm>
          <a:prstGeom prst="roundRect">
            <a:avLst/>
          </a:prstGeom>
          <a:solidFill>
            <a:srgbClr val="0070C0">
              <a:alpha val="18000"/>
            </a:srgbClr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Lucida Sans Unicode" pitchFamily="32" charset="0"/>
              <a:cs typeface="Arial" charset="0"/>
            </a:endParaRPr>
          </a:p>
        </p:txBody>
      </p:sp>
      <p:pic>
        <p:nvPicPr>
          <p:cNvPr id="23" name="Picture 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263" y="5516563"/>
            <a:ext cx="76835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5927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en-US" smtClean="0"/>
              <a:t>37</a:t>
            </a:fld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0" y="-16621"/>
            <a:ext cx="9144000" cy="9973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Transverse field measured with fluxgate maps</a:t>
            </a:r>
            <a:endParaRPr lang="en-US" sz="2800" dirty="0">
              <a:latin typeface="Arial Rounded MT Bold" pitchFamily="34" charset="0"/>
            </a:endParaRPr>
          </a:p>
        </p:txBody>
      </p:sp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5648325"/>
            <a:ext cx="563245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 descr="C:\Users\Pignol\Downloads\Map27062010_180234_correc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625" y="1412875"/>
            <a:ext cx="465137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C:\Users\Pignol\Downloads\Map27062010_234313_correcte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412875"/>
            <a:ext cx="4608513" cy="385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908050"/>
            <a:ext cx="3403600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908050"/>
            <a:ext cx="3386137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48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9036496" cy="997349"/>
          </a:xfrm>
        </p:spPr>
        <p:txBody>
          <a:bodyPr>
            <a:normAutofit/>
          </a:bodyPr>
          <a:lstStyle/>
          <a:p>
            <a:pPr algn="l"/>
            <a:r>
              <a:rPr lang="en-US" sz="2800" dirty="0" err="1" smtClean="0">
                <a:latin typeface="Arial Rounded MT Bold" pitchFamily="34" charset="0"/>
              </a:rPr>
              <a:t>nEDM</a:t>
            </a:r>
            <a:r>
              <a:rPr lang="en-US" sz="2800" dirty="0" smtClean="0">
                <a:latin typeface="Arial Rounded MT Bold" pitchFamily="34" charset="0"/>
              </a:rPr>
              <a:t> to probe electroweak </a:t>
            </a:r>
            <a:r>
              <a:rPr lang="en-US" sz="2800" dirty="0" err="1" smtClean="0">
                <a:latin typeface="Arial Rounded MT Bold" pitchFamily="34" charset="0"/>
              </a:rPr>
              <a:t>baryogenesis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4</a:t>
            </a:fld>
            <a:endParaRPr lang="fr-FR" dirty="0"/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896" y="908720"/>
            <a:ext cx="3276600" cy="276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1520" y="1268760"/>
            <a:ext cx="856895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200" dirty="0" smtClean="0">
                <a:latin typeface="Arial Rounded MT Bold" pitchFamily="34" charset="0"/>
              </a:rPr>
              <a:t>Sakharov conditions </a:t>
            </a:r>
          </a:p>
          <a:p>
            <a:r>
              <a:rPr lang="en-US" sz="2200" dirty="0">
                <a:latin typeface="Arial Rounded MT Bold" pitchFamily="34" charset="0"/>
              </a:rPr>
              <a:t>a</a:t>
            </a:r>
            <a:r>
              <a:rPr lang="en-US" sz="2200" dirty="0" smtClean="0">
                <a:latin typeface="Arial Rounded MT Bold" pitchFamily="34" charset="0"/>
              </a:rPr>
              <a:t>t electroweak phase transition</a:t>
            </a:r>
          </a:p>
          <a:p>
            <a:endParaRPr lang="en-US" sz="2200" dirty="0" smtClean="0">
              <a:latin typeface="Arial Rounded MT Bold" pitchFamily="34" charset="0"/>
            </a:endParaRPr>
          </a:p>
          <a:p>
            <a:endParaRPr lang="en-US" sz="2200" dirty="0">
              <a:latin typeface="Arial Rounded MT Bold" pitchFamily="34" charset="0"/>
            </a:endParaRPr>
          </a:p>
          <a:p>
            <a:r>
              <a:rPr lang="en-US" sz="2200" i="1" dirty="0" smtClean="0">
                <a:solidFill>
                  <a:srgbClr val="0000FF"/>
                </a:solidFill>
                <a:latin typeface="Arial Rounded MT Bold" pitchFamily="34" charset="0"/>
              </a:rPr>
              <a:t>1 Departure </a:t>
            </a:r>
            <a:r>
              <a:rPr lang="en-US" sz="2200" i="1" dirty="0">
                <a:solidFill>
                  <a:srgbClr val="0000FF"/>
                </a:solidFill>
                <a:latin typeface="Arial Rounded MT Bold" pitchFamily="34" charset="0"/>
              </a:rPr>
              <a:t>from thermal </a:t>
            </a:r>
            <a:r>
              <a:rPr lang="en-US" sz="2200" i="1" dirty="0" smtClean="0">
                <a:solidFill>
                  <a:srgbClr val="0000FF"/>
                </a:solidFill>
                <a:latin typeface="Arial Rounded MT Bold" pitchFamily="34" charset="0"/>
              </a:rPr>
              <a:t>equilibrium</a:t>
            </a:r>
          </a:p>
          <a:p>
            <a:r>
              <a:rPr lang="en-US" sz="2200" dirty="0">
                <a:solidFill>
                  <a:srgbClr val="0000FF"/>
                </a:solidFill>
                <a:latin typeface="Arial Rounded MT Bold" pitchFamily="34" charset="0"/>
              </a:rPr>
              <a:t>	</a:t>
            </a:r>
            <a:r>
              <a:rPr lang="en-US" sz="2200" dirty="0" smtClean="0">
                <a:solidFill>
                  <a:srgbClr val="0000FF"/>
                </a:solidFill>
                <a:latin typeface="Arial Rounded MT Bold" pitchFamily="34" charset="0"/>
              </a:rPr>
              <a:t>	requires BSM scalar sector </a:t>
            </a:r>
          </a:p>
          <a:p>
            <a:r>
              <a:rPr lang="en-US" sz="2200" dirty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2200" dirty="0" smtClean="0">
                <a:solidFill>
                  <a:srgbClr val="0000FF"/>
                </a:solidFill>
                <a:latin typeface="Arial Rounded MT Bold" pitchFamily="34" charset="0"/>
              </a:rPr>
              <a:t>      to get a strong first order transition.</a:t>
            </a:r>
          </a:p>
          <a:p>
            <a:r>
              <a:rPr lang="en-US" sz="2200" dirty="0" smtClean="0">
                <a:solidFill>
                  <a:srgbClr val="0000FF"/>
                </a:solidFill>
                <a:latin typeface="Arial Rounded MT Bold" pitchFamily="34" charset="0"/>
              </a:rPr>
              <a:t>       May or may not be accessible at the LHC</a:t>
            </a:r>
            <a:endParaRPr lang="en-US" sz="2200" dirty="0">
              <a:solidFill>
                <a:srgbClr val="0000FF"/>
              </a:solidFill>
              <a:latin typeface="Arial Rounded MT Bold" pitchFamily="34" charset="0"/>
            </a:endParaRPr>
          </a:p>
          <a:p>
            <a:endParaRPr lang="en-US" sz="2200" dirty="0" smtClean="0">
              <a:latin typeface="Arial Rounded MT Bold" pitchFamily="34" charset="0"/>
            </a:endParaRPr>
          </a:p>
          <a:p>
            <a:r>
              <a:rPr lang="en-US" sz="2200" i="1" dirty="0" smtClean="0">
                <a:solidFill>
                  <a:srgbClr val="FF0000"/>
                </a:solidFill>
                <a:latin typeface="Arial Rounded MT Bold" pitchFamily="34" charset="0"/>
              </a:rPr>
              <a:t>2 </a:t>
            </a:r>
            <a:r>
              <a:rPr lang="en-US" sz="2200" i="1" dirty="0">
                <a:solidFill>
                  <a:srgbClr val="FF0000"/>
                </a:solidFill>
                <a:latin typeface="Arial Rounded MT Bold" pitchFamily="34" charset="0"/>
              </a:rPr>
              <a:t>CP violation</a:t>
            </a:r>
          </a:p>
          <a:p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		requires BSM physics, </a:t>
            </a:r>
          </a:p>
          <a:p>
            <a:r>
              <a:rPr lang="en-US" sz="2200" dirty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      accessible by the next generation of EDM experiments</a:t>
            </a:r>
          </a:p>
          <a:p>
            <a:endParaRPr lang="en-US" sz="2200" dirty="0" smtClean="0">
              <a:latin typeface="Arial Rounded MT Bold" pitchFamily="34" charset="0"/>
            </a:endParaRPr>
          </a:p>
          <a:p>
            <a:pPr>
              <a:buSzPct val="45000"/>
            </a:pPr>
            <a:r>
              <a:rPr lang="en-US" sz="2200" i="1" dirty="0" smtClean="0">
                <a:latin typeface="Arial Rounded MT Bold" pitchFamily="34" charset="0"/>
              </a:rPr>
              <a:t>3 Violation of B conservation</a:t>
            </a:r>
          </a:p>
          <a:p>
            <a:pPr>
              <a:buSzPct val="45000"/>
            </a:pP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		SM </a:t>
            </a:r>
            <a:r>
              <a:rPr lang="en-US" sz="2200" dirty="0" err="1" smtClean="0">
                <a:solidFill>
                  <a:schemeClr val="tx1"/>
                </a:solidFill>
                <a:latin typeface="Arial Rounded MT Bold" pitchFamily="34" charset="0"/>
              </a:rPr>
              <a:t>sphaleron</a:t>
            </a:r>
            <a:r>
              <a:rPr lang="en-US" sz="2200" dirty="0" smtClean="0">
                <a:solidFill>
                  <a:schemeClr val="tx1"/>
                </a:solidFill>
                <a:latin typeface="Arial Rounded MT Bold" pitchFamily="34" charset="0"/>
              </a:rPr>
              <a:t> transitions in the symmetric phase</a:t>
            </a:r>
          </a:p>
        </p:txBody>
      </p:sp>
    </p:spTree>
    <p:extLst>
      <p:ext uri="{BB962C8B-B14F-4D97-AF65-F5344CB8AC3E}">
        <p14:creationId xmlns:p14="http://schemas.microsoft.com/office/powerpoint/2010/main" val="19302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1"/>
          <p:cNvSpPr>
            <a:spLocks noChangeArrowheads="1"/>
          </p:cNvSpPr>
          <p:nvPr/>
        </p:nvSpPr>
        <p:spPr bwMode="auto">
          <a:xfrm>
            <a:off x="179512" y="5157192"/>
            <a:ext cx="4017612" cy="1224136"/>
          </a:xfrm>
          <a:prstGeom prst="roundRect">
            <a:avLst>
              <a:gd name="adj" fmla="val 9059"/>
            </a:avLst>
          </a:prstGeom>
          <a:solidFill>
            <a:srgbClr val="FF0000">
              <a:alpha val="4000"/>
            </a:srgbClr>
          </a:solidFill>
          <a:ln w="25560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latin typeface="Arial Rounded MT Bold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036496" cy="997349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 Rounded MT Bold" pitchFamily="34" charset="0"/>
              </a:rPr>
              <a:t>M</a:t>
            </a:r>
            <a:r>
              <a:rPr lang="en-US" sz="2800" dirty="0" smtClean="0">
                <a:latin typeface="Arial Rounded MT Bold" pitchFamily="34" charset="0"/>
              </a:rPr>
              <a:t>inimal electroweak </a:t>
            </a:r>
            <a:r>
              <a:rPr lang="en-US" sz="2800" dirty="0" err="1" smtClean="0">
                <a:latin typeface="Arial Rounded MT Bold" pitchFamily="34" charset="0"/>
              </a:rPr>
              <a:t>baryogenesis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5</a:t>
            </a:fld>
            <a:endParaRPr lang="fr-FR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341390"/>
            <a:ext cx="4644008" cy="68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62089" y="3568200"/>
            <a:ext cx="259228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Makes the phase transition strongly first order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1808">
            <a:off x="1333909" y="3026897"/>
            <a:ext cx="284023" cy="52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2826385" y="3712216"/>
            <a:ext cx="15841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CP violation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349">
            <a:off x="3342872" y="3028167"/>
            <a:ext cx="334533" cy="617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13" b="97581" l="8451" r="95775"/>
                    </a14:imgEffect>
                    <a14:imgEffect>
                      <a14:artisticPhotocopy trans="68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754173">
            <a:off x="3020732" y="4274941"/>
            <a:ext cx="433868" cy="80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179511" y="5157192"/>
            <a:ext cx="401761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Prediction for 126 </a:t>
            </a:r>
            <a:r>
              <a:rPr lang="en-US" dirty="0" err="1" smtClean="0">
                <a:latin typeface="Arial Rounded MT Bold" pitchFamily="34" charset="0"/>
              </a:rPr>
              <a:t>GeV</a:t>
            </a:r>
            <a:r>
              <a:rPr lang="en-US" dirty="0" smtClean="0">
                <a:latin typeface="Arial Rounded MT Bold" pitchFamily="34" charset="0"/>
              </a:rPr>
              <a:t> Higgs</a:t>
            </a:r>
          </a:p>
          <a:p>
            <a:pPr algn="ctr">
              <a:spcBef>
                <a:spcPct val="50000"/>
              </a:spcBef>
            </a:pPr>
            <a:r>
              <a:rPr lang="en-US" dirty="0" err="1" smtClean="0">
                <a:latin typeface="Arial Rounded MT Bold" pitchFamily="34" charset="0"/>
              </a:rPr>
              <a:t>nEDM</a:t>
            </a:r>
            <a:r>
              <a:rPr lang="en-US" dirty="0" smtClean="0">
                <a:latin typeface="Arial Rounded MT Bold" pitchFamily="34" charset="0"/>
              </a:rPr>
              <a:t> = 1.3 x 10</a:t>
            </a:r>
            <a:r>
              <a:rPr lang="en-US" sz="2000" baseline="30000" dirty="0" smtClean="0">
                <a:latin typeface="Arial Rounded MT Bold" pitchFamily="34" charset="0"/>
              </a:rPr>
              <a:t>-26</a:t>
            </a:r>
            <a:r>
              <a:rPr lang="en-US" dirty="0" smtClean="0">
                <a:latin typeface="Arial Rounded MT Bold" pitchFamily="34" charset="0"/>
              </a:rPr>
              <a:t> e cm</a:t>
            </a:r>
          </a:p>
          <a:p>
            <a:pPr algn="ctr">
              <a:spcBef>
                <a:spcPct val="50000"/>
              </a:spcBef>
            </a:pPr>
            <a:r>
              <a:rPr lang="en-US" dirty="0" smtClean="0">
                <a:latin typeface="Arial Rounded MT Bold" pitchFamily="34" charset="0"/>
              </a:rPr>
              <a:t>(Current limit at 3 x 10</a:t>
            </a:r>
            <a:r>
              <a:rPr lang="en-US" sz="2000" baseline="30000" dirty="0" smtClean="0">
                <a:latin typeface="Arial Rounded MT Bold" pitchFamily="34" charset="0"/>
              </a:rPr>
              <a:t>-26 </a:t>
            </a:r>
            <a:r>
              <a:rPr lang="en-US" dirty="0" smtClean="0">
                <a:latin typeface="Arial Rounded MT Bold" pitchFamily="34" charset="0"/>
              </a:rPr>
              <a:t>e cm)</a:t>
            </a:r>
            <a:endParaRPr lang="en-US" dirty="0">
              <a:latin typeface="Arial Rounded MT Bold" pitchFamily="34" charset="0"/>
            </a:endParaRPr>
          </a:p>
        </p:txBody>
      </p:sp>
      <p:pic>
        <p:nvPicPr>
          <p:cNvPr id="3074" name="Picture 2" descr="Z:\Presentations\2013_CSIN2P3\report\hube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68767"/>
            <a:ext cx="4346638" cy="46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779" y="836712"/>
            <a:ext cx="69437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0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036496" cy="99734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Rounded MT Bold" pitchFamily="34" charset="0"/>
              </a:rPr>
              <a:t>The quest for EDMs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6</a:t>
            </a:fld>
            <a:endParaRPr lang="fr-FR" dirty="0"/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print"/>
          <a:srcRect l="19191" t="12270" r="20566" b="36789"/>
          <a:stretch>
            <a:fillRect/>
          </a:stretch>
        </p:blipFill>
        <p:spPr bwMode="auto">
          <a:xfrm>
            <a:off x="683568" y="980728"/>
            <a:ext cx="7992888" cy="5406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8160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3797250" y="980728"/>
            <a:ext cx="4375150" cy="485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endParaRPr lang="fr-FR" sz="1100" b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Physikalisch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Technische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Bundesanstalt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100" b="1" i="1" dirty="0">
                <a:solidFill>
                  <a:srgbClr val="336699"/>
                </a:solidFill>
                <a:ea typeface="ヒラギノ角ゴ Pro W3" charset="-128"/>
              </a:rPr>
              <a:t>Berlin</a:t>
            </a:r>
            <a:endParaRPr lang="fr-FR" sz="11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12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Laboratoire de Physique Corpusculaire, </a:t>
            </a:r>
            <a:r>
              <a:rPr lang="fr-FR" sz="1100" b="1" i="1" dirty="0">
                <a:solidFill>
                  <a:srgbClr val="336699"/>
                </a:solidFill>
                <a:ea typeface="ヒラギノ角ゴ Pro W3" charset="-128"/>
              </a:rPr>
              <a:t>Caen</a:t>
            </a:r>
            <a:endParaRPr lang="fr-FR" sz="1100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1400" b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Institute of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Physics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Jagiellonian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University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100" b="1" i="1" dirty="0" err="1">
                <a:solidFill>
                  <a:srgbClr val="336699"/>
                </a:solidFill>
                <a:ea typeface="ヒラギノ角ゴ Pro W3" charset="-128"/>
              </a:rPr>
              <a:t>Cracow</a:t>
            </a:r>
            <a:endParaRPr lang="fr-FR" sz="11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11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Henryk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Niedwodniczanski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Inst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. Of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Nucl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Physics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100" b="1" dirty="0" err="1">
                <a:solidFill>
                  <a:srgbClr val="336699"/>
                </a:solidFill>
                <a:ea typeface="ヒラギノ角ゴ Pro W3" charset="-128"/>
              </a:rPr>
              <a:t>Cracow</a:t>
            </a:r>
            <a:endParaRPr lang="fr-FR" sz="11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10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Joint Institute of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Nuclear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i="1" dirty="0" err="1">
                <a:solidFill>
                  <a:srgbClr val="336699"/>
                </a:solidFill>
                <a:ea typeface="ヒラギノ角ゴ Pro W3" charset="-128"/>
              </a:rPr>
              <a:t>Reasearch</a:t>
            </a:r>
            <a:r>
              <a:rPr lang="fr-FR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100" b="1" i="1" dirty="0" err="1">
                <a:solidFill>
                  <a:srgbClr val="336699"/>
                </a:solidFill>
                <a:ea typeface="ヒラギノ角ゴ Pro W3" charset="-128"/>
              </a:rPr>
              <a:t>Dubna</a:t>
            </a:r>
            <a:endParaRPr lang="fr-FR" sz="11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900" b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Département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de physique,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Université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de Fribourg, </a:t>
            </a:r>
            <a:r>
              <a:rPr lang="en-US" sz="1100" b="1" i="1" dirty="0">
                <a:solidFill>
                  <a:srgbClr val="336699"/>
                </a:solidFill>
                <a:ea typeface="ヒラギノ角ゴ Pro W3" charset="-128"/>
              </a:rPr>
              <a:t>Fribourg</a:t>
            </a:r>
            <a:endParaRPr lang="fr-FR" sz="11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900" b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 smtClean="0">
                <a:solidFill>
                  <a:srgbClr val="336699"/>
                </a:solidFill>
                <a:ea typeface="ヒラギノ角ゴ Pro W3" charset="-128"/>
              </a:rPr>
              <a:t>Lab. 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de Physique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Subatomique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et de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Cosmologie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en-US" sz="1100" b="1" i="1" dirty="0">
                <a:solidFill>
                  <a:srgbClr val="336699"/>
                </a:solidFill>
                <a:ea typeface="ヒラギノ角ゴ Pro W3" charset="-128"/>
              </a:rPr>
              <a:t>Grenoble</a:t>
            </a:r>
            <a:endParaRPr lang="en-US" sz="11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en-US" sz="105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Biomagnetisches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Zentrum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,</a:t>
            </a:r>
            <a:r>
              <a:rPr lang="en-US" sz="1100" b="1" i="1" dirty="0">
                <a:solidFill>
                  <a:srgbClr val="336699"/>
                </a:solidFill>
                <a:ea typeface="ヒラギノ角ゴ Pro W3" charset="-128"/>
              </a:rPr>
              <a:t> Jena</a:t>
            </a:r>
          </a:p>
          <a:p>
            <a:pPr algn="just">
              <a:spcBef>
                <a:spcPts val="0"/>
              </a:spcBef>
            </a:pPr>
            <a:r>
              <a:rPr lang="fr-FR" sz="900" b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100" b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endParaRPr lang="fr-FR" sz="1100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Katholieke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Universiteit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,</a:t>
            </a:r>
            <a:r>
              <a:rPr lang="en-US" sz="1100" b="1" i="1" dirty="0">
                <a:solidFill>
                  <a:srgbClr val="336699"/>
                </a:solidFill>
                <a:ea typeface="ヒラギノ角ゴ Pro W3" charset="-128"/>
              </a:rPr>
              <a:t> Leuven</a:t>
            </a:r>
            <a:endParaRPr lang="fr-FR" sz="1100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en-US" sz="11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Inst.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für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Kernchemie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, Johannes-Gutenberg-</a:t>
            </a:r>
            <a:r>
              <a:rPr lang="en-US" sz="1100" i="1" dirty="0" err="1">
                <a:solidFill>
                  <a:srgbClr val="336699"/>
                </a:solidFill>
                <a:ea typeface="ヒラギノ角ゴ Pro W3" charset="-128"/>
              </a:rPr>
              <a:t>Universität</a:t>
            </a:r>
            <a:r>
              <a:rPr lang="en-US" sz="1100" i="1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en-US" sz="1100" b="1" i="1" dirty="0" smtClean="0">
                <a:solidFill>
                  <a:srgbClr val="336699"/>
                </a:solidFill>
                <a:ea typeface="ヒラギノ角ゴ Pro W3" charset="-128"/>
              </a:rPr>
              <a:t>Mainz</a:t>
            </a:r>
            <a:endParaRPr lang="fr-FR" sz="1100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fr-FR" sz="800" b="1" dirty="0" smtClean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fr-FR" sz="1100" i="1" dirty="0" smtClean="0">
                <a:solidFill>
                  <a:srgbClr val="336699"/>
                </a:solidFill>
                <a:ea typeface="ヒラギノ角ゴ Pro W3" charset="-128"/>
              </a:rPr>
              <a:t>Centre de Spectrométrie Nucléaire et de Spectrométrie de Masse, Paris</a:t>
            </a:r>
          </a:p>
          <a:p>
            <a:pPr algn="just">
              <a:spcBef>
                <a:spcPts val="0"/>
              </a:spcBef>
            </a:pPr>
            <a:endParaRPr lang="fr-FR" sz="1200" b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en-US" sz="1100" i="1" dirty="0" smtClean="0">
                <a:solidFill>
                  <a:srgbClr val="336699"/>
                </a:solidFill>
                <a:ea typeface="ヒラギノ角ゴ Pro W3" charset="-128"/>
              </a:rPr>
              <a:t>Paul </a:t>
            </a:r>
            <a:r>
              <a:rPr lang="en-US" sz="1100" i="1" dirty="0" err="1" smtClean="0">
                <a:solidFill>
                  <a:srgbClr val="336699"/>
                </a:solidFill>
                <a:ea typeface="ヒラギノ角ゴ Pro W3" charset="-128"/>
              </a:rPr>
              <a:t>Scherrer</a:t>
            </a:r>
            <a:r>
              <a:rPr lang="en-US" sz="1100" i="1" dirty="0" smtClean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en-US" sz="1100" i="1" dirty="0" err="1" smtClean="0">
                <a:solidFill>
                  <a:srgbClr val="336699"/>
                </a:solidFill>
                <a:ea typeface="ヒラギノ角ゴ Pro W3" charset="-128"/>
              </a:rPr>
              <a:t>Institut</a:t>
            </a:r>
            <a:r>
              <a:rPr lang="en-US" sz="1100" i="1" dirty="0" smtClean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en-US" sz="1100" b="1" i="1" dirty="0" err="1" smtClean="0">
                <a:solidFill>
                  <a:srgbClr val="336699"/>
                </a:solidFill>
                <a:ea typeface="ヒラギノ角ゴ Pro W3" charset="-128"/>
              </a:rPr>
              <a:t>Villigen</a:t>
            </a:r>
            <a:endParaRPr lang="en-US" sz="11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de-CH" sz="1600" b="1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r>
              <a:rPr lang="de-CH" sz="1100" i="1" dirty="0">
                <a:solidFill>
                  <a:srgbClr val="336699"/>
                </a:solidFill>
                <a:ea typeface="ヒラギノ角ゴ Pro W3" charset="-128"/>
              </a:rPr>
              <a:t>Eidgenössische Technische Hochschule, </a:t>
            </a:r>
            <a:r>
              <a:rPr lang="de-CH" sz="1100" b="1" dirty="0">
                <a:solidFill>
                  <a:srgbClr val="336699"/>
                </a:solidFill>
                <a:ea typeface="ヒラギノ角ゴ Pro W3" charset="-128"/>
              </a:rPr>
              <a:t>Zürich</a:t>
            </a:r>
            <a:endParaRPr lang="de-CH" sz="1100" i="1" dirty="0">
              <a:solidFill>
                <a:srgbClr val="336699"/>
              </a:solidFill>
              <a:ea typeface="ヒラギノ角ゴ Pro W3" charset="-128"/>
            </a:endParaRPr>
          </a:p>
          <a:p>
            <a:pPr algn="just">
              <a:spcBef>
                <a:spcPts val="0"/>
              </a:spcBef>
            </a:pPr>
            <a:endParaRPr lang="de-CH" sz="1100" dirty="0">
              <a:solidFill>
                <a:srgbClr val="336699"/>
              </a:solidFill>
              <a:ea typeface="ヒラギノ角ゴ Pro W3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-27384"/>
            <a:ext cx="9036496" cy="99734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Rounded MT Bold" pitchFamily="34" charset="0"/>
              </a:rPr>
              <a:t>The PSI EDM collaboration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94709-9FCA-426C-AED4-4F2148926EEE}" type="slidenum">
              <a:rPr lang="fr-FR" smtClean="0"/>
              <a:t>7</a:t>
            </a:fld>
            <a:endParaRPr lang="fr-FR" dirty="0"/>
          </a:p>
        </p:txBody>
      </p:sp>
      <p:pic>
        <p:nvPicPr>
          <p:cNvPr id="6" name="Picture 1" descr="U:\guesnon\LOGOS_LPC\logolpc_couleur_fondBlanc_ss_titre_pet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1340768"/>
            <a:ext cx="1089036" cy="601228"/>
          </a:xfrm>
          <a:prstGeom prst="rect">
            <a:avLst/>
          </a:prstGeom>
          <a:noFill/>
        </p:spPr>
      </p:pic>
      <p:pic>
        <p:nvPicPr>
          <p:cNvPr id="7" name="Picture 3" descr="http://www-csnsm.in2p3.fr/IMG/siteon0.png?13732704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399" y="4270790"/>
            <a:ext cx="1013243" cy="735540"/>
          </a:xfrm>
          <a:prstGeom prst="rect">
            <a:avLst/>
          </a:prstGeom>
          <a:noFill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2931441"/>
            <a:ext cx="1095483" cy="6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9" descr="nEDM_logo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131047"/>
            <a:ext cx="1254862" cy="982956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39751" y="1134174"/>
            <a:ext cx="3312169" cy="4485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M.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Burghoff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S.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Knappe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-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Grüneberg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A. Schnabel, </a:t>
            </a:r>
            <a:r>
              <a:rPr lang="fr-FR" sz="1050" dirty="0" smtClean="0">
                <a:solidFill>
                  <a:srgbClr val="FF3300"/>
                </a:solidFill>
                <a:ea typeface="ヒラギノ角ゴ Pro W3" charset="-128"/>
              </a:rPr>
              <a:t>J</a:t>
            </a:r>
            <a:r>
              <a:rPr lang="fr-FR" sz="1050" dirty="0">
                <a:solidFill>
                  <a:srgbClr val="FF3300"/>
                </a:solidFill>
                <a:ea typeface="ヒラギノ角ゴ Pro W3" charset="-128"/>
              </a:rPr>
              <a:t>. </a:t>
            </a:r>
            <a:r>
              <a:rPr lang="fr-FR" sz="1050" dirty="0" smtClean="0">
                <a:solidFill>
                  <a:srgbClr val="FF3300"/>
                </a:solidFill>
                <a:ea typeface="ヒラギノ角ゴ Pro W3" charset="-128"/>
              </a:rPr>
              <a:t>Vogt</a:t>
            </a:r>
          </a:p>
          <a:p>
            <a:pPr marL="457200" indent="-457200" algn="just">
              <a:spcBef>
                <a:spcPts val="0"/>
              </a:spcBef>
            </a:pPr>
            <a:endParaRPr lang="fr-FR" sz="1050" dirty="0">
              <a:solidFill>
                <a:srgbClr val="FF3300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400" dirty="0">
              <a:solidFill>
                <a:srgbClr val="FF3300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u="sng" dirty="0">
                <a:solidFill>
                  <a:srgbClr val="006600"/>
                </a:solidFill>
                <a:ea typeface="ヒラギノ角ゴ Pro W3" charset="-128"/>
              </a:rPr>
              <a:t>G. Ban</a:t>
            </a:r>
            <a:r>
              <a:rPr lang="fr-FR" sz="1050" dirty="0">
                <a:solidFill>
                  <a:srgbClr val="006600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FF3300"/>
                </a:solidFill>
                <a:ea typeface="ヒラギノ角ゴ Pro W3" charset="-128"/>
              </a:rPr>
              <a:t>V. 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Hélaine</a:t>
            </a:r>
            <a:r>
              <a:rPr lang="fr-FR" sz="1050" dirty="0" smtClean="0">
                <a:solidFill>
                  <a:schemeClr val="accent2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T. 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Lefort, Y.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Lemiere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G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Quéméner</a:t>
            </a:r>
            <a:endParaRPr lang="fr-FR" sz="1050" baseline="3000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200" dirty="0">
              <a:solidFill>
                <a:srgbClr val="FF0000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K.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Bodek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M. </a:t>
            </a:r>
            <a:r>
              <a:rPr lang="fr-FR" sz="1050" dirty="0" err="1" smtClean="0">
                <a:solidFill>
                  <a:srgbClr val="FF0000"/>
                </a:solidFill>
                <a:ea typeface="ヒラギノ角ゴ Pro W3" charset="-128"/>
              </a:rPr>
              <a:t>Rawlik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, </a:t>
            </a:r>
            <a:r>
              <a:rPr lang="fr-FR" sz="1050" dirty="0">
                <a:solidFill>
                  <a:srgbClr val="FF3300"/>
                </a:solidFill>
                <a:ea typeface="ヒラギノ角ゴ Pro W3" charset="-128"/>
              </a:rPr>
              <a:t>G. 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Wyszynski</a:t>
            </a:r>
            <a:r>
              <a:rPr lang="fr-FR" sz="1050" dirty="0" smtClean="0">
                <a:solidFill>
                  <a:schemeClr val="accent2"/>
                </a:solidFill>
                <a:ea typeface="ヒラギノ角ゴ Pro W3" charset="-128"/>
              </a:rPr>
              <a:t>, 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J.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Zejma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200" dirty="0">
              <a:solidFill>
                <a:schemeClr val="accent2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A.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Kozela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050" dirty="0"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N.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Khomutov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050" dirty="0">
              <a:solidFill>
                <a:schemeClr val="accent2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M.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Kasprzak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H.C Koch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 A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Weis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Z.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Grujic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200" dirty="0">
              <a:solidFill>
                <a:schemeClr val="accent2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FF3300"/>
                </a:solidFill>
                <a:ea typeface="ヒラギノ角ゴ Pro W3" charset="-128"/>
              </a:rPr>
              <a:t>Y.  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Kerma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ï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dic</a:t>
            </a:r>
            <a:r>
              <a:rPr lang="fr-FR" sz="1050" baseline="30000" dirty="0" smtClean="0">
                <a:solidFill>
                  <a:srgbClr val="FF3300"/>
                </a:solidFill>
                <a:ea typeface="ヒラギノ角ゴ Pro W3" charset="-128"/>
              </a:rPr>
              <a:t>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G.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Pignol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D.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Rebreyend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B. Clément, 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chemeClr val="accent2"/>
                </a:solidFill>
                <a:ea typeface="ヒラギノ角ゴ Pro W3" charset="-128"/>
              </a:rPr>
              <a:t> </a:t>
            </a:r>
            <a:endParaRPr lang="en-US" sz="1050" i="1" dirty="0"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FF3300"/>
                </a:solidFill>
                <a:ea typeface="ヒラギノ角ゴ Pro W3" charset="-128"/>
              </a:rPr>
              <a:t>S. </a:t>
            </a:r>
            <a:r>
              <a:rPr lang="fr-FR" sz="1050" dirty="0" err="1" smtClean="0">
                <a:solidFill>
                  <a:srgbClr val="FF3300"/>
                </a:solidFill>
                <a:ea typeface="ヒラギノ角ゴ Pro W3" charset="-128"/>
              </a:rPr>
              <a:t>Afach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100" dirty="0">
              <a:solidFill>
                <a:schemeClr val="accent2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N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Severijns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P.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Pataguppi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400" dirty="0" smtClean="0">
                <a:solidFill>
                  <a:schemeClr val="accent2"/>
                </a:solidFill>
                <a:ea typeface="ヒラギノ角ゴ Pro W3" charset="-128"/>
              </a:rPr>
              <a:t> </a:t>
            </a:r>
            <a:endParaRPr lang="fr-FR" sz="1400" dirty="0">
              <a:solidFill>
                <a:srgbClr val="FF0000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W.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Heil</a:t>
            </a:r>
            <a:endParaRPr lang="en-US" sz="1050" i="1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chemeClr val="accent2"/>
                </a:solidFill>
                <a:ea typeface="ヒラギノ角ゴ Pro W3" charset="-128"/>
              </a:rPr>
              <a:t> </a:t>
            </a: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S.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Roccia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</a:t>
            </a: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chemeClr val="accent2"/>
                </a:solidFill>
                <a:ea typeface="ヒラギノ角ゴ Pro W3" charset="-128"/>
              </a:rPr>
              <a:t> </a:t>
            </a:r>
            <a:endParaRPr lang="fr-FR" sz="1050" dirty="0">
              <a:solidFill>
                <a:schemeClr val="accent2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G. Bison , Z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Chowdhuri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M</a:t>
            </a:r>
            <a:r>
              <a:rPr lang="fr-FR" sz="1050" dirty="0">
                <a:solidFill>
                  <a:srgbClr val="FF0000"/>
                </a:solidFill>
                <a:ea typeface="ヒラギノ角ゴ Pro W3" charset="-128"/>
              </a:rPr>
              <a:t>. </a:t>
            </a:r>
            <a:r>
              <a:rPr lang="fr-FR" sz="1050" dirty="0" err="1" smtClean="0">
                <a:solidFill>
                  <a:srgbClr val="FF0000"/>
                </a:solidFill>
                <a:ea typeface="ヒラギノ角ゴ Pro W3" charset="-128"/>
              </a:rPr>
              <a:t>Fertl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B.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Lauss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S. </a:t>
            </a:r>
            <a:r>
              <a:rPr lang="fr-FR" sz="1050" dirty="0" err="1" smtClean="0">
                <a:solidFill>
                  <a:srgbClr val="FF0000"/>
                </a:solidFill>
                <a:ea typeface="ヒラギノ角ゴ Pro W3" charset="-128"/>
              </a:rPr>
              <a:t>komposch</a:t>
            </a:r>
            <a:endParaRPr lang="fr-FR" sz="1050" dirty="0" smtClean="0">
              <a:solidFill>
                <a:srgbClr val="FF0000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D. Ries,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P. Schmidt-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Wellenburg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, G. </a:t>
            </a:r>
            <a:r>
              <a:rPr lang="fr-FR" sz="1050" dirty="0" err="1">
                <a:solidFill>
                  <a:srgbClr val="336699"/>
                </a:solidFill>
                <a:ea typeface="ヒラギノ角ゴ Pro W3" charset="-128"/>
              </a:rPr>
              <a:t>Zsigmond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endParaRPr lang="fr-FR" sz="1050" u="sng" dirty="0">
              <a:ea typeface="ヒラギノ角ゴ Pro W3" charset="-128"/>
            </a:endParaRPr>
          </a:p>
          <a:p>
            <a:pPr marL="457200" indent="-457200" algn="just">
              <a:spcBef>
                <a:spcPts val="0"/>
              </a:spcBef>
            </a:pP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 B. </a:t>
            </a:r>
            <a:r>
              <a:rPr lang="fr-FR" sz="1050" dirty="0" err="1" smtClean="0">
                <a:solidFill>
                  <a:srgbClr val="FF0000"/>
                </a:solidFill>
                <a:ea typeface="ヒラギノ角ゴ Pro W3" charset="-128"/>
              </a:rPr>
              <a:t>Franke</a:t>
            </a:r>
            <a:r>
              <a:rPr lang="fr-FR" sz="1050" dirty="0" smtClean="0">
                <a:solidFill>
                  <a:srgbClr val="FF0000"/>
                </a:solidFill>
                <a:ea typeface="ヒラギノ角ゴ Pro W3" charset="-128"/>
              </a:rPr>
              <a:t>,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 </a:t>
            </a:r>
            <a:r>
              <a:rPr lang="fr-FR" sz="1050" u="sng" dirty="0">
                <a:solidFill>
                  <a:srgbClr val="006600"/>
                </a:solidFill>
                <a:ea typeface="ヒラギノ角ゴ Pro W3" charset="-128"/>
              </a:rPr>
              <a:t>K. </a:t>
            </a:r>
            <a:r>
              <a:rPr lang="fr-FR" sz="1050" u="sng" dirty="0" smtClean="0">
                <a:solidFill>
                  <a:srgbClr val="006600"/>
                </a:solidFill>
                <a:ea typeface="ヒラギノ角ゴ Pro W3" charset="-128"/>
              </a:rPr>
              <a:t>Kirch</a:t>
            </a:r>
            <a:r>
              <a:rPr lang="fr-FR" sz="1050" dirty="0" smtClean="0">
                <a:solidFill>
                  <a:srgbClr val="006600"/>
                </a:solidFill>
                <a:ea typeface="ヒラギノ角ゴ Pro W3" charset="-128"/>
              </a:rPr>
              <a:t>, 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J.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Krempel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F</a:t>
            </a:r>
            <a:r>
              <a:rPr lang="fr-FR" sz="1050" dirty="0">
                <a:solidFill>
                  <a:srgbClr val="336699"/>
                </a:solidFill>
                <a:ea typeface="ヒラギノ角ゴ Pro W3" charset="-128"/>
              </a:rPr>
              <a:t>. </a:t>
            </a:r>
            <a:r>
              <a:rPr lang="fr-FR" sz="1050" dirty="0" err="1" smtClean="0">
                <a:solidFill>
                  <a:srgbClr val="336699"/>
                </a:solidFill>
                <a:ea typeface="ヒラギノ角ゴ Pro W3" charset="-128"/>
              </a:rPr>
              <a:t>Piegsa</a:t>
            </a:r>
            <a:r>
              <a:rPr lang="fr-FR" sz="1050" dirty="0" smtClean="0">
                <a:solidFill>
                  <a:srgbClr val="336699"/>
                </a:solidFill>
                <a:ea typeface="ヒラギノ角ゴ Pro W3" charset="-128"/>
              </a:rPr>
              <a:t>, D. Zhu</a:t>
            </a:r>
            <a:endParaRPr lang="fr-FR" sz="1050" dirty="0">
              <a:solidFill>
                <a:srgbClr val="336699"/>
              </a:solidFill>
              <a:ea typeface="ヒラギノ角ゴ Pro W3" charset="-128"/>
            </a:endParaRPr>
          </a:p>
        </p:txBody>
      </p:sp>
      <p:pic>
        <p:nvPicPr>
          <p:cNvPr id="30" name="Picture 8" descr="rs-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13" y="2491953"/>
            <a:ext cx="3857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9" descr="poland-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513" y="1844253"/>
            <a:ext cx="3952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0" descr="BELG000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" y="3777010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11" descr="Flagge%2520Deutschlan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1114003"/>
            <a:ext cx="414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12" descr="fr-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" y="1488653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13" descr="switzerland-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2776116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14" descr="fr-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" y="3140422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15" descr="Flagge%2520Deutschlan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3445222"/>
            <a:ext cx="414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17" descr="Flagge%2520Deutschlan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25" y="4149080"/>
            <a:ext cx="414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19" descr="switzerland-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3188" y="4860280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Picture 20" descr="switzerland-s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7950" y="5244455"/>
            <a:ext cx="2921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2" descr="poland-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25" y="2176041"/>
            <a:ext cx="395288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2" name="Picture 14" descr="fr-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5496" y="4471417"/>
            <a:ext cx="4095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Text Box 6"/>
          <p:cNvSpPr txBox="1">
            <a:spLocks noChangeArrowheads="1"/>
          </p:cNvSpPr>
          <p:nvPr/>
        </p:nvSpPr>
        <p:spPr bwMode="auto">
          <a:xfrm>
            <a:off x="1890366" y="5733256"/>
            <a:ext cx="275364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de-CH" sz="1100" b="1" dirty="0" smtClean="0">
                <a:solidFill>
                  <a:srgbClr val="FF0000"/>
                </a:solidFill>
                <a:ea typeface="ヒラギノ角ゴ Pro W3" charset="-128"/>
              </a:rPr>
              <a:t>RED: </a:t>
            </a:r>
            <a:r>
              <a:rPr lang="de-CH" sz="1100" b="1" dirty="0" err="1" smtClean="0">
                <a:solidFill>
                  <a:srgbClr val="FF0000"/>
                </a:solidFill>
                <a:ea typeface="ヒラギノ角ゴ Pro W3" charset="-128"/>
              </a:rPr>
              <a:t>PhD</a:t>
            </a:r>
            <a:r>
              <a:rPr lang="de-CH" sz="1100" b="1" dirty="0" smtClean="0">
                <a:solidFill>
                  <a:srgbClr val="FF0000"/>
                </a:solidFill>
                <a:ea typeface="ヒラギノ角ゴ Pro W3" charset="-128"/>
              </a:rPr>
              <a:t> </a:t>
            </a:r>
            <a:r>
              <a:rPr lang="de-CH" sz="1100" b="1" dirty="0" err="1" smtClean="0">
                <a:solidFill>
                  <a:srgbClr val="FF0000"/>
                </a:solidFill>
                <a:ea typeface="ヒラギノ角ゴ Pro W3" charset="-128"/>
              </a:rPr>
              <a:t>students</a:t>
            </a:r>
            <a:r>
              <a:rPr lang="de-CH" sz="1100" b="1" dirty="0" smtClean="0">
                <a:solidFill>
                  <a:srgbClr val="FF0000"/>
                </a:solidFill>
                <a:ea typeface="ヒラギノ角ゴ Pro W3" charset="-128"/>
              </a:rPr>
              <a:t>, </a:t>
            </a:r>
            <a:r>
              <a:rPr lang="de-CH" sz="1100" b="1" dirty="0" smtClean="0">
                <a:solidFill>
                  <a:srgbClr val="00B050"/>
                </a:solidFill>
                <a:ea typeface="ヒラギノ角ゴ Pro W3" charset="-128"/>
              </a:rPr>
              <a:t>GREEN: </a:t>
            </a:r>
            <a:r>
              <a:rPr lang="de-CH" sz="1100" b="1" dirty="0" err="1" smtClean="0">
                <a:solidFill>
                  <a:srgbClr val="00B050"/>
                </a:solidFill>
                <a:ea typeface="ヒラギノ角ゴ Pro W3" charset="-128"/>
              </a:rPr>
              <a:t>spokespersons</a:t>
            </a:r>
            <a:endParaRPr lang="de-CH" sz="1100" b="1" dirty="0">
              <a:solidFill>
                <a:srgbClr val="00B050"/>
              </a:solidFill>
              <a:ea typeface="ヒラギノ角ゴ Pro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5844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 trans="30000" brushSize="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18" t="7110" r="4234"/>
          <a:stretch/>
        </p:blipFill>
        <p:spPr bwMode="auto">
          <a:xfrm>
            <a:off x="0" y="-54310"/>
            <a:ext cx="9144000" cy="6936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404664"/>
            <a:ext cx="8892480" cy="853333"/>
          </a:xfrm>
        </p:spPr>
        <p:txBody>
          <a:bodyPr>
            <a:norm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  <a:latin typeface="Arial Rounded MT Bold" pitchFamily="34" charset="0"/>
              </a:rPr>
              <a:t>nEDM</a:t>
            </a:r>
            <a:r>
              <a:rPr lang="en-US" sz="3600" dirty="0" smtClean="0">
                <a:solidFill>
                  <a:schemeClr val="bg1"/>
                </a:solidFill>
                <a:latin typeface="Arial Rounded MT Bold" pitchFamily="34" charset="0"/>
              </a:rPr>
              <a:t> experiment at PSI</a:t>
            </a:r>
            <a:endParaRPr lang="en-US" sz="3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876256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/>
              <a:t>8</a:t>
            </a:fld>
            <a:endParaRPr lang="en-US" dirty="0"/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251520" y="1628800"/>
            <a:ext cx="864096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1 Physics motivations</a:t>
            </a:r>
          </a:p>
          <a:p>
            <a:endParaRPr lang="en-US" sz="2000" i="1" dirty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2 Status of the PSI UCN source</a:t>
            </a:r>
          </a:p>
          <a:p>
            <a:endParaRPr lang="en-US" sz="2000" i="1" dirty="0">
              <a:solidFill>
                <a:srgbClr val="FFFFFF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  <a:p>
            <a:r>
              <a:rPr lang="en-US" sz="32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3 Status of the running EDM experiment</a:t>
            </a:r>
          </a:p>
          <a:p>
            <a:r>
              <a:rPr lang="en-US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</a:p>
          <a:p>
            <a:r>
              <a:rPr lang="en-US" sz="28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Systematics</a:t>
            </a:r>
          </a:p>
          <a:p>
            <a:r>
              <a:rPr lang="en-US" sz="2800" i="1" dirty="0">
                <a:solidFill>
                  <a:srgbClr val="FFFFFF"/>
                </a:solidFill>
                <a:effectLst/>
                <a:latin typeface="Arial Rounded MT Bold" pitchFamily="34" charset="0"/>
              </a:rPr>
              <a:t>	</a:t>
            </a:r>
            <a:r>
              <a:rPr lang="en-US" sz="2800" i="1" dirty="0" smtClean="0">
                <a:solidFill>
                  <a:srgbClr val="FFFFFF"/>
                </a:solidFill>
                <a:effectLst/>
                <a:latin typeface="Arial Rounded MT Bold" pitchFamily="34" charset="0"/>
              </a:rPr>
              <a:t>	Statistical sensitivity</a:t>
            </a:r>
            <a:endParaRPr lang="en-US" sz="2800" dirty="0" smtClean="0">
              <a:solidFill>
                <a:srgbClr val="FFFFFF"/>
              </a:solidFill>
              <a:effectLst/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4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/>
          </p:cNvSpPr>
          <p:nvPr/>
        </p:nvSpPr>
        <p:spPr>
          <a:xfrm>
            <a:off x="0" y="-16621"/>
            <a:ext cx="9144000" cy="781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Arial Rounded MT Bold" pitchFamily="34" charset="0"/>
              </a:rPr>
              <a:t>The PSI UCN source, availability</a:t>
            </a:r>
            <a:endParaRPr lang="en-US" sz="2800" dirty="0">
              <a:latin typeface="Arial Rounded MT Bold" pitchFamily="34" charset="0"/>
            </a:endParaRPr>
          </a:p>
        </p:txBody>
      </p:sp>
      <p:sp>
        <p:nvSpPr>
          <p:cNvPr id="34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1D94709-9FCA-426C-AED4-4F2148926EEE}" type="slidenum">
              <a:rPr lang="en-US" smtClean="0">
                <a:latin typeface="Arial Rounded MT Bold" pitchFamily="34" charset="0"/>
              </a:rPr>
              <a:t>9</a:t>
            </a:fld>
            <a:endParaRPr lang="en-US" dirty="0">
              <a:latin typeface="Arial Rounded MT Bold" pitchFamily="34" charset="0"/>
            </a:endParaRP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395536" y="969651"/>
            <a:ext cx="4143554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sz="2400" dirty="0" smtClean="0">
                <a:solidFill>
                  <a:schemeClr val="bg1"/>
                </a:solidFill>
                <a:latin typeface="Arial Rounded MT Bold" pitchFamily="34" charset="0"/>
              </a:rPr>
              <a:t>Paul Scherrer Institute, Zurich</a:t>
            </a:r>
            <a:endParaRPr lang="fr-FR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098" name="Picture 2" descr="UCNSour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42419"/>
            <a:ext cx="3695228" cy="5838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 Box 11"/>
          <p:cNvSpPr txBox="1">
            <a:spLocks noChangeArrowheads="1"/>
          </p:cNvSpPr>
          <p:nvPr/>
        </p:nvSpPr>
        <p:spPr bwMode="auto">
          <a:xfrm>
            <a:off x="188640" y="6176337"/>
            <a:ext cx="164705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 smtClean="0">
                <a:latin typeface="Arial Rounded MT Bold" pitchFamily="34" charset="0"/>
              </a:rPr>
              <a:t>600 MeV, 2.2 mA</a:t>
            </a:r>
            <a:endParaRPr lang="en-US" sz="1100" dirty="0" smtClean="0">
              <a:latin typeface="Arial Rounded MT Bold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59688"/>
            <a:ext cx="3345278" cy="2337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6953"/>
              </p:ext>
            </p:extLst>
          </p:nvPr>
        </p:nvGraphicFramePr>
        <p:xfrm>
          <a:off x="4139952" y="3212976"/>
          <a:ext cx="4536504" cy="332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95134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16603</TotalTime>
  <Words>1076</Words>
  <Application>Microsoft Office PowerPoint</Application>
  <PresentationFormat>Affichage à l'écran (4:3)</PresentationFormat>
  <Paragraphs>330</Paragraphs>
  <Slides>37</Slides>
  <Notes>25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The nEDM experiment at PSI</vt:lpstr>
      <vt:lpstr>Présentation PowerPoint</vt:lpstr>
      <vt:lpstr>nEDM to probe generic BSM CP violation</vt:lpstr>
      <vt:lpstr>nEDM to probe electroweak baryogenesis</vt:lpstr>
      <vt:lpstr>Minimal electroweak baryogenesis</vt:lpstr>
      <vt:lpstr>The quest for EDMs</vt:lpstr>
      <vt:lpstr>The PSI EDM collaboration</vt:lpstr>
      <vt:lpstr>The nEDM experiment at PSI</vt:lpstr>
      <vt:lpstr>Présentation PowerPoint</vt:lpstr>
      <vt:lpstr>Présentation PowerPoint</vt:lpstr>
      <vt:lpstr>Présentation PowerPoint</vt:lpstr>
      <vt:lpstr>The nEDM experiment at PSI</vt:lpstr>
      <vt:lpstr>Présentation PowerPoint</vt:lpstr>
      <vt:lpstr>Présentation PowerPoint</vt:lpstr>
      <vt:lpstr>Présentation PowerPoint</vt:lpstr>
      <vt:lpstr>Présentation PowerPoint</vt:lpstr>
      <vt:lpstr>The nEDM experiment at PSI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The nEDM experiment at PSI</vt:lpstr>
      <vt:lpstr>Présentation PowerPoint</vt:lpstr>
      <vt:lpstr>Présentation PowerPoint</vt:lpstr>
      <vt:lpstr>Présentation PowerPoint</vt:lpstr>
      <vt:lpstr>The nEDM experiment at PSI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Aspects experimentaux de la physique des particules</dc:title>
  <dc:creator>Pignol</dc:creator>
  <cp:lastModifiedBy>Pignol</cp:lastModifiedBy>
  <cp:revision>455</cp:revision>
  <cp:lastPrinted>2011-09-08T09:39:45Z</cp:lastPrinted>
  <dcterms:created xsi:type="dcterms:W3CDTF">2011-08-26T07:33:51Z</dcterms:created>
  <dcterms:modified xsi:type="dcterms:W3CDTF">2013-10-22T09:51:15Z</dcterms:modified>
</cp:coreProperties>
</file>