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s/comment6.xml" ContentType="application/vnd.openxmlformats-officedocument.presentationml.comment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s/comment4.xml" ContentType="application/vnd.openxmlformats-officedocument.presentationml.comments+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Default Extension="gif" ContentType="image/gif"/>
  <Default Extension="vml" ContentType="application/vnd.openxmlformats-officedocument.vmlDrawing"/>
  <Override PartName="/ppt/comments/comment2.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comments/comment7.xml" ContentType="application/vnd.openxmlformats-officedocument.presentationml.comment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comments/comment5.xml" ContentType="application/vnd.openxmlformats-officedocument.presentationml.comment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omments/comment3.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handoutMasterIdLst>
    <p:handoutMasterId r:id="rId35"/>
  </p:handoutMasterIdLst>
  <p:sldIdLst>
    <p:sldId id="258" r:id="rId2"/>
    <p:sldId id="272" r:id="rId3"/>
    <p:sldId id="359" r:id="rId4"/>
    <p:sldId id="356" r:id="rId5"/>
    <p:sldId id="340" r:id="rId6"/>
    <p:sldId id="338" r:id="rId7"/>
    <p:sldId id="339" r:id="rId8"/>
    <p:sldId id="368" r:id="rId9"/>
    <p:sldId id="372" r:id="rId10"/>
    <p:sldId id="346" r:id="rId11"/>
    <p:sldId id="351" r:id="rId12"/>
    <p:sldId id="370" r:id="rId13"/>
    <p:sldId id="342" r:id="rId14"/>
    <p:sldId id="354" r:id="rId15"/>
    <p:sldId id="350" r:id="rId16"/>
    <p:sldId id="365" r:id="rId17"/>
    <p:sldId id="348" r:id="rId18"/>
    <p:sldId id="362" r:id="rId19"/>
    <p:sldId id="360" r:id="rId20"/>
    <p:sldId id="361" r:id="rId21"/>
    <p:sldId id="363" r:id="rId22"/>
    <p:sldId id="364" r:id="rId23"/>
    <p:sldId id="343" r:id="rId24"/>
    <p:sldId id="265" r:id="rId25"/>
    <p:sldId id="259" r:id="rId26"/>
    <p:sldId id="349" r:id="rId27"/>
    <p:sldId id="366" r:id="rId28"/>
    <p:sldId id="367" r:id="rId29"/>
    <p:sldId id="371" r:id="rId30"/>
    <p:sldId id="355" r:id="rId31"/>
    <p:sldId id="345" r:id="rId32"/>
    <p:sldId id="344" r:id="rId33"/>
  </p:sldIdLst>
  <p:sldSz cx="9144000" cy="6858000" type="screen4x3"/>
  <p:notesSz cx="6797675" cy="9926638"/>
  <p:defaultTextStyle>
    <a:defPPr>
      <a:defRPr lang="fr-FR"/>
    </a:defPPr>
    <a:lvl1pPr algn="ctr" rtl="0" fontAlgn="base">
      <a:spcBef>
        <a:spcPct val="50000"/>
      </a:spcBef>
      <a:spcAft>
        <a:spcPct val="0"/>
      </a:spcAft>
      <a:defRPr sz="2400" b="1" kern="1200">
        <a:solidFill>
          <a:srgbClr val="FF6600"/>
        </a:solidFill>
        <a:latin typeface="Arial" charset="0"/>
        <a:ea typeface="+mn-ea"/>
        <a:cs typeface="+mn-cs"/>
      </a:defRPr>
    </a:lvl1pPr>
    <a:lvl2pPr marL="457200" algn="ctr" rtl="0" fontAlgn="base">
      <a:spcBef>
        <a:spcPct val="50000"/>
      </a:spcBef>
      <a:spcAft>
        <a:spcPct val="0"/>
      </a:spcAft>
      <a:defRPr sz="2400" b="1" kern="1200">
        <a:solidFill>
          <a:srgbClr val="FF6600"/>
        </a:solidFill>
        <a:latin typeface="Arial" charset="0"/>
        <a:ea typeface="+mn-ea"/>
        <a:cs typeface="+mn-cs"/>
      </a:defRPr>
    </a:lvl2pPr>
    <a:lvl3pPr marL="914400" algn="ctr" rtl="0" fontAlgn="base">
      <a:spcBef>
        <a:spcPct val="50000"/>
      </a:spcBef>
      <a:spcAft>
        <a:spcPct val="0"/>
      </a:spcAft>
      <a:defRPr sz="2400" b="1" kern="1200">
        <a:solidFill>
          <a:srgbClr val="FF6600"/>
        </a:solidFill>
        <a:latin typeface="Arial" charset="0"/>
        <a:ea typeface="+mn-ea"/>
        <a:cs typeface="+mn-cs"/>
      </a:defRPr>
    </a:lvl3pPr>
    <a:lvl4pPr marL="1371600" algn="ctr" rtl="0" fontAlgn="base">
      <a:spcBef>
        <a:spcPct val="50000"/>
      </a:spcBef>
      <a:spcAft>
        <a:spcPct val="0"/>
      </a:spcAft>
      <a:defRPr sz="2400" b="1" kern="1200">
        <a:solidFill>
          <a:srgbClr val="FF6600"/>
        </a:solidFill>
        <a:latin typeface="Arial" charset="0"/>
        <a:ea typeface="+mn-ea"/>
        <a:cs typeface="+mn-cs"/>
      </a:defRPr>
    </a:lvl4pPr>
    <a:lvl5pPr marL="1828800" algn="ctr" rtl="0" fontAlgn="base">
      <a:spcBef>
        <a:spcPct val="50000"/>
      </a:spcBef>
      <a:spcAft>
        <a:spcPct val="0"/>
      </a:spcAft>
      <a:defRPr sz="2400" b="1" kern="1200">
        <a:solidFill>
          <a:srgbClr val="FF6600"/>
        </a:solidFill>
        <a:latin typeface="Arial" charset="0"/>
        <a:ea typeface="+mn-ea"/>
        <a:cs typeface="+mn-cs"/>
      </a:defRPr>
    </a:lvl5pPr>
    <a:lvl6pPr marL="2286000" algn="l" defTabSz="914400" rtl="0" eaLnBrk="1" latinLnBrk="0" hangingPunct="1">
      <a:defRPr sz="2400" b="1" kern="1200">
        <a:solidFill>
          <a:srgbClr val="FF6600"/>
        </a:solidFill>
        <a:latin typeface="Arial" charset="0"/>
        <a:ea typeface="+mn-ea"/>
        <a:cs typeface="+mn-cs"/>
      </a:defRPr>
    </a:lvl6pPr>
    <a:lvl7pPr marL="2743200" algn="l" defTabSz="914400" rtl="0" eaLnBrk="1" latinLnBrk="0" hangingPunct="1">
      <a:defRPr sz="2400" b="1" kern="1200">
        <a:solidFill>
          <a:srgbClr val="FF6600"/>
        </a:solidFill>
        <a:latin typeface="Arial" charset="0"/>
        <a:ea typeface="+mn-ea"/>
        <a:cs typeface="+mn-cs"/>
      </a:defRPr>
    </a:lvl7pPr>
    <a:lvl8pPr marL="3200400" algn="l" defTabSz="914400" rtl="0" eaLnBrk="1" latinLnBrk="0" hangingPunct="1">
      <a:defRPr sz="2400" b="1" kern="1200">
        <a:solidFill>
          <a:srgbClr val="FF6600"/>
        </a:solidFill>
        <a:latin typeface="Arial" charset="0"/>
        <a:ea typeface="+mn-ea"/>
        <a:cs typeface="+mn-cs"/>
      </a:defRPr>
    </a:lvl8pPr>
    <a:lvl9pPr marL="3657600" algn="l" defTabSz="914400" rtl="0" eaLnBrk="1" latinLnBrk="0" hangingPunct="1">
      <a:defRPr sz="2400" b="1" kern="1200">
        <a:solidFill>
          <a:srgbClr val="FF6600"/>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fort" initials="l"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006600"/>
    <a:srgbClr val="99CCFF"/>
    <a:srgbClr val="66CCFF"/>
    <a:srgbClr val="3399FF"/>
    <a:srgbClr val="0A0E9E"/>
    <a:srgbClr val="003366"/>
    <a:srgbClr val="FFFF66"/>
    <a:srgbClr val="0B0FB5"/>
    <a:srgbClr val="E1FFFF"/>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9465" autoAdjust="0"/>
  </p:normalViewPr>
  <p:slideViewPr>
    <p:cSldViewPr>
      <p:cViewPr>
        <p:scale>
          <a:sx n="100" d="100"/>
          <a:sy n="100" d="100"/>
        </p:scale>
        <p:origin x="-282" y="0"/>
      </p:cViewPr>
      <p:guideLst>
        <p:guide orient="horz" pos="2160"/>
        <p:guide pos="2880"/>
      </p:guideLst>
    </p:cSldViewPr>
  </p:slideViewPr>
  <p:notesTextViewPr>
    <p:cViewPr>
      <p:scale>
        <a:sx n="50" d="100"/>
        <a:sy n="5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11-06T22:53:51.334" idx="2">
    <p:pos x="5495" y="430"/>
    <p:text>
Suisse, Allemand, Francais, polonais et Belge
 - 14 laboratoires (3-4 francais)
 - 25 physiciens permanents dont 7 francais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10-18T11:19:32.403" idx="31">
    <p:pos x="10" y="10"/>
    <p:text>Prototype tested within OILL (M. Ferlt), will be implemented in nEDM ?, further tests needed especially with respect to the electric field reversal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10-18T11:19:32.403" idx="26">
    <p:pos x="10" y="10"/>
    <p:text>Prototype tested within OILL (M. Ferlt), will be implemented in nEDM ?, further tests needed especially with respect to the electric field reversal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3-10-18T11:25:25.101" idx="27">
    <p:pos x="5456" y="751"/>
    <p:text> Vector Cs prototype tested (3D field map), further investigations are ongoing
3He magnetometer tested outside OILL, investigations about readout are ongoing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3-10-19T15:46:22.919" idx="28">
    <p:pos x="5082" y="816"/>
    <p:text> - gas CF4 a 1 atm
 - He3: 30 mbar
 test futur: He4 + CF4 still OK with He ?
 test UCN HeGEM : 2014 ?
HeScint: 80 photons @ 5 MeV avec coincidence
Efficacite: 
   - pas de conversion
   - epaisseur fenetre d'entree
   - pot de Fermi
Status: HeGEM successfully tested with alpha source @ 1 MeV, 100 ns 
            HeScint OK with alpha @ 5 MeV, 20 ns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3-10-15T10:43:12.928" idx="24">
    <p:pos x="5461" y="621"/>
    <p:text> - shielding factor: 1500 en axial car ligne de champ penetre dans blindage
 - 10000 en radial horizontal 
 - qq 1000 en radial vertical (moins bon car trou dans blindage)
n2EDM: meilleur blindage car 1 couche en plus (5 au lieu de 4), trous plus petits, cubique donc vrai dans toutes les directions, cubique car ne savent pas chauffer le mumetal cylindrique aussi volumineux (ne dispose pas des fours adequats)
- blindage des champ RF et courant de foucault avec feuille de Cu autour de la thermo house + feuille Alu ou Cu entre 2 couches du blindage. Il s'agit de supprimer d'eventuel pollution de notre champ RF neutron ou Hg.
 - SFC n2EDM: permet d'obtenir un champ uniform (1% pres). Corrige le champ statique et les gradients !! il y aura 12 grandes bobines et plein de petites bobines.
champ residuel apres demagnetisation = champ resultant d'une magnetisation residuelle + champ externe pas correctement supprime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3-10-17T13:28:53.197" idx="25">
    <p:pos x="5082" y="816"/>
    <p:text> - gas CF4 a 1 atm
 - He3: 30 mbar
 test futur: He4 + CF4 still OK with He ?
 test UCN HeGEM : 2014 ?
HeScint: 80 photons @ 5 MeV avec coincidence
Efficacite: 
   - pas de conversion
   - epaisseur fenetre d'entree
   - pot de Fermi
</p:text>
  </p:cm>
</p:cmLst>
</file>

<file path=ppt/drawings/_rels/vmlDrawing1.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12" Type="http://schemas.openxmlformats.org/officeDocument/2006/relationships/image" Target="../media/image27.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11" Type="http://schemas.openxmlformats.org/officeDocument/2006/relationships/image" Target="../media/image26.wmf"/><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image" Target="../media/image19.wmf"/><Relationship Id="rId9"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12" Type="http://schemas.openxmlformats.org/officeDocument/2006/relationships/image" Target="../media/image54.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11" Type="http://schemas.openxmlformats.org/officeDocument/2006/relationships/image" Target="../media/image26.wmf"/><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image" Target="../media/image19.wmf"/><Relationship Id="rId9"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9479B73-0BC2-404D-8FE2-FE1F76DA8AAE}" type="datetimeFigureOut">
              <a:rPr lang="en-US" smtClean="0"/>
              <a:pPr/>
              <a:t>10/23/2013</a:t>
            </a:fld>
            <a:endParaRPr lang="en-US"/>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685D796-B6CE-494F-8508-C3AECB6EA1C8}" type="slidenum">
              <a:rPr lang="en-US" smtClean="0"/>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71AD429-9BB8-48C4-B21A-CD0F8FC63BEC}" type="datetimeFigureOut">
              <a:rPr lang="en-US" smtClean="0"/>
              <a:pPr/>
              <a:t>10/23/2013</a:t>
            </a:fld>
            <a:endParaRPr lang="en-US"/>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B7908AC-20CB-49DA-8A4D-037075C70E66}"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EB7908AC-20CB-49DA-8A4D-037075C70E6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864AF-A44A-488A-82CE-8C72671D360C}" type="slidenum">
              <a:rPr lang="en-US"/>
              <a:pPr/>
              <a:t>2</a:t>
            </a:fld>
            <a:endParaRPr lang="en-US"/>
          </a:p>
        </p:txBody>
      </p:sp>
      <p:sp>
        <p:nvSpPr>
          <p:cNvPr id="174082" name="Rectangle 2"/>
          <p:cNvSpPr>
            <a:spLocks noGrp="1" noRot="1" noChangeAspect="1" noChangeArrowheads="1" noTextEdit="1"/>
          </p:cNvSpPr>
          <p:nvPr>
            <p:ph type="sldImg"/>
          </p:nvPr>
        </p:nvSpPr>
        <p:spPr>
          <a:xfrm>
            <a:off x="920750" y="746125"/>
            <a:ext cx="4960938" cy="3721100"/>
          </a:xfrm>
          <a:ln/>
        </p:spPr>
      </p:sp>
      <p:sp>
        <p:nvSpPr>
          <p:cNvPr id="174083" name="Rectangle 3"/>
          <p:cNvSpPr>
            <a:spLocks noGrp="1" noChangeArrowheads="1"/>
          </p:cNvSpPr>
          <p:nvPr>
            <p:ph type="body" idx="1"/>
          </p:nvPr>
        </p:nvSpPr>
        <p:spPr>
          <a:xfrm>
            <a:off x="907931" y="4715154"/>
            <a:ext cx="4981815" cy="4465264"/>
          </a:xfrm>
        </p:spPr>
        <p:txBody>
          <a:bodyPr/>
          <a:lstStyle/>
          <a:p>
            <a:r>
              <a:rPr lang="en-US"/>
              <a:t>I would like to thank you all for your interest and all these colleagues for their excellent work!</a:t>
            </a:r>
          </a:p>
          <a:p>
            <a:r>
              <a:rPr lang="en-US"/>
              <a:t>Thank you very much.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96EEAE2-6E00-4F00-A66C-AAC70151072B}"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BCB327E-BAA7-416C-8A09-D00BDC5E371D}"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9D3611B-30FE-4DB8-A89D-ABF55EA24FE2}"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50B6AB0-90E1-4F4D-A047-F4838056FE2C}"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FE86636-CB80-4F17-8EBF-1FC6DD98ECA9}"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7B5747D-AE01-48A4-8543-AE98426C1E7D}"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A54F6A1D-E4FF-48A5-A8C2-D318C0505DA2}"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38DD80AD-51AD-43C6-A903-6146D48A9A7C}"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C307A337-A4FE-4CBB-AA3E-0B730F78A434}"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4E17ED2-1D08-4C00-BABC-B125A9EC3360}"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2BC1012-976C-459C-AF42-7B4916FB9012}"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a:spcBef>
                <a:spcPct val="0"/>
              </a:spcBef>
              <a:defRPr sz="1400" b="0">
                <a:solidFill>
                  <a:schemeClr val="tx1"/>
                </a:solidFill>
              </a:defRPr>
            </a:lvl1pPr>
          </a:lstStyle>
          <a:p>
            <a:pPr>
              <a:defRPr/>
            </a:pPr>
            <a:endParaRPr lang="fr-F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defRPr>
            </a:lvl1pPr>
          </a:lstStyle>
          <a:p>
            <a:pPr>
              <a:defRPr/>
            </a:pPr>
            <a:endParaRPr lang="fr-F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defRPr>
            </a:lvl1pPr>
          </a:lstStyle>
          <a:p>
            <a:pPr>
              <a:defRPr/>
            </a:pPr>
            <a:fld id="{FDE71F1B-AF25-4AE9-8F0D-EDE3335C8F51}"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wmf"/><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7.pn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4.w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31.jpeg"/><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w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15.bin"/><Relationship Id="rId5" Type="http://schemas.openxmlformats.org/officeDocument/2006/relationships/image" Target="../media/image4.wm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omments" Target="../comments/comment5.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30.emf"/><Relationship Id="rId4" Type="http://schemas.openxmlformats.org/officeDocument/2006/relationships/image" Target="../media/image4.w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w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images.google.ch/imgres?imgurl=http://www.hamburg-koscher.de/Flagge%20Deutschland.jpg&amp;imgrefurl=http://www.hamburg-koscher.de/&amp;h=340&amp;w=461&amp;sz=10&amp;hl=de&amp;start=6&amp;tbnid=qZW9rP47rL5FvM:&amp;tbnh=94&amp;tbnw=128&amp;prev=/images?q=flagge+deutschland&amp;svnum=10&amp;hl=de" TargetMode="External"/><Relationship Id="rId11" Type="http://schemas.openxmlformats.org/officeDocument/2006/relationships/comments" Target="../comments/comment1.xml"/><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w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comments" Target="../comments/comment6.xml"/><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omments" Target="../comments/comment7.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39.jpeg"/><Relationship Id="rId4" Type="http://schemas.openxmlformats.org/officeDocument/2006/relationships/image" Target="../media/image4.wmf"/></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4.wmf"/></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30.emf"/><Relationship Id="rId4" Type="http://schemas.openxmlformats.org/officeDocument/2006/relationships/image" Target="../media/image4.wmf"/></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png"/><Relationship Id="rId18" Type="http://schemas.openxmlformats.org/officeDocument/2006/relationships/oleObject" Target="../embeddings/oleObject29.bin"/><Relationship Id="rId3" Type="http://schemas.openxmlformats.org/officeDocument/2006/relationships/oleObject" Target="../embeddings/oleObject17.bin"/><Relationship Id="rId7" Type="http://schemas.openxmlformats.org/officeDocument/2006/relationships/oleObject" Target="../embeddings/oleObject21.bin"/><Relationship Id="rId12" Type="http://schemas.openxmlformats.org/officeDocument/2006/relationships/image" Target="../media/image3.jpeg"/><Relationship Id="rId17" Type="http://schemas.openxmlformats.org/officeDocument/2006/relationships/oleObject" Target="../embeddings/oleObject28.bin"/><Relationship Id="rId2" Type="http://schemas.openxmlformats.org/officeDocument/2006/relationships/slideLayout" Target="../slideLayouts/slideLayout1.xml"/><Relationship Id="rId16" Type="http://schemas.openxmlformats.org/officeDocument/2006/relationships/oleObject" Target="../embeddings/oleObject27.bin"/><Relationship Id="rId1" Type="http://schemas.openxmlformats.org/officeDocument/2006/relationships/vmlDrawing" Target="../drawings/vmlDrawing3.vml"/><Relationship Id="rId6" Type="http://schemas.openxmlformats.org/officeDocument/2006/relationships/oleObject" Target="../embeddings/oleObject20.bin"/><Relationship Id="rId11" Type="http://schemas.openxmlformats.org/officeDocument/2006/relationships/oleObject" Target="../embeddings/oleObject25.bin"/><Relationship Id="rId5" Type="http://schemas.openxmlformats.org/officeDocument/2006/relationships/oleObject" Target="../embeddings/oleObject19.bin"/><Relationship Id="rId15" Type="http://schemas.openxmlformats.org/officeDocument/2006/relationships/oleObject" Target="../embeddings/oleObject26.bin"/><Relationship Id="rId10" Type="http://schemas.openxmlformats.org/officeDocument/2006/relationships/oleObject" Target="../embeddings/oleObject24.bin"/><Relationship Id="rId19" Type="http://schemas.openxmlformats.org/officeDocument/2006/relationships/oleObject" Target="../embeddings/oleObject30.bin"/><Relationship Id="rId4" Type="http://schemas.openxmlformats.org/officeDocument/2006/relationships/oleObject" Target="../embeddings/oleObject18.bin"/><Relationship Id="rId9" Type="http://schemas.openxmlformats.org/officeDocument/2006/relationships/oleObject" Target="../embeddings/oleObject23.bin"/><Relationship Id="rId14" Type="http://schemas.openxmlformats.org/officeDocument/2006/relationships/image" Target="../media/image4.wmf"/></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w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7.png"/><Relationship Id="rId18" Type="http://schemas.openxmlformats.org/officeDocument/2006/relationships/oleObject" Target="../embeddings/oleObject13.bin"/><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image" Target="../media/image3.jpeg"/><Relationship Id="rId17" Type="http://schemas.openxmlformats.org/officeDocument/2006/relationships/oleObject" Target="../embeddings/oleObject12.bin"/><Relationship Id="rId2" Type="http://schemas.openxmlformats.org/officeDocument/2006/relationships/slideLayout" Target="../slideLayouts/slideLayout1.xml"/><Relationship Id="rId16" Type="http://schemas.openxmlformats.org/officeDocument/2006/relationships/oleObject" Target="../embeddings/oleObject11.bin"/><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5" Type="http://schemas.openxmlformats.org/officeDocument/2006/relationships/oleObject" Target="../embeddings/oleObject10.bin"/><Relationship Id="rId10" Type="http://schemas.openxmlformats.org/officeDocument/2006/relationships/oleObject" Target="../embeddings/oleObject8.bin"/><Relationship Id="rId19" Type="http://schemas.openxmlformats.org/officeDocument/2006/relationships/oleObject" Target="../embeddings/oleObject14.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image" Target="../media/image4.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emf"/><Relationship Id="rId1" Type="http://schemas.openxmlformats.org/officeDocument/2006/relationships/slideLayout" Target="../slideLayouts/slideLayout1.xml"/><Relationship Id="rId5" Type="http://schemas.openxmlformats.org/officeDocument/2006/relationships/image" Target="../media/image4.w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31.jpeg"/><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7"/>
          <p:cNvSpPr>
            <a:spLocks noChangeArrowheads="1"/>
          </p:cNvSpPr>
          <p:nvPr/>
        </p:nvSpPr>
        <p:spPr bwMode="auto">
          <a:xfrm>
            <a:off x="0" y="0"/>
            <a:ext cx="1042988" cy="5949950"/>
          </a:xfrm>
          <a:prstGeom prst="rect">
            <a:avLst/>
          </a:prstGeom>
          <a:gradFill rotWithShape="1">
            <a:gsLst>
              <a:gs pos="0">
                <a:srgbClr val="6C9DCE"/>
              </a:gs>
              <a:gs pos="100000">
                <a:schemeClr val="bg1"/>
              </a:gs>
            </a:gsLst>
            <a:lin ang="5400000" scaled="1"/>
          </a:gradFill>
          <a:ln w="9525">
            <a:noFill/>
            <a:miter lim="800000"/>
            <a:headEnd/>
            <a:tailEnd/>
          </a:ln>
        </p:spPr>
        <p:txBody>
          <a:bodyPr wrap="none" anchor="ctr"/>
          <a:lstStyle/>
          <a:p>
            <a:endParaRPr lang="fr-FR" dirty="0"/>
          </a:p>
        </p:txBody>
      </p:sp>
      <p:sp>
        <p:nvSpPr>
          <p:cNvPr id="2051" name="Rectangle 33"/>
          <p:cNvSpPr>
            <a:spLocks noChangeArrowheads="1"/>
          </p:cNvSpPr>
          <p:nvPr/>
        </p:nvSpPr>
        <p:spPr bwMode="auto">
          <a:xfrm>
            <a:off x="0" y="5373688"/>
            <a:ext cx="1042988" cy="503237"/>
          </a:xfrm>
          <a:prstGeom prst="rect">
            <a:avLst/>
          </a:prstGeom>
          <a:solidFill>
            <a:schemeClr val="bg1"/>
          </a:solidFill>
          <a:ln w="9525">
            <a:noFill/>
            <a:miter lim="800000"/>
            <a:headEnd/>
            <a:tailEnd/>
          </a:ln>
        </p:spPr>
        <p:txBody>
          <a:bodyPr wrap="none" anchor="ctr"/>
          <a:lstStyle/>
          <a:p>
            <a:endParaRPr lang="fr-FR" dirty="0"/>
          </a:p>
        </p:txBody>
      </p:sp>
      <p:sp>
        <p:nvSpPr>
          <p:cNvPr id="2052" name="Rectangle 6"/>
          <p:cNvSpPr>
            <a:spLocks noChangeArrowheads="1"/>
          </p:cNvSpPr>
          <p:nvPr/>
        </p:nvSpPr>
        <p:spPr bwMode="auto">
          <a:xfrm>
            <a:off x="1116013" y="260350"/>
            <a:ext cx="8027987" cy="73025"/>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dirty="0"/>
          </a:p>
        </p:txBody>
      </p:sp>
      <p:sp>
        <p:nvSpPr>
          <p:cNvPr id="2053" name="Text Box 7"/>
          <p:cNvSpPr txBox="1">
            <a:spLocks noChangeArrowheads="1"/>
          </p:cNvSpPr>
          <p:nvPr/>
        </p:nvSpPr>
        <p:spPr bwMode="auto">
          <a:xfrm>
            <a:off x="1116013" y="0"/>
            <a:ext cx="7848600" cy="260350"/>
          </a:xfrm>
          <a:prstGeom prst="rect">
            <a:avLst/>
          </a:prstGeom>
          <a:noFill/>
          <a:ln w="9525">
            <a:noFill/>
            <a:miter lim="800000"/>
            <a:headEnd/>
            <a:tailEnd/>
          </a:ln>
        </p:spPr>
        <p:txBody>
          <a:bodyPr>
            <a:spAutoFit/>
          </a:bodyPr>
          <a:lstStyle/>
          <a:p>
            <a:pPr algn="r"/>
            <a:r>
              <a:rPr lang="fr-FR" sz="1100" b="0" dirty="0">
                <a:solidFill>
                  <a:srgbClr val="336699"/>
                </a:solidFill>
                <a:latin typeface="ClarendonStd-Light" pitchFamily="2" charset="0"/>
              </a:rPr>
              <a:t>Laboratoire de Physique  Corpusculaire - Caen</a:t>
            </a:r>
          </a:p>
        </p:txBody>
      </p:sp>
      <p:pic>
        <p:nvPicPr>
          <p:cNvPr id="2054" name="Picture 8" descr="nedm_stockage_chamber2_vignette"/>
          <p:cNvPicPr>
            <a:picLocks noChangeAspect="1" noChangeArrowheads="1"/>
          </p:cNvPicPr>
          <p:nvPr/>
        </p:nvPicPr>
        <p:blipFill>
          <a:blip r:embed="rId3" cstate="print"/>
          <a:srcRect/>
          <a:stretch>
            <a:fillRect/>
          </a:stretch>
        </p:blipFill>
        <p:spPr bwMode="auto">
          <a:xfrm>
            <a:off x="176213" y="5086573"/>
            <a:ext cx="690562" cy="574675"/>
          </a:xfrm>
          <a:prstGeom prst="rect">
            <a:avLst/>
          </a:prstGeom>
          <a:noFill/>
          <a:ln w="9525">
            <a:noFill/>
            <a:miter lim="800000"/>
            <a:headEnd/>
            <a:tailEnd/>
          </a:ln>
        </p:spPr>
      </p:pic>
      <p:sp>
        <p:nvSpPr>
          <p:cNvPr id="2060" name="Rectangle 40"/>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dirty="0"/>
          </a:p>
        </p:txBody>
      </p:sp>
      <p:sp>
        <p:nvSpPr>
          <p:cNvPr id="2061" name="Text Box 41"/>
          <p:cNvSpPr txBox="1">
            <a:spLocks noChangeArrowheads="1"/>
          </p:cNvSpPr>
          <p:nvPr/>
        </p:nvSpPr>
        <p:spPr bwMode="auto">
          <a:xfrm>
            <a:off x="4211638" y="6613525"/>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sp>
        <p:nvSpPr>
          <p:cNvPr id="2062" name="Text Box 42"/>
          <p:cNvSpPr txBox="1">
            <a:spLocks noChangeArrowheads="1"/>
          </p:cNvSpPr>
          <p:nvPr/>
        </p:nvSpPr>
        <p:spPr bwMode="auto">
          <a:xfrm>
            <a:off x="0" y="6640513"/>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pic>
        <p:nvPicPr>
          <p:cNvPr id="2063" name="Picture 43" descr="CNRS-IN2P3"/>
          <p:cNvPicPr>
            <a:picLocks noChangeAspect="1" noChangeArrowheads="1"/>
          </p:cNvPicPr>
          <p:nvPr/>
        </p:nvPicPr>
        <p:blipFill>
          <a:blip r:embed="rId4" cstate="print"/>
          <a:srcRect/>
          <a:stretch>
            <a:fillRect/>
          </a:stretch>
        </p:blipFill>
        <p:spPr bwMode="auto">
          <a:xfrm>
            <a:off x="38894" y="6021388"/>
            <a:ext cx="965200" cy="463550"/>
          </a:xfrm>
          <a:prstGeom prst="rect">
            <a:avLst/>
          </a:prstGeom>
          <a:noFill/>
          <a:ln w="9525">
            <a:noFill/>
            <a:miter lim="800000"/>
            <a:headEnd/>
            <a:tailEnd/>
          </a:ln>
        </p:spPr>
      </p:pic>
      <p:sp>
        <p:nvSpPr>
          <p:cNvPr id="2064" name="Text Box 44"/>
          <p:cNvSpPr txBox="1">
            <a:spLocks noChangeArrowheads="1"/>
          </p:cNvSpPr>
          <p:nvPr/>
        </p:nvSpPr>
        <p:spPr bwMode="auto">
          <a:xfrm>
            <a:off x="1152128" y="1805915"/>
            <a:ext cx="7884368" cy="830997"/>
          </a:xfrm>
          <a:prstGeom prst="rect">
            <a:avLst/>
          </a:prstGeom>
          <a:noFill/>
          <a:ln w="9525">
            <a:noFill/>
            <a:miter lim="800000"/>
            <a:headEnd/>
            <a:tailEnd/>
          </a:ln>
        </p:spPr>
        <p:txBody>
          <a:bodyPr wrap="square">
            <a:spAutoFit/>
          </a:bodyPr>
          <a:lstStyle/>
          <a:p>
            <a:pPr>
              <a:spcBef>
                <a:spcPts val="0"/>
              </a:spcBef>
            </a:pPr>
            <a:r>
              <a:rPr lang="en-US" b="0" dirty="0" smtClean="0">
                <a:solidFill>
                  <a:srgbClr val="C00000"/>
                </a:solidFill>
              </a:rPr>
              <a:t>The measurement of the neutron electric dipole moment</a:t>
            </a:r>
          </a:p>
          <a:p>
            <a:pPr>
              <a:spcBef>
                <a:spcPts val="0"/>
              </a:spcBef>
            </a:pPr>
            <a:r>
              <a:rPr lang="en-US" b="0" dirty="0" smtClean="0">
                <a:solidFill>
                  <a:srgbClr val="C00000"/>
                </a:solidFill>
              </a:rPr>
              <a:t>The n2EDM project</a:t>
            </a:r>
            <a:endParaRPr lang="en-US" b="0" dirty="0">
              <a:solidFill>
                <a:srgbClr val="C00000"/>
              </a:solidFill>
            </a:endParaRPr>
          </a:p>
        </p:txBody>
      </p:sp>
      <p:sp>
        <p:nvSpPr>
          <p:cNvPr id="2065" name="Text Box 47"/>
          <p:cNvSpPr txBox="1">
            <a:spLocks noChangeArrowheads="1"/>
          </p:cNvSpPr>
          <p:nvPr/>
        </p:nvSpPr>
        <p:spPr bwMode="auto">
          <a:xfrm>
            <a:off x="1619672" y="827420"/>
            <a:ext cx="6625480" cy="615553"/>
          </a:xfrm>
          <a:prstGeom prst="rect">
            <a:avLst/>
          </a:prstGeom>
          <a:noFill/>
          <a:ln w="9525" algn="ctr">
            <a:noFill/>
            <a:miter lim="800000"/>
            <a:headEnd/>
            <a:tailEnd/>
          </a:ln>
        </p:spPr>
        <p:txBody>
          <a:bodyPr wrap="square">
            <a:spAutoFit/>
          </a:bodyPr>
          <a:lstStyle/>
          <a:p>
            <a:pPr>
              <a:spcBef>
                <a:spcPts val="0"/>
              </a:spcBef>
            </a:pPr>
            <a:r>
              <a:rPr lang="fr-FR" sz="2000" b="0" dirty="0" smtClean="0">
                <a:solidFill>
                  <a:srgbClr val="336699"/>
                </a:solidFill>
              </a:rPr>
              <a:t>Conseil scientifique - in2p3</a:t>
            </a:r>
          </a:p>
          <a:p>
            <a:pPr>
              <a:spcBef>
                <a:spcPts val="0"/>
              </a:spcBef>
            </a:pPr>
            <a:r>
              <a:rPr lang="fr-FR" sz="1400" b="0" dirty="0" smtClean="0">
                <a:solidFill>
                  <a:srgbClr val="336699"/>
                </a:solidFill>
              </a:rPr>
              <a:t>(24.10.2013)</a:t>
            </a:r>
          </a:p>
        </p:txBody>
      </p:sp>
      <p:sp>
        <p:nvSpPr>
          <p:cNvPr id="2066" name="Text Box 48"/>
          <p:cNvSpPr txBox="1">
            <a:spLocks noChangeArrowheads="1"/>
          </p:cNvSpPr>
          <p:nvPr/>
        </p:nvSpPr>
        <p:spPr bwMode="auto">
          <a:xfrm>
            <a:off x="1115616" y="3024822"/>
            <a:ext cx="7920880" cy="3016210"/>
          </a:xfrm>
          <a:prstGeom prst="rect">
            <a:avLst/>
          </a:prstGeom>
          <a:noFill/>
          <a:ln w="9525" algn="ctr">
            <a:noFill/>
            <a:miter lim="800000"/>
            <a:headEnd/>
            <a:tailEnd/>
          </a:ln>
        </p:spPr>
        <p:txBody>
          <a:bodyPr wrap="square">
            <a:spAutoFit/>
          </a:bodyPr>
          <a:lstStyle/>
          <a:p>
            <a:pPr>
              <a:spcBef>
                <a:spcPts val="0"/>
              </a:spcBef>
            </a:pPr>
            <a:endParaRPr lang="en-US" sz="1400" b="0" dirty="0" smtClean="0">
              <a:solidFill>
                <a:srgbClr val="003366"/>
              </a:solidFill>
            </a:endParaRPr>
          </a:p>
          <a:p>
            <a:pPr>
              <a:spcBef>
                <a:spcPts val="0"/>
              </a:spcBef>
            </a:pPr>
            <a:r>
              <a:rPr lang="en-US" sz="1600" b="0" dirty="0" smtClean="0">
                <a:solidFill>
                  <a:srgbClr val="336699"/>
                </a:solidFill>
              </a:rPr>
              <a:t>CSNSM, CNRS, IN2P3, </a:t>
            </a:r>
            <a:r>
              <a:rPr lang="en-US" sz="1600" b="0" dirty="0" err="1" smtClean="0">
                <a:solidFill>
                  <a:srgbClr val="336699"/>
                </a:solidFill>
              </a:rPr>
              <a:t>Université</a:t>
            </a:r>
            <a:r>
              <a:rPr lang="en-US" sz="1600" b="0" dirty="0" smtClean="0">
                <a:solidFill>
                  <a:srgbClr val="336699"/>
                </a:solidFill>
              </a:rPr>
              <a:t> Paris </a:t>
            </a:r>
            <a:r>
              <a:rPr lang="en-US" sz="1600" b="0" dirty="0" err="1" smtClean="0">
                <a:solidFill>
                  <a:srgbClr val="336699"/>
                </a:solidFill>
              </a:rPr>
              <a:t>sud</a:t>
            </a:r>
            <a:endParaRPr lang="en-US" sz="1600" b="0" dirty="0" smtClean="0">
              <a:solidFill>
                <a:srgbClr val="336699"/>
              </a:solidFill>
            </a:endParaRPr>
          </a:p>
          <a:p>
            <a:pPr>
              <a:spcBef>
                <a:spcPts val="0"/>
              </a:spcBef>
            </a:pPr>
            <a:r>
              <a:rPr lang="en-US" sz="1600" b="0" dirty="0" smtClean="0">
                <a:solidFill>
                  <a:srgbClr val="336699"/>
                </a:solidFill>
              </a:rPr>
              <a:t>LPC Caen, CNRS, IN2P3, ENSICAEN, </a:t>
            </a:r>
            <a:r>
              <a:rPr lang="en-US" sz="1600" b="0" dirty="0" err="1" smtClean="0">
                <a:solidFill>
                  <a:srgbClr val="336699"/>
                </a:solidFill>
              </a:rPr>
              <a:t>Université</a:t>
            </a:r>
            <a:r>
              <a:rPr lang="en-US" sz="1600" b="0" dirty="0" smtClean="0">
                <a:solidFill>
                  <a:srgbClr val="336699"/>
                </a:solidFill>
              </a:rPr>
              <a:t> de Caen</a:t>
            </a:r>
          </a:p>
          <a:p>
            <a:pPr>
              <a:spcBef>
                <a:spcPts val="0"/>
              </a:spcBef>
            </a:pPr>
            <a:r>
              <a:rPr lang="en-US" sz="1600" b="0" dirty="0" smtClean="0">
                <a:solidFill>
                  <a:srgbClr val="336699"/>
                </a:solidFill>
              </a:rPr>
              <a:t>LPSC, Grenoble, CNRS, IN2P3, </a:t>
            </a:r>
            <a:r>
              <a:rPr lang="en-US" sz="1600" b="0" dirty="0" err="1" smtClean="0">
                <a:solidFill>
                  <a:srgbClr val="336699"/>
                </a:solidFill>
              </a:rPr>
              <a:t>Université</a:t>
            </a:r>
            <a:r>
              <a:rPr lang="en-US" sz="1600" b="0" dirty="0" smtClean="0">
                <a:solidFill>
                  <a:srgbClr val="336699"/>
                </a:solidFill>
              </a:rPr>
              <a:t> Joseph Fourier, INPG</a:t>
            </a:r>
          </a:p>
          <a:p>
            <a:pPr>
              <a:spcBef>
                <a:spcPts val="0"/>
              </a:spcBef>
            </a:pPr>
            <a:endParaRPr lang="en-US" sz="1600" b="0" dirty="0" smtClean="0">
              <a:solidFill>
                <a:srgbClr val="336699"/>
              </a:solidFill>
            </a:endParaRPr>
          </a:p>
          <a:p>
            <a:pPr>
              <a:spcBef>
                <a:spcPts val="0"/>
              </a:spcBef>
            </a:pPr>
            <a:r>
              <a:rPr lang="en-US" sz="1600" b="0" dirty="0" smtClean="0">
                <a:solidFill>
                  <a:srgbClr val="336699"/>
                </a:solidFill>
              </a:rPr>
              <a:t>G. Ban, B. </a:t>
            </a:r>
            <a:r>
              <a:rPr lang="en-US" sz="1600" b="0" dirty="0" err="1" smtClean="0">
                <a:solidFill>
                  <a:srgbClr val="336699"/>
                </a:solidFill>
              </a:rPr>
              <a:t>Clément</a:t>
            </a:r>
            <a:r>
              <a:rPr lang="en-US" sz="1600" b="0" dirty="0" smtClean="0">
                <a:solidFill>
                  <a:srgbClr val="336699"/>
                </a:solidFill>
              </a:rPr>
              <a:t>, T. </a:t>
            </a:r>
            <a:r>
              <a:rPr lang="en-US" sz="1600" b="0" dirty="0" err="1" smtClean="0">
                <a:solidFill>
                  <a:srgbClr val="336699"/>
                </a:solidFill>
              </a:rPr>
              <a:t>Lefort</a:t>
            </a:r>
            <a:r>
              <a:rPr lang="en-US" sz="1600" b="0" dirty="0" smtClean="0">
                <a:solidFill>
                  <a:srgbClr val="336699"/>
                </a:solidFill>
              </a:rPr>
              <a:t>, Y. </a:t>
            </a:r>
            <a:r>
              <a:rPr lang="en-US" sz="1600" b="0" dirty="0" err="1" smtClean="0">
                <a:solidFill>
                  <a:srgbClr val="336699"/>
                </a:solidFill>
              </a:rPr>
              <a:t>Lemière</a:t>
            </a:r>
            <a:r>
              <a:rPr lang="en-US" sz="1600" b="0" dirty="0" smtClean="0">
                <a:solidFill>
                  <a:srgbClr val="336699"/>
                </a:solidFill>
              </a:rPr>
              <a:t>, G. </a:t>
            </a:r>
            <a:r>
              <a:rPr lang="en-US" sz="1600" b="0" dirty="0" err="1" smtClean="0">
                <a:solidFill>
                  <a:srgbClr val="336699"/>
                </a:solidFill>
              </a:rPr>
              <a:t>Pignol</a:t>
            </a:r>
            <a:r>
              <a:rPr lang="en-US" sz="1600" b="0" dirty="0" smtClean="0">
                <a:solidFill>
                  <a:srgbClr val="336699"/>
                </a:solidFill>
              </a:rPr>
              <a:t>, G. </a:t>
            </a:r>
            <a:r>
              <a:rPr lang="en-US" sz="1600" b="0" dirty="0" err="1" smtClean="0">
                <a:solidFill>
                  <a:srgbClr val="336699"/>
                </a:solidFill>
              </a:rPr>
              <a:t>Quéméner</a:t>
            </a:r>
            <a:r>
              <a:rPr lang="en-US" sz="1600" b="0" dirty="0" smtClean="0">
                <a:solidFill>
                  <a:srgbClr val="336699"/>
                </a:solidFill>
              </a:rPr>
              <a:t>, </a:t>
            </a:r>
          </a:p>
          <a:p>
            <a:pPr>
              <a:spcBef>
                <a:spcPts val="0"/>
              </a:spcBef>
            </a:pPr>
            <a:r>
              <a:rPr lang="en-US" sz="1600" b="0" dirty="0" smtClean="0">
                <a:solidFill>
                  <a:srgbClr val="336699"/>
                </a:solidFill>
              </a:rPr>
              <a:t>D. </a:t>
            </a:r>
            <a:r>
              <a:rPr lang="en-US" sz="1600" b="0" dirty="0" err="1" smtClean="0">
                <a:solidFill>
                  <a:srgbClr val="336699"/>
                </a:solidFill>
              </a:rPr>
              <a:t>Rebreyend</a:t>
            </a:r>
            <a:r>
              <a:rPr lang="en-US" sz="1600" b="0" dirty="0" smtClean="0">
                <a:solidFill>
                  <a:srgbClr val="336699"/>
                </a:solidFill>
              </a:rPr>
              <a:t>, S. </a:t>
            </a:r>
            <a:r>
              <a:rPr lang="en-US" sz="1600" b="0" dirty="0" err="1" smtClean="0">
                <a:solidFill>
                  <a:srgbClr val="336699"/>
                </a:solidFill>
              </a:rPr>
              <a:t>Roccia</a:t>
            </a:r>
            <a:endParaRPr lang="en-US" sz="1600" b="0" dirty="0" smtClean="0">
              <a:solidFill>
                <a:srgbClr val="336699"/>
              </a:solidFill>
            </a:endParaRPr>
          </a:p>
          <a:p>
            <a:pPr>
              <a:spcBef>
                <a:spcPts val="0"/>
              </a:spcBef>
            </a:pPr>
            <a:endParaRPr lang="en-US" sz="1600" b="0" dirty="0" smtClean="0">
              <a:solidFill>
                <a:srgbClr val="336699"/>
              </a:solidFill>
            </a:endParaRPr>
          </a:p>
          <a:p>
            <a:pPr>
              <a:spcBef>
                <a:spcPts val="0"/>
              </a:spcBef>
            </a:pPr>
            <a:r>
              <a:rPr lang="en-US" sz="1600" b="0" i="1" dirty="0" smtClean="0">
                <a:solidFill>
                  <a:srgbClr val="336699"/>
                </a:solidFill>
              </a:rPr>
              <a:t>PhD students: V. </a:t>
            </a:r>
            <a:r>
              <a:rPr lang="en-US" sz="1600" b="0" i="1" dirty="0" err="1" smtClean="0">
                <a:solidFill>
                  <a:srgbClr val="336699"/>
                </a:solidFill>
              </a:rPr>
              <a:t>Hélaine</a:t>
            </a:r>
            <a:r>
              <a:rPr lang="en-US" sz="1600" b="0" i="1" dirty="0" smtClean="0">
                <a:solidFill>
                  <a:srgbClr val="336699"/>
                </a:solidFill>
              </a:rPr>
              <a:t>, Y. </a:t>
            </a:r>
            <a:r>
              <a:rPr lang="en-US" sz="1600" b="0" i="1" dirty="0" err="1" smtClean="0">
                <a:solidFill>
                  <a:srgbClr val="336699"/>
                </a:solidFill>
              </a:rPr>
              <a:t>Kermaïdic</a:t>
            </a:r>
            <a:endParaRPr lang="en-US" sz="1600" b="0" dirty="0" smtClean="0">
              <a:solidFill>
                <a:srgbClr val="336699"/>
              </a:solidFill>
            </a:endParaRPr>
          </a:p>
          <a:p>
            <a:pPr>
              <a:spcBef>
                <a:spcPts val="0"/>
              </a:spcBef>
            </a:pPr>
            <a:endParaRPr lang="en-US" sz="1600" b="0" dirty="0" smtClean="0">
              <a:solidFill>
                <a:srgbClr val="336699"/>
              </a:solidFill>
            </a:endParaRPr>
          </a:p>
          <a:p>
            <a:pPr>
              <a:spcBef>
                <a:spcPts val="0"/>
              </a:spcBef>
            </a:pPr>
            <a:r>
              <a:rPr lang="en-US" sz="1600" b="0" dirty="0" smtClean="0">
                <a:solidFill>
                  <a:srgbClr val="336699"/>
                </a:solidFill>
              </a:rPr>
              <a:t>Technical departments </a:t>
            </a:r>
          </a:p>
          <a:p>
            <a:pPr>
              <a:spcBef>
                <a:spcPts val="0"/>
              </a:spcBef>
            </a:pPr>
            <a:r>
              <a:rPr lang="en-US" sz="1600" b="0" dirty="0" smtClean="0">
                <a:solidFill>
                  <a:srgbClr val="336699"/>
                </a:solidFill>
              </a:rPr>
              <a:t>(Mechanics, Electronics, Detection, Instrumentation, Computing)</a:t>
            </a:r>
          </a:p>
        </p:txBody>
      </p:sp>
      <p:pic>
        <p:nvPicPr>
          <p:cNvPr id="28673" name="Picture 1" descr="U:\guesnon\LOGOS_LPC\logolpc_couleur_fondBlanc_ss_titre_petit.jpg"/>
          <p:cNvPicPr>
            <a:picLocks noChangeAspect="1" noChangeArrowheads="1"/>
          </p:cNvPicPr>
          <p:nvPr/>
        </p:nvPicPr>
        <p:blipFill>
          <a:blip r:embed="rId5" cstate="print"/>
          <a:srcRect/>
          <a:stretch>
            <a:fillRect/>
          </a:stretch>
        </p:blipFill>
        <p:spPr bwMode="auto">
          <a:xfrm>
            <a:off x="56320" y="395099"/>
            <a:ext cx="930349" cy="513621"/>
          </a:xfrm>
          <a:prstGeom prst="rect">
            <a:avLst/>
          </a:prstGeom>
          <a:noFill/>
        </p:spPr>
      </p:pic>
      <p:pic>
        <p:nvPicPr>
          <p:cNvPr id="28" name="Picture 14"/>
          <p:cNvPicPr>
            <a:picLocks noChangeAspect="1" noChangeArrowheads="1"/>
          </p:cNvPicPr>
          <p:nvPr/>
        </p:nvPicPr>
        <p:blipFill>
          <a:blip r:embed="rId6" cstate="print"/>
          <a:srcRect/>
          <a:stretch>
            <a:fillRect/>
          </a:stretch>
        </p:blipFill>
        <p:spPr bwMode="auto">
          <a:xfrm>
            <a:off x="53442" y="1268760"/>
            <a:ext cx="936104" cy="548234"/>
          </a:xfrm>
          <a:prstGeom prst="rect">
            <a:avLst/>
          </a:prstGeom>
          <a:noFill/>
          <a:ln w="9525">
            <a:noFill/>
            <a:miter lim="800000"/>
            <a:headEnd/>
            <a:tailEnd/>
          </a:ln>
          <a:effectLst/>
        </p:spPr>
      </p:pic>
      <p:pic>
        <p:nvPicPr>
          <p:cNvPr id="30" name="Image 29" descr="oill_at_psi.jpg"/>
          <p:cNvPicPr>
            <a:picLocks noChangeAspect="1"/>
          </p:cNvPicPr>
          <p:nvPr/>
        </p:nvPicPr>
        <p:blipFill>
          <a:blip r:embed="rId7" cstate="print"/>
          <a:srcRect l="26500" t="5797" r="14817" b="15942"/>
          <a:stretch>
            <a:fillRect/>
          </a:stretch>
        </p:blipFill>
        <p:spPr>
          <a:xfrm>
            <a:off x="125450" y="4077072"/>
            <a:ext cx="792088" cy="701208"/>
          </a:xfrm>
          <a:prstGeom prst="rect">
            <a:avLst/>
          </a:prstGeom>
        </p:spPr>
      </p:pic>
      <p:pic>
        <p:nvPicPr>
          <p:cNvPr id="31" name="Image 30" descr="psi.jpg"/>
          <p:cNvPicPr>
            <a:picLocks noChangeAspect="1"/>
          </p:cNvPicPr>
          <p:nvPr/>
        </p:nvPicPr>
        <p:blipFill>
          <a:blip r:embed="rId8" cstate="print"/>
          <a:stretch>
            <a:fillRect/>
          </a:stretch>
        </p:blipFill>
        <p:spPr>
          <a:xfrm>
            <a:off x="89446" y="3140968"/>
            <a:ext cx="864096" cy="622539"/>
          </a:xfrm>
          <a:prstGeom prst="rect">
            <a:avLst/>
          </a:prstGeom>
        </p:spPr>
      </p:pic>
      <p:pic>
        <p:nvPicPr>
          <p:cNvPr id="21" name="Picture 3" descr="http://www-csnsm.in2p3.fr/IMG/siteon0.png?1373270420"/>
          <p:cNvPicPr>
            <a:picLocks noChangeAspect="1" noChangeArrowheads="1"/>
          </p:cNvPicPr>
          <p:nvPr/>
        </p:nvPicPr>
        <p:blipFill>
          <a:blip r:embed="rId9" cstate="print"/>
          <a:srcRect l="11193" t="20979" r="34242" b="38547"/>
          <a:stretch>
            <a:fillRect/>
          </a:stretch>
        </p:blipFill>
        <p:spPr bwMode="auto">
          <a:xfrm>
            <a:off x="35496" y="2132856"/>
            <a:ext cx="936104" cy="50405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monitoring</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Text Box 16"/>
          <p:cNvSpPr txBox="1">
            <a:spLocks noChangeArrowheads="1"/>
          </p:cNvSpPr>
          <p:nvPr/>
        </p:nvSpPr>
        <p:spPr bwMode="auto">
          <a:xfrm>
            <a:off x="539552" y="836712"/>
            <a:ext cx="7632848" cy="1615827"/>
          </a:xfrm>
          <a:prstGeom prst="rect">
            <a:avLst/>
          </a:prstGeom>
          <a:noFill/>
          <a:ln w="9525">
            <a:noFill/>
            <a:miter lim="800000"/>
            <a:headEnd/>
            <a:tailEnd/>
          </a:ln>
          <a:effectLst/>
        </p:spPr>
        <p:txBody>
          <a:bodyPr wrap="square">
            <a:spAutoFit/>
          </a:bodyPr>
          <a:lstStyle/>
          <a:p>
            <a:pPr marL="0" lvl="1" algn="just">
              <a:lnSpc>
                <a:spcPct val="150000"/>
              </a:lnSpc>
              <a:spcBef>
                <a:spcPts val="0"/>
              </a:spcBef>
            </a:pPr>
            <a:r>
              <a:rPr lang="en-US" sz="1800" b="0" dirty="0" smtClean="0">
                <a:solidFill>
                  <a:srgbClr val="C00000"/>
                </a:solidFill>
              </a:rPr>
              <a:t>Hg </a:t>
            </a:r>
            <a:r>
              <a:rPr lang="en-US" sz="1800" b="0" dirty="0" err="1" smtClean="0">
                <a:solidFill>
                  <a:srgbClr val="C00000"/>
                </a:solidFill>
              </a:rPr>
              <a:t>comagnetometer</a:t>
            </a:r>
            <a:r>
              <a:rPr lang="en-US" sz="1800" b="0" dirty="0" smtClean="0">
                <a:solidFill>
                  <a:srgbClr val="C00000"/>
                </a:solidFill>
              </a:rPr>
              <a:t> with laser readout </a:t>
            </a:r>
            <a:r>
              <a:rPr lang="en-US" sz="1200" b="0" dirty="0" smtClean="0">
                <a:solidFill>
                  <a:srgbClr val="C00000"/>
                </a:solidFill>
              </a:rPr>
              <a:t>(instead of lamp readout)</a:t>
            </a:r>
          </a:p>
          <a:p>
            <a:pPr marL="0" lvl="1" algn="just">
              <a:lnSpc>
                <a:spcPct val="150000"/>
              </a:lnSpc>
              <a:spcBef>
                <a:spcPts val="0"/>
              </a:spcBef>
            </a:pPr>
            <a:r>
              <a:rPr lang="en-US" sz="1400" b="0" dirty="0" smtClean="0">
                <a:solidFill>
                  <a:srgbClr val="336699"/>
                </a:solidFill>
              </a:rPr>
              <a:t>        </a:t>
            </a:r>
            <a:r>
              <a:rPr lang="en-US" sz="1600" b="0" dirty="0" smtClean="0">
                <a:solidFill>
                  <a:srgbClr val="336699"/>
                </a:solidFill>
              </a:rPr>
              <a:t>-  field measurement at UCN location (foreseen sensitivity  &lt; 50 </a:t>
            </a:r>
            <a:r>
              <a:rPr lang="en-US" sz="1600" b="0" dirty="0" err="1" smtClean="0">
                <a:solidFill>
                  <a:srgbClr val="336699"/>
                </a:solidFill>
              </a:rPr>
              <a:t>fT</a:t>
            </a:r>
            <a:r>
              <a:rPr lang="en-US" sz="1600" b="0" dirty="0" smtClean="0">
                <a:solidFill>
                  <a:srgbClr val="336699"/>
                </a:solidFill>
              </a:rPr>
              <a:t>)</a:t>
            </a:r>
          </a:p>
          <a:p>
            <a:pPr marL="0" lvl="1" algn="just">
              <a:lnSpc>
                <a:spcPct val="150000"/>
              </a:lnSpc>
              <a:spcBef>
                <a:spcPts val="0"/>
              </a:spcBef>
            </a:pPr>
            <a:r>
              <a:rPr lang="en-US" sz="1600" b="0" dirty="0" smtClean="0">
                <a:solidFill>
                  <a:srgbClr val="336699"/>
                </a:solidFill>
              </a:rPr>
              <a:t>       -  gradient measurement (foreseen sensitivity  &lt; </a:t>
            </a:r>
            <a:r>
              <a:rPr lang="en-US" sz="1600" b="0" dirty="0" err="1" smtClean="0">
                <a:solidFill>
                  <a:srgbClr val="336699"/>
                </a:solidFill>
              </a:rPr>
              <a:t>fT</a:t>
            </a:r>
            <a:r>
              <a:rPr lang="en-US" sz="1600" b="0" dirty="0" smtClean="0">
                <a:solidFill>
                  <a:srgbClr val="336699"/>
                </a:solidFill>
              </a:rPr>
              <a:t>/cm)</a:t>
            </a:r>
          </a:p>
          <a:p>
            <a:pPr marL="0" lvl="1" algn="just">
              <a:lnSpc>
                <a:spcPct val="150000"/>
              </a:lnSpc>
              <a:spcBef>
                <a:spcPts val="0"/>
              </a:spcBef>
            </a:pPr>
            <a:r>
              <a:rPr lang="en-US" sz="1600" b="0" dirty="0" smtClean="0">
                <a:solidFill>
                  <a:srgbClr val="336699"/>
                </a:solidFill>
              </a:rPr>
              <a:t>       -  but sensitive to Geometrical Phase Effect (GPE)</a:t>
            </a:r>
          </a:p>
        </p:txBody>
      </p:sp>
      <p:grpSp>
        <p:nvGrpSpPr>
          <p:cNvPr id="24" name="Groupe 23"/>
          <p:cNvGrpSpPr/>
          <p:nvPr/>
        </p:nvGrpSpPr>
        <p:grpSpPr>
          <a:xfrm>
            <a:off x="179512" y="2852936"/>
            <a:ext cx="5256584" cy="3456384"/>
            <a:chOff x="1475440" y="2766137"/>
            <a:chExt cx="5346700" cy="3475038"/>
          </a:xfrm>
        </p:grpSpPr>
        <p:pic>
          <p:nvPicPr>
            <p:cNvPr id="15" name="Picture 5" descr="n2edm-inner-setup-jan2010"/>
            <p:cNvPicPr>
              <a:picLocks noChangeAspect="1" noChangeArrowheads="1"/>
            </p:cNvPicPr>
            <p:nvPr/>
          </p:nvPicPr>
          <p:blipFill>
            <a:blip r:embed="rId5" cstate="print"/>
            <a:srcRect/>
            <a:stretch>
              <a:fillRect/>
            </a:stretch>
          </p:blipFill>
          <p:spPr bwMode="auto">
            <a:xfrm>
              <a:off x="1475440" y="2766137"/>
              <a:ext cx="5346700" cy="3475038"/>
            </a:xfrm>
            <a:prstGeom prst="rect">
              <a:avLst/>
            </a:prstGeom>
            <a:noFill/>
            <a:ln w="9525">
              <a:noFill/>
              <a:miter lim="800000"/>
              <a:headEnd/>
              <a:tailEnd/>
            </a:ln>
          </p:spPr>
        </p:pic>
        <p:sp>
          <p:nvSpPr>
            <p:cNvPr id="16" name="ZoneTexte 15"/>
            <p:cNvSpPr txBox="1"/>
            <p:nvPr/>
          </p:nvSpPr>
          <p:spPr>
            <a:xfrm>
              <a:off x="4550389" y="4095037"/>
              <a:ext cx="493184" cy="338554"/>
            </a:xfrm>
            <a:prstGeom prst="rect">
              <a:avLst/>
            </a:prstGeom>
            <a:noFill/>
          </p:spPr>
          <p:txBody>
            <a:bodyPr wrap="square" rtlCol="0">
              <a:spAutoFit/>
            </a:bodyPr>
            <a:lstStyle/>
            <a:p>
              <a:r>
                <a:rPr lang="en-US" sz="1600" dirty="0" smtClean="0">
                  <a:solidFill>
                    <a:srgbClr val="336699"/>
                  </a:solidFill>
                </a:rPr>
                <a:t>Hg</a:t>
              </a:r>
              <a:endParaRPr lang="en-US" sz="1600" dirty="0">
                <a:solidFill>
                  <a:srgbClr val="336699"/>
                </a:solidFill>
              </a:endParaRPr>
            </a:p>
          </p:txBody>
        </p:sp>
        <p:sp>
          <p:nvSpPr>
            <p:cNvPr id="17" name="ZoneTexte 16"/>
            <p:cNvSpPr txBox="1"/>
            <p:nvPr/>
          </p:nvSpPr>
          <p:spPr>
            <a:xfrm>
              <a:off x="4550389" y="4527085"/>
              <a:ext cx="493184" cy="338554"/>
            </a:xfrm>
            <a:prstGeom prst="rect">
              <a:avLst/>
            </a:prstGeom>
            <a:noFill/>
          </p:spPr>
          <p:txBody>
            <a:bodyPr wrap="square" rtlCol="0">
              <a:spAutoFit/>
            </a:bodyPr>
            <a:lstStyle/>
            <a:p>
              <a:r>
                <a:rPr lang="en-US" sz="1600" dirty="0" smtClean="0">
                  <a:solidFill>
                    <a:srgbClr val="336699"/>
                  </a:solidFill>
                </a:rPr>
                <a:t>Hg</a:t>
              </a:r>
              <a:endParaRPr lang="en-US" sz="1600" dirty="0">
                <a:solidFill>
                  <a:srgbClr val="336699"/>
                </a:solidFill>
              </a:endParaRPr>
            </a:p>
          </p:txBody>
        </p:sp>
        <p:sp>
          <p:nvSpPr>
            <p:cNvPr id="21" name="Ellipse 20"/>
            <p:cNvSpPr/>
            <p:nvPr/>
          </p:nvSpPr>
          <p:spPr bwMode="auto">
            <a:xfrm>
              <a:off x="4478381" y="4073639"/>
              <a:ext cx="648072" cy="792000"/>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grpSp>
      <p:grpSp>
        <p:nvGrpSpPr>
          <p:cNvPr id="28" name="Groupe 27"/>
          <p:cNvGrpSpPr/>
          <p:nvPr/>
        </p:nvGrpSpPr>
        <p:grpSpPr>
          <a:xfrm>
            <a:off x="5724128" y="2276872"/>
            <a:ext cx="3168352" cy="2032006"/>
            <a:chOff x="5868144" y="3629242"/>
            <a:chExt cx="3168352" cy="2032006"/>
          </a:xfrm>
        </p:grpSpPr>
        <p:pic>
          <p:nvPicPr>
            <p:cNvPr id="22"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868144" y="3629242"/>
              <a:ext cx="3168352" cy="2032006"/>
            </a:xfrm>
            <a:prstGeom prst="rect">
              <a:avLst/>
            </a:prstGeom>
            <a:solidFill>
              <a:schemeClr val="bg1"/>
            </a:solidFill>
            <a:ln w="9525">
              <a:noFill/>
              <a:miter lim="800000"/>
              <a:headEnd/>
              <a:tailEnd/>
            </a:ln>
            <a:effectLst/>
          </p:spPr>
        </p:pic>
        <p:sp>
          <p:nvSpPr>
            <p:cNvPr id="25" name="Rectangle 24"/>
            <p:cNvSpPr/>
            <p:nvPr/>
          </p:nvSpPr>
          <p:spPr>
            <a:xfrm>
              <a:off x="7061823" y="4921423"/>
              <a:ext cx="663964" cy="338554"/>
            </a:xfrm>
            <a:prstGeom prst="rect">
              <a:avLst/>
            </a:prstGeom>
          </p:spPr>
          <p:txBody>
            <a:bodyPr wrap="none">
              <a:spAutoFit/>
            </a:bodyPr>
            <a:lstStyle/>
            <a:p>
              <a:r>
                <a:rPr lang="en-US" sz="1600" dirty="0" smtClean="0">
                  <a:solidFill>
                    <a:schemeClr val="tx1"/>
                  </a:solidFill>
                </a:rPr>
                <a:t>lamp</a:t>
              </a:r>
              <a:endParaRPr lang="en-US" sz="1600" dirty="0"/>
            </a:p>
          </p:txBody>
        </p:sp>
        <p:sp>
          <p:nvSpPr>
            <p:cNvPr id="26" name="Rectangle 25"/>
            <p:cNvSpPr/>
            <p:nvPr/>
          </p:nvSpPr>
          <p:spPr>
            <a:xfrm>
              <a:off x="7740352" y="3810526"/>
              <a:ext cx="663963" cy="338554"/>
            </a:xfrm>
            <a:prstGeom prst="rect">
              <a:avLst/>
            </a:prstGeom>
          </p:spPr>
          <p:txBody>
            <a:bodyPr wrap="none">
              <a:spAutoFit/>
            </a:bodyPr>
            <a:lstStyle/>
            <a:p>
              <a:r>
                <a:rPr lang="en-US" sz="1600" dirty="0" smtClean="0">
                  <a:solidFill>
                    <a:srgbClr val="0000FF"/>
                  </a:solidFill>
                </a:rPr>
                <a:t>laser</a:t>
              </a:r>
              <a:endParaRPr lang="en-US" sz="1600" dirty="0"/>
            </a:p>
          </p:txBody>
        </p:sp>
        <p:sp>
          <p:nvSpPr>
            <p:cNvPr id="27" name="Rectangle 26"/>
            <p:cNvSpPr/>
            <p:nvPr/>
          </p:nvSpPr>
          <p:spPr>
            <a:xfrm>
              <a:off x="8300525" y="4293096"/>
              <a:ext cx="663963" cy="338554"/>
            </a:xfrm>
            <a:prstGeom prst="rect">
              <a:avLst/>
            </a:prstGeom>
          </p:spPr>
          <p:txBody>
            <a:bodyPr wrap="none">
              <a:spAutoFit/>
            </a:bodyPr>
            <a:lstStyle/>
            <a:p>
              <a:r>
                <a:rPr lang="en-US" sz="1600" dirty="0" smtClean="0">
                  <a:solidFill>
                    <a:srgbClr val="FF0000"/>
                  </a:solidFill>
                </a:rPr>
                <a:t>laser</a:t>
              </a:r>
              <a:endParaRPr lang="en-US" sz="1600" dirty="0"/>
            </a:p>
          </p:txBody>
        </p:sp>
      </p:grpSp>
      <p:pic>
        <p:nvPicPr>
          <p:cNvPr id="29" name="Picture 5" descr="FHGopen"/>
          <p:cNvPicPr>
            <a:picLocks noChangeAspect="1" noChangeArrowheads="1"/>
          </p:cNvPicPr>
          <p:nvPr/>
        </p:nvPicPr>
        <p:blipFill>
          <a:blip r:embed="rId7" cstate="print"/>
          <a:srcRect/>
          <a:stretch>
            <a:fillRect/>
          </a:stretch>
        </p:blipFill>
        <p:spPr bwMode="auto">
          <a:xfrm>
            <a:off x="6084168" y="4456299"/>
            <a:ext cx="2664296" cy="1997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monitoring</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Text Box 16"/>
          <p:cNvSpPr txBox="1">
            <a:spLocks noChangeArrowheads="1"/>
          </p:cNvSpPr>
          <p:nvPr/>
        </p:nvSpPr>
        <p:spPr bwMode="auto">
          <a:xfrm>
            <a:off x="395536" y="1060574"/>
            <a:ext cx="8568952" cy="1272143"/>
          </a:xfrm>
          <a:prstGeom prst="rect">
            <a:avLst/>
          </a:prstGeom>
          <a:noFill/>
          <a:ln w="9525">
            <a:noFill/>
            <a:miter lim="800000"/>
            <a:headEnd/>
            <a:tailEnd/>
          </a:ln>
          <a:effectLst/>
        </p:spPr>
        <p:txBody>
          <a:bodyPr wrap="square">
            <a:spAutoFit/>
          </a:bodyPr>
          <a:lstStyle/>
          <a:p>
            <a:pPr marL="0" lvl="1" algn="just">
              <a:lnSpc>
                <a:spcPct val="150000"/>
              </a:lnSpc>
              <a:spcBef>
                <a:spcPts val="0"/>
              </a:spcBef>
            </a:pPr>
            <a:r>
              <a:rPr lang="en-US" sz="1800" b="0" dirty="0" smtClean="0">
                <a:solidFill>
                  <a:srgbClr val="C00000"/>
                </a:solidFill>
              </a:rPr>
              <a:t>External magnetometers: Cs + </a:t>
            </a:r>
            <a:r>
              <a:rPr lang="en-US" sz="1800" b="0" baseline="30000" dirty="0" smtClean="0">
                <a:solidFill>
                  <a:srgbClr val="C00000"/>
                </a:solidFill>
              </a:rPr>
              <a:t>3</a:t>
            </a:r>
            <a:r>
              <a:rPr lang="en-US" sz="1800" b="0" dirty="0" smtClean="0">
                <a:solidFill>
                  <a:srgbClr val="C00000"/>
                </a:solidFill>
              </a:rPr>
              <a:t>He</a:t>
            </a:r>
            <a:r>
              <a:rPr lang="en-US" sz="1800" b="0" dirty="0" smtClean="0">
                <a:solidFill>
                  <a:srgbClr val="336699"/>
                </a:solidFill>
              </a:rPr>
              <a:t>  </a:t>
            </a:r>
            <a:r>
              <a:rPr lang="en-US" sz="1200" b="0" dirty="0" smtClean="0">
                <a:solidFill>
                  <a:srgbClr val="C00000"/>
                </a:solidFill>
              </a:rPr>
              <a:t>(free from GPE but further away from UCN location)</a:t>
            </a:r>
            <a:endParaRPr lang="en-US" sz="1200" b="0" dirty="0" smtClean="0">
              <a:solidFill>
                <a:srgbClr val="336699"/>
              </a:solidFill>
            </a:endParaRPr>
          </a:p>
          <a:p>
            <a:pPr marL="0" lvl="1" algn="just">
              <a:lnSpc>
                <a:spcPct val="150000"/>
              </a:lnSpc>
              <a:spcBef>
                <a:spcPts val="0"/>
              </a:spcBef>
              <a:spcAft>
                <a:spcPts val="200"/>
              </a:spcAft>
            </a:pPr>
            <a:r>
              <a:rPr lang="en-US" sz="1600" b="0" dirty="0" smtClean="0">
                <a:solidFill>
                  <a:srgbClr val="336699"/>
                </a:solidFill>
              </a:rPr>
              <a:t>        - </a:t>
            </a:r>
            <a:r>
              <a:rPr lang="en-US" sz="1600" b="0" baseline="30000" dirty="0" smtClean="0">
                <a:solidFill>
                  <a:srgbClr val="336699"/>
                </a:solidFill>
              </a:rPr>
              <a:t>3</a:t>
            </a:r>
            <a:r>
              <a:rPr lang="en-US" sz="1600" b="0" dirty="0" smtClean="0">
                <a:solidFill>
                  <a:srgbClr val="336699"/>
                </a:solidFill>
              </a:rPr>
              <a:t>He magnetometers </a:t>
            </a:r>
            <a:r>
              <a:rPr lang="en-US" sz="1200" b="0" dirty="0" smtClean="0">
                <a:solidFill>
                  <a:srgbClr val="336699"/>
                </a:solidFill>
              </a:rPr>
              <a:t>(Cs readout): </a:t>
            </a:r>
            <a:r>
              <a:rPr lang="en-US" sz="1600" b="0" dirty="0" smtClean="0">
                <a:solidFill>
                  <a:srgbClr val="336699"/>
                </a:solidFill>
              </a:rPr>
              <a:t>gradient measurement</a:t>
            </a:r>
            <a:r>
              <a:rPr lang="en-US" sz="1200" b="0" dirty="0" smtClean="0">
                <a:solidFill>
                  <a:srgbClr val="336699"/>
                </a:solidFill>
              </a:rPr>
              <a:t> (foreseen sensitivity : &lt; 10 </a:t>
            </a:r>
            <a:r>
              <a:rPr lang="en-US" sz="1200" b="0" dirty="0" err="1" smtClean="0">
                <a:solidFill>
                  <a:srgbClr val="336699"/>
                </a:solidFill>
              </a:rPr>
              <a:t>fT</a:t>
            </a:r>
            <a:r>
              <a:rPr lang="en-US" sz="1200" b="0" dirty="0" smtClean="0">
                <a:solidFill>
                  <a:srgbClr val="336699"/>
                </a:solidFill>
              </a:rPr>
              <a:t>/cm)</a:t>
            </a:r>
          </a:p>
          <a:p>
            <a:pPr marL="0" lvl="1" algn="just">
              <a:lnSpc>
                <a:spcPct val="150000"/>
              </a:lnSpc>
              <a:spcBef>
                <a:spcPts val="0"/>
              </a:spcBef>
              <a:spcAft>
                <a:spcPts val="200"/>
              </a:spcAft>
            </a:pPr>
            <a:r>
              <a:rPr lang="en-US" sz="1200" b="0" dirty="0" smtClean="0">
                <a:solidFill>
                  <a:srgbClr val="336699"/>
                </a:solidFill>
              </a:rPr>
              <a:t>           </a:t>
            </a:r>
            <a:r>
              <a:rPr lang="en-US" sz="1600" b="0" dirty="0" smtClean="0">
                <a:solidFill>
                  <a:srgbClr val="336699"/>
                </a:solidFill>
              </a:rPr>
              <a:t>- vector Cs magnetometers: field components  (transverse !)</a:t>
            </a:r>
          </a:p>
        </p:txBody>
      </p:sp>
      <p:grpSp>
        <p:nvGrpSpPr>
          <p:cNvPr id="22" name="Groupe 21"/>
          <p:cNvGrpSpPr/>
          <p:nvPr/>
        </p:nvGrpSpPr>
        <p:grpSpPr>
          <a:xfrm>
            <a:off x="1259632" y="2708920"/>
            <a:ext cx="6336704" cy="3528392"/>
            <a:chOff x="1349637" y="3006649"/>
            <a:chExt cx="5346700" cy="3475038"/>
          </a:xfrm>
        </p:grpSpPr>
        <p:pic>
          <p:nvPicPr>
            <p:cNvPr id="15" name="Picture 5" descr="n2edm-inner-setup-jan2010"/>
            <p:cNvPicPr>
              <a:picLocks noChangeAspect="1" noChangeArrowheads="1"/>
            </p:cNvPicPr>
            <p:nvPr/>
          </p:nvPicPr>
          <p:blipFill>
            <a:blip r:embed="rId5" cstate="print"/>
            <a:srcRect/>
            <a:stretch>
              <a:fillRect/>
            </a:stretch>
          </p:blipFill>
          <p:spPr bwMode="auto">
            <a:xfrm>
              <a:off x="1349637" y="3006649"/>
              <a:ext cx="5346700" cy="3475038"/>
            </a:xfrm>
            <a:prstGeom prst="rect">
              <a:avLst/>
            </a:prstGeom>
            <a:noFill/>
            <a:ln w="9525">
              <a:noFill/>
              <a:miter lim="800000"/>
              <a:headEnd/>
              <a:tailEnd/>
            </a:ln>
          </p:spPr>
        </p:pic>
        <p:sp>
          <p:nvSpPr>
            <p:cNvPr id="16" name="ZoneTexte 15"/>
            <p:cNvSpPr txBox="1"/>
            <p:nvPr/>
          </p:nvSpPr>
          <p:spPr>
            <a:xfrm>
              <a:off x="4386035" y="4374182"/>
              <a:ext cx="493184" cy="338554"/>
            </a:xfrm>
            <a:prstGeom prst="rect">
              <a:avLst/>
            </a:prstGeom>
            <a:noFill/>
          </p:spPr>
          <p:txBody>
            <a:bodyPr wrap="square" rtlCol="0">
              <a:spAutoFit/>
            </a:bodyPr>
            <a:lstStyle/>
            <a:p>
              <a:r>
                <a:rPr lang="en-US" sz="1600" dirty="0" smtClean="0">
                  <a:solidFill>
                    <a:srgbClr val="336699"/>
                  </a:solidFill>
                </a:rPr>
                <a:t>Hg</a:t>
              </a:r>
              <a:endParaRPr lang="en-US" sz="1600" dirty="0">
                <a:solidFill>
                  <a:srgbClr val="336699"/>
                </a:solidFill>
              </a:endParaRPr>
            </a:p>
          </p:txBody>
        </p:sp>
        <p:sp>
          <p:nvSpPr>
            <p:cNvPr id="17" name="ZoneTexte 16"/>
            <p:cNvSpPr txBox="1"/>
            <p:nvPr/>
          </p:nvSpPr>
          <p:spPr>
            <a:xfrm>
              <a:off x="4386035" y="4806230"/>
              <a:ext cx="493184" cy="338554"/>
            </a:xfrm>
            <a:prstGeom prst="rect">
              <a:avLst/>
            </a:prstGeom>
            <a:noFill/>
          </p:spPr>
          <p:txBody>
            <a:bodyPr wrap="square" rtlCol="0">
              <a:spAutoFit/>
            </a:bodyPr>
            <a:lstStyle/>
            <a:p>
              <a:r>
                <a:rPr lang="en-US" sz="1600" dirty="0" smtClean="0">
                  <a:solidFill>
                    <a:srgbClr val="336699"/>
                  </a:solidFill>
                </a:rPr>
                <a:t>Hg</a:t>
              </a:r>
              <a:endParaRPr lang="en-US" sz="1600" dirty="0">
                <a:solidFill>
                  <a:srgbClr val="336699"/>
                </a:solidFill>
              </a:endParaRPr>
            </a:p>
          </p:txBody>
        </p:sp>
        <p:sp>
          <p:nvSpPr>
            <p:cNvPr id="21" name="Ellipse 20"/>
            <p:cNvSpPr>
              <a:spLocks noChangeAspect="1"/>
            </p:cNvSpPr>
            <p:nvPr/>
          </p:nvSpPr>
          <p:spPr bwMode="auto">
            <a:xfrm>
              <a:off x="3857965" y="3757111"/>
              <a:ext cx="444428" cy="444378"/>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sp>
          <p:nvSpPr>
            <p:cNvPr id="23" name="Ellipse 22"/>
            <p:cNvSpPr>
              <a:spLocks noChangeAspect="1"/>
            </p:cNvSpPr>
            <p:nvPr/>
          </p:nvSpPr>
          <p:spPr bwMode="auto">
            <a:xfrm>
              <a:off x="3923974" y="5266383"/>
              <a:ext cx="444428" cy="444378"/>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sp>
          <p:nvSpPr>
            <p:cNvPr id="25" name="Ellipse 24"/>
            <p:cNvSpPr>
              <a:spLocks noChangeAspect="1"/>
            </p:cNvSpPr>
            <p:nvPr/>
          </p:nvSpPr>
          <p:spPr bwMode="auto">
            <a:xfrm>
              <a:off x="3065862" y="3568452"/>
              <a:ext cx="444428" cy="444378"/>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sp>
          <p:nvSpPr>
            <p:cNvPr id="26" name="Ellipse 25"/>
            <p:cNvSpPr>
              <a:spLocks noChangeAspect="1"/>
            </p:cNvSpPr>
            <p:nvPr/>
          </p:nvSpPr>
          <p:spPr bwMode="auto">
            <a:xfrm>
              <a:off x="3131870" y="5517928"/>
              <a:ext cx="444428" cy="444378"/>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sp>
          <p:nvSpPr>
            <p:cNvPr id="27" name="Ellipse 26"/>
            <p:cNvSpPr>
              <a:spLocks noChangeAspect="1"/>
            </p:cNvSpPr>
            <p:nvPr/>
          </p:nvSpPr>
          <p:spPr bwMode="auto">
            <a:xfrm>
              <a:off x="4716078" y="5455041"/>
              <a:ext cx="444428" cy="444378"/>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sp>
          <p:nvSpPr>
            <p:cNvPr id="28" name="Ellipse 27"/>
            <p:cNvSpPr>
              <a:spLocks noChangeAspect="1"/>
            </p:cNvSpPr>
            <p:nvPr/>
          </p:nvSpPr>
          <p:spPr bwMode="auto">
            <a:xfrm>
              <a:off x="4782086" y="3505566"/>
              <a:ext cx="444428" cy="444378"/>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monitoring</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Text Box 16"/>
          <p:cNvSpPr txBox="1">
            <a:spLocks noChangeArrowheads="1"/>
          </p:cNvSpPr>
          <p:nvPr/>
        </p:nvSpPr>
        <p:spPr bwMode="auto">
          <a:xfrm>
            <a:off x="395536" y="1173426"/>
            <a:ext cx="8568952" cy="887422"/>
          </a:xfrm>
          <a:prstGeom prst="rect">
            <a:avLst/>
          </a:prstGeom>
          <a:noFill/>
          <a:ln w="9525">
            <a:noFill/>
            <a:miter lim="800000"/>
            <a:headEnd/>
            <a:tailEnd/>
          </a:ln>
          <a:effectLst/>
        </p:spPr>
        <p:txBody>
          <a:bodyPr wrap="square">
            <a:spAutoFit/>
          </a:bodyPr>
          <a:lstStyle/>
          <a:p>
            <a:pPr marL="0" lvl="1" algn="just">
              <a:spcBef>
                <a:spcPts val="0"/>
              </a:spcBef>
            </a:pPr>
            <a:r>
              <a:rPr lang="en-US" sz="1800" b="0" dirty="0" smtClean="0">
                <a:solidFill>
                  <a:srgbClr val="C00000"/>
                </a:solidFill>
              </a:rPr>
              <a:t>External magnetometers: Cs</a:t>
            </a:r>
            <a:endParaRPr lang="en-US" sz="1600" b="0" dirty="0" smtClean="0">
              <a:solidFill>
                <a:srgbClr val="336699"/>
              </a:solidFill>
            </a:endParaRPr>
          </a:p>
          <a:p>
            <a:pPr marL="0" lvl="1" algn="just">
              <a:spcBef>
                <a:spcPts val="0"/>
              </a:spcBef>
              <a:spcAft>
                <a:spcPts val="200"/>
              </a:spcAft>
            </a:pPr>
            <a:r>
              <a:rPr lang="en-US" sz="1600" b="0" dirty="0" smtClean="0">
                <a:solidFill>
                  <a:srgbClr val="336699"/>
                </a:solidFill>
              </a:rPr>
              <a:t>         - Vertical component and field modulus @ 100 s: few 100 </a:t>
            </a:r>
            <a:r>
              <a:rPr lang="en-US" sz="1600" b="0" dirty="0" err="1" smtClean="0">
                <a:solidFill>
                  <a:srgbClr val="336699"/>
                </a:solidFill>
              </a:rPr>
              <a:t>fT</a:t>
            </a:r>
            <a:endParaRPr lang="en-US" sz="1600" b="0" dirty="0" smtClean="0">
              <a:solidFill>
                <a:srgbClr val="336699"/>
              </a:solidFill>
            </a:endParaRPr>
          </a:p>
          <a:p>
            <a:pPr marL="0" lvl="1" algn="just">
              <a:spcBef>
                <a:spcPts val="0"/>
              </a:spcBef>
              <a:spcAft>
                <a:spcPts val="200"/>
              </a:spcAft>
            </a:pPr>
            <a:r>
              <a:rPr lang="en-US" sz="1600" b="0" dirty="0" smtClean="0">
                <a:solidFill>
                  <a:srgbClr val="336699"/>
                </a:solidFill>
              </a:rPr>
              <a:t>         - Transverse component @ 100 s: few 10 </a:t>
            </a:r>
            <a:r>
              <a:rPr lang="en-US" sz="1600" b="0" dirty="0" err="1" smtClean="0">
                <a:solidFill>
                  <a:srgbClr val="336699"/>
                </a:solidFill>
              </a:rPr>
              <a:t>pT</a:t>
            </a:r>
            <a:endParaRPr lang="en-US" sz="1600" b="0" dirty="0" smtClean="0">
              <a:solidFill>
                <a:srgbClr val="336699"/>
              </a:solidFill>
            </a:endParaRPr>
          </a:p>
        </p:txBody>
      </p:sp>
      <p:pic>
        <p:nvPicPr>
          <p:cNvPr id="2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576" y="2304573"/>
            <a:ext cx="7416824" cy="36447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Text Box 16"/>
          <p:cNvSpPr txBox="1">
            <a:spLocks noChangeArrowheads="1"/>
          </p:cNvSpPr>
          <p:nvPr/>
        </p:nvSpPr>
        <p:spPr bwMode="auto">
          <a:xfrm>
            <a:off x="683568" y="5949280"/>
            <a:ext cx="7560840" cy="338554"/>
          </a:xfrm>
          <a:prstGeom prst="rect">
            <a:avLst/>
          </a:prstGeom>
          <a:noFill/>
          <a:ln w="9525">
            <a:noFill/>
            <a:miter lim="800000"/>
            <a:headEnd/>
            <a:tailEnd/>
          </a:ln>
          <a:effectLst/>
        </p:spPr>
        <p:txBody>
          <a:bodyPr wrap="square">
            <a:spAutoFit/>
          </a:bodyPr>
          <a:lstStyle/>
          <a:p>
            <a:pPr marL="0" lvl="1" algn="just">
              <a:spcBef>
                <a:spcPts val="0"/>
              </a:spcBef>
            </a:pPr>
            <a:r>
              <a:rPr lang="en-US" sz="1600" b="0" dirty="0" smtClean="0">
                <a:solidFill>
                  <a:srgbClr val="336699"/>
                </a:solidFill>
              </a:rPr>
              <a:t>Mechanical stability has to be improved: 400 </a:t>
            </a:r>
            <a:r>
              <a:rPr lang="en-US" sz="1600" b="0" dirty="0" err="1" smtClean="0">
                <a:solidFill>
                  <a:srgbClr val="336699"/>
                </a:solidFill>
              </a:rPr>
              <a:t>pT</a:t>
            </a:r>
            <a:r>
              <a:rPr lang="en-US" sz="1600" b="0" dirty="0" smtClean="0">
                <a:solidFill>
                  <a:srgbClr val="336699"/>
                </a:solidFill>
              </a:rPr>
              <a:t> for transverse components </a:t>
            </a:r>
          </a:p>
        </p:txBody>
      </p:sp>
      <p:pic>
        <p:nvPicPr>
          <p:cNvPr id="31" name="Picture 2"/>
          <p:cNvPicPr>
            <a:picLocks noChangeAspect="1" noChangeArrowheads="1"/>
          </p:cNvPicPr>
          <p:nvPr/>
        </p:nvPicPr>
        <p:blipFill>
          <a:blip r:embed="rId6" cstate="print"/>
          <a:srcRect l="40392" t="19653" r="7573" b="11688"/>
          <a:stretch>
            <a:fillRect/>
          </a:stretch>
        </p:blipFill>
        <p:spPr bwMode="auto">
          <a:xfrm>
            <a:off x="7164288" y="804655"/>
            <a:ext cx="1531127" cy="16162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Systematic effects control</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3" name="ZoneTexte 32"/>
          <p:cNvSpPr txBox="1"/>
          <p:nvPr/>
        </p:nvSpPr>
        <p:spPr>
          <a:xfrm>
            <a:off x="5402672" y="4140369"/>
            <a:ext cx="3013967" cy="584775"/>
          </a:xfrm>
          <a:prstGeom prst="rect">
            <a:avLst/>
          </a:prstGeom>
          <a:noFill/>
          <a:ln>
            <a:solidFill>
              <a:srgbClr val="336699"/>
            </a:solidFill>
          </a:ln>
        </p:spPr>
        <p:txBody>
          <a:bodyPr wrap="none" rtlCol="0">
            <a:spAutoFit/>
          </a:bodyPr>
          <a:lstStyle/>
          <a:p>
            <a:pPr>
              <a:spcBef>
                <a:spcPts val="0"/>
              </a:spcBef>
            </a:pPr>
            <a:r>
              <a:rPr lang="en-US" sz="1600" b="0" dirty="0" smtClean="0">
                <a:solidFill>
                  <a:srgbClr val="336699"/>
                </a:solidFill>
              </a:rPr>
              <a:t>Vertical gradient</a:t>
            </a:r>
          </a:p>
          <a:p>
            <a:pPr>
              <a:spcBef>
                <a:spcPts val="0"/>
              </a:spcBef>
            </a:pPr>
            <a:r>
              <a:rPr lang="en-US" sz="1600" b="0" dirty="0" smtClean="0">
                <a:solidFill>
                  <a:srgbClr val="336699"/>
                </a:solidFill>
              </a:rPr>
              <a:t>Field components (transverse) </a:t>
            </a:r>
            <a:endParaRPr lang="en-US" sz="1200" b="0" dirty="0" smtClean="0">
              <a:solidFill>
                <a:srgbClr val="336699"/>
              </a:solidFill>
            </a:endParaRPr>
          </a:p>
        </p:txBody>
      </p:sp>
      <p:sp>
        <p:nvSpPr>
          <p:cNvPr id="34" name="ZoneTexte 33"/>
          <p:cNvSpPr txBox="1"/>
          <p:nvPr/>
        </p:nvSpPr>
        <p:spPr>
          <a:xfrm>
            <a:off x="5508104" y="1517883"/>
            <a:ext cx="2557110" cy="830997"/>
          </a:xfrm>
          <a:prstGeom prst="rect">
            <a:avLst/>
          </a:prstGeom>
          <a:noFill/>
          <a:ln>
            <a:solidFill>
              <a:srgbClr val="336699"/>
            </a:solidFill>
          </a:ln>
        </p:spPr>
        <p:txBody>
          <a:bodyPr wrap="none" rtlCol="0">
            <a:spAutoFit/>
          </a:bodyPr>
          <a:lstStyle/>
          <a:p>
            <a:pPr>
              <a:spcBef>
                <a:spcPts val="0"/>
              </a:spcBef>
            </a:pPr>
            <a:r>
              <a:rPr lang="en-US" sz="1600" b="0" dirty="0" smtClean="0">
                <a:solidFill>
                  <a:srgbClr val="C00000"/>
                </a:solidFill>
              </a:rPr>
              <a:t>Homogeneity and stability</a:t>
            </a:r>
            <a:endParaRPr lang="en-US" sz="1600" b="0" dirty="0" smtClean="0">
              <a:solidFill>
                <a:srgbClr val="336699"/>
              </a:solidFill>
            </a:endParaRPr>
          </a:p>
          <a:p>
            <a:pPr>
              <a:spcBef>
                <a:spcPts val="0"/>
              </a:spcBef>
            </a:pPr>
            <a:r>
              <a:rPr lang="en-US" sz="1600" b="0" dirty="0" smtClean="0">
                <a:solidFill>
                  <a:srgbClr val="336699"/>
                </a:solidFill>
              </a:rPr>
              <a:t>Field homogeneity: &lt; 10</a:t>
            </a:r>
            <a:r>
              <a:rPr lang="en-US" sz="1600" b="0" baseline="30000" dirty="0" smtClean="0">
                <a:solidFill>
                  <a:srgbClr val="336699"/>
                </a:solidFill>
              </a:rPr>
              <a:t>-5</a:t>
            </a:r>
            <a:r>
              <a:rPr lang="en-US" sz="1600" b="0" dirty="0" smtClean="0">
                <a:solidFill>
                  <a:srgbClr val="336699"/>
                </a:solidFill>
              </a:rPr>
              <a:t> </a:t>
            </a:r>
          </a:p>
          <a:p>
            <a:pPr>
              <a:spcBef>
                <a:spcPts val="0"/>
              </a:spcBef>
            </a:pPr>
            <a:r>
              <a:rPr lang="en-US" sz="1600" b="0" dirty="0" smtClean="0">
                <a:solidFill>
                  <a:srgbClr val="336699"/>
                </a:solidFill>
              </a:rPr>
              <a:t>Field stability : 10</a:t>
            </a:r>
            <a:r>
              <a:rPr lang="en-US" sz="1600" b="0" baseline="30000" dirty="0" smtClean="0">
                <a:solidFill>
                  <a:srgbClr val="336699"/>
                </a:solidFill>
              </a:rPr>
              <a:t>-7</a:t>
            </a:r>
            <a:endParaRPr lang="en-US" sz="1200" b="0" baseline="30000" dirty="0" smtClean="0">
              <a:solidFill>
                <a:srgbClr val="336699"/>
              </a:solidFill>
            </a:endParaRPr>
          </a:p>
        </p:txBody>
      </p:sp>
      <p:sp>
        <p:nvSpPr>
          <p:cNvPr id="36" name="ZoneTexte 35"/>
          <p:cNvSpPr txBox="1"/>
          <p:nvPr/>
        </p:nvSpPr>
        <p:spPr>
          <a:xfrm>
            <a:off x="5753915" y="5013176"/>
            <a:ext cx="2274469" cy="338554"/>
          </a:xfrm>
          <a:prstGeom prst="rect">
            <a:avLst/>
          </a:prstGeom>
          <a:noFill/>
        </p:spPr>
        <p:txBody>
          <a:bodyPr wrap="none" rtlCol="0">
            <a:spAutoFit/>
          </a:bodyPr>
          <a:lstStyle/>
          <a:p>
            <a:pPr algn="just">
              <a:spcBef>
                <a:spcPts val="0"/>
              </a:spcBef>
            </a:pPr>
            <a:r>
              <a:rPr lang="en-US" sz="1600" b="0" dirty="0" smtClean="0">
                <a:solidFill>
                  <a:srgbClr val="336699"/>
                </a:solidFill>
              </a:rPr>
              <a:t> + offline 3D field maps</a:t>
            </a:r>
            <a:endParaRPr lang="en-US" sz="1200" b="0" dirty="0" smtClean="0">
              <a:solidFill>
                <a:srgbClr val="336699"/>
              </a:solidFill>
            </a:endParaRPr>
          </a:p>
        </p:txBody>
      </p:sp>
      <p:sp>
        <p:nvSpPr>
          <p:cNvPr id="38" name="ZoneTexte 37"/>
          <p:cNvSpPr txBox="1"/>
          <p:nvPr/>
        </p:nvSpPr>
        <p:spPr>
          <a:xfrm>
            <a:off x="5165686" y="2886035"/>
            <a:ext cx="3438762" cy="830997"/>
          </a:xfrm>
          <a:prstGeom prst="rect">
            <a:avLst/>
          </a:prstGeom>
          <a:noFill/>
          <a:ln>
            <a:solidFill>
              <a:srgbClr val="336699"/>
            </a:solidFill>
          </a:ln>
        </p:spPr>
        <p:txBody>
          <a:bodyPr wrap="none" rtlCol="0">
            <a:spAutoFit/>
          </a:bodyPr>
          <a:lstStyle/>
          <a:p>
            <a:pPr>
              <a:spcBef>
                <a:spcPts val="0"/>
              </a:spcBef>
            </a:pPr>
            <a:r>
              <a:rPr lang="en-US" sz="1600" b="0" dirty="0" smtClean="0">
                <a:solidFill>
                  <a:srgbClr val="C00000"/>
                </a:solidFill>
              </a:rPr>
              <a:t>Online field monitoring</a:t>
            </a:r>
          </a:p>
          <a:p>
            <a:pPr>
              <a:spcBef>
                <a:spcPts val="0"/>
              </a:spcBef>
            </a:pPr>
            <a:r>
              <a:rPr lang="en-US" sz="1600" b="0" dirty="0" err="1" smtClean="0">
                <a:solidFill>
                  <a:srgbClr val="336699"/>
                </a:solidFill>
              </a:rPr>
              <a:t>Comagnetometer</a:t>
            </a:r>
            <a:r>
              <a:rPr lang="en-US" sz="1600" b="0" dirty="0" smtClean="0">
                <a:solidFill>
                  <a:srgbClr val="336699"/>
                </a:solidFill>
              </a:rPr>
              <a:t> (Hg)</a:t>
            </a:r>
          </a:p>
          <a:p>
            <a:pPr>
              <a:spcBef>
                <a:spcPts val="0"/>
              </a:spcBef>
            </a:pPr>
            <a:r>
              <a:rPr lang="en-US" sz="1600" b="0" dirty="0" smtClean="0">
                <a:solidFill>
                  <a:srgbClr val="336699"/>
                </a:solidFill>
              </a:rPr>
              <a:t>External magnetometers (Cs + </a:t>
            </a:r>
            <a:r>
              <a:rPr lang="en-US" sz="1600" b="0" baseline="30000" dirty="0" smtClean="0">
                <a:solidFill>
                  <a:srgbClr val="336699"/>
                </a:solidFill>
              </a:rPr>
              <a:t>3</a:t>
            </a:r>
            <a:r>
              <a:rPr lang="en-US" sz="1600" b="0" dirty="0" smtClean="0">
                <a:solidFill>
                  <a:srgbClr val="336699"/>
                </a:solidFill>
              </a:rPr>
              <a:t>He)</a:t>
            </a:r>
            <a:endParaRPr lang="en-US" sz="1200" b="0" dirty="0" smtClean="0">
              <a:solidFill>
                <a:srgbClr val="336699"/>
              </a:solidFill>
            </a:endParaRPr>
          </a:p>
        </p:txBody>
      </p:sp>
      <p:cxnSp>
        <p:nvCxnSpPr>
          <p:cNvPr id="31" name="Connecteur droit avec flèche 30"/>
          <p:cNvCxnSpPr/>
          <p:nvPr/>
        </p:nvCxnSpPr>
        <p:spPr bwMode="auto">
          <a:xfrm>
            <a:off x="6832463" y="3789040"/>
            <a:ext cx="0" cy="288032"/>
          </a:xfrm>
          <a:prstGeom prst="straightConnector1">
            <a:avLst/>
          </a:prstGeom>
          <a:noFill/>
          <a:ln>
            <a:solidFill>
              <a:srgbClr val="336699"/>
            </a:solidFill>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ZoneTexte 46"/>
          <p:cNvSpPr txBox="1"/>
          <p:nvPr/>
        </p:nvSpPr>
        <p:spPr>
          <a:xfrm>
            <a:off x="4932040" y="5661248"/>
            <a:ext cx="3861955" cy="369332"/>
          </a:xfrm>
          <a:prstGeom prst="rect">
            <a:avLst/>
          </a:prstGeom>
          <a:noFill/>
          <a:ln>
            <a:solidFill>
              <a:srgbClr val="336699"/>
            </a:solidFill>
          </a:ln>
        </p:spPr>
        <p:txBody>
          <a:bodyPr wrap="none" rtlCol="0">
            <a:spAutoFit/>
          </a:bodyPr>
          <a:lstStyle/>
          <a:p>
            <a:pPr algn="just">
              <a:spcBef>
                <a:spcPts val="0"/>
              </a:spcBef>
            </a:pPr>
            <a:r>
              <a:rPr lang="en-US" sz="1800" b="0" dirty="0" smtClean="0">
                <a:solidFill>
                  <a:srgbClr val="C00000"/>
                </a:solidFill>
              </a:rPr>
              <a:t>Global systematic error &lt; 10</a:t>
            </a:r>
            <a:r>
              <a:rPr lang="en-US" sz="1800" b="0" baseline="30000" dirty="0" smtClean="0">
                <a:solidFill>
                  <a:srgbClr val="C00000"/>
                </a:solidFill>
              </a:rPr>
              <a:t>-27</a:t>
            </a:r>
            <a:r>
              <a:rPr lang="en-US" sz="1800" b="0" dirty="0" smtClean="0">
                <a:solidFill>
                  <a:srgbClr val="C00000"/>
                </a:solidFill>
              </a:rPr>
              <a:t> e.cm</a:t>
            </a:r>
            <a:endParaRPr lang="en-US" sz="1800" b="0" dirty="0" smtClean="0">
              <a:solidFill>
                <a:srgbClr val="336699"/>
              </a:solidFill>
            </a:endParaRPr>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6175" r="40015" b="10260"/>
          <a:stretch>
            <a:fillRect/>
          </a:stretch>
        </p:blipFill>
        <p:spPr bwMode="auto">
          <a:xfrm>
            <a:off x="179512" y="1412776"/>
            <a:ext cx="4392488" cy="4752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Expected statistical sensitivity</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3"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4"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5" cstate="print"/>
            <a:srcRect/>
            <a:stretch>
              <a:fillRect/>
            </a:stretch>
          </p:blipFill>
          <p:spPr bwMode="auto">
            <a:xfrm>
              <a:off x="1043608" y="59026"/>
              <a:ext cx="792088" cy="463890"/>
            </a:xfrm>
            <a:prstGeom prst="rect">
              <a:avLst/>
            </a:prstGeom>
            <a:noFill/>
            <a:ln w="9525">
              <a:noFill/>
              <a:miter lim="800000"/>
              <a:headEnd/>
              <a:tailEnd/>
            </a:ln>
            <a:effectLst/>
          </p:spPr>
        </p:pic>
      </p:grpSp>
      <p:grpSp>
        <p:nvGrpSpPr>
          <p:cNvPr id="3" name="Groupe 16"/>
          <p:cNvGrpSpPr/>
          <p:nvPr/>
        </p:nvGrpSpPr>
        <p:grpSpPr>
          <a:xfrm>
            <a:off x="1259632" y="908719"/>
            <a:ext cx="2088232" cy="792089"/>
            <a:chOff x="2915816" y="4293096"/>
            <a:chExt cx="2160240" cy="830997"/>
          </a:xfrm>
        </p:grpSpPr>
        <p:graphicFrame>
          <p:nvGraphicFramePr>
            <p:cNvPr id="15" name="Object 2"/>
            <p:cNvGraphicFramePr>
              <a:graphicFrameLocks noChangeAspect="1"/>
            </p:cNvGraphicFramePr>
            <p:nvPr>
              <p:extLst>
                <p:ext uri="{D42A27DB-BD31-4B8C-83A1-F6EECF244321}">
                  <p14:modId xmlns="" xmlns:p14="http://schemas.microsoft.com/office/powerpoint/2010/main" val="2662154231"/>
                </p:ext>
              </p:extLst>
            </p:nvPr>
          </p:nvGraphicFramePr>
          <p:xfrm>
            <a:off x="2999035" y="4327040"/>
            <a:ext cx="2005013" cy="750887"/>
          </p:xfrm>
          <a:graphic>
            <a:graphicData uri="http://schemas.openxmlformats.org/presentationml/2006/ole">
              <p:oleObj spid="_x0000_s248834" name="Équation" r:id="rId6" imgW="1206500" imgH="419100" progId="Equation.3">
                <p:embed/>
              </p:oleObj>
            </a:graphicData>
          </a:graphic>
        </p:graphicFrame>
        <p:sp>
          <p:nvSpPr>
            <p:cNvPr id="16" name="ZoneTexte 18"/>
            <p:cNvSpPr txBox="1">
              <a:spLocks noChangeArrowheads="1"/>
            </p:cNvSpPr>
            <p:nvPr/>
          </p:nvSpPr>
          <p:spPr bwMode="auto">
            <a:xfrm>
              <a:off x="2915816" y="4293096"/>
              <a:ext cx="2160240" cy="830997"/>
            </a:xfrm>
            <a:prstGeom prst="rect">
              <a:avLst/>
            </a:prstGeom>
            <a:noFill/>
            <a:ln w="9525">
              <a:solidFill>
                <a:srgbClr val="002060"/>
              </a:solidFill>
              <a:miter lim="800000"/>
              <a:headEnd/>
              <a:tailEnd/>
            </a:ln>
          </p:spPr>
          <p:txBody>
            <a:bodyPr wrap="square">
              <a:spAutoFit/>
            </a:bodyPr>
            <a:lstStyle/>
            <a:p>
              <a:endParaRPr lang="fr-FR" baseline="-25000" dirty="0" smtClean="0">
                <a:solidFill>
                  <a:srgbClr val="002060"/>
                </a:solidFill>
              </a:endParaRPr>
            </a:p>
            <a:p>
              <a:endParaRPr lang="fr-FR" baseline="-25000" dirty="0">
                <a:solidFill>
                  <a:srgbClr val="002060"/>
                </a:solidFill>
              </a:endParaRPr>
            </a:p>
            <a:p>
              <a:endParaRPr lang="fr-FR" baseline="-25000" dirty="0" smtClean="0">
                <a:solidFill>
                  <a:srgbClr val="002060"/>
                </a:solidFill>
              </a:endParaRPr>
            </a:p>
            <a:p>
              <a:r>
                <a:rPr lang="fr-FR" baseline="-25000" dirty="0" smtClean="0">
                  <a:solidFill>
                    <a:srgbClr val="002060"/>
                  </a:solidFill>
                </a:rPr>
                <a:t>	</a:t>
              </a:r>
            </a:p>
          </p:txBody>
        </p:sp>
      </p:grpSp>
      <p:graphicFrame>
        <p:nvGraphicFramePr>
          <p:cNvPr id="25" name="Tableau 24"/>
          <p:cNvGraphicFramePr>
            <a:graphicFrameLocks noGrp="1"/>
          </p:cNvGraphicFramePr>
          <p:nvPr/>
        </p:nvGraphicFramePr>
        <p:xfrm>
          <a:off x="323528" y="2115906"/>
          <a:ext cx="8568952" cy="2393214"/>
        </p:xfrm>
        <a:graphic>
          <a:graphicData uri="http://schemas.openxmlformats.org/drawingml/2006/table">
            <a:tbl>
              <a:tblPr firstRow="1" bandRow="1">
                <a:tableStyleId>{5C22544A-7EE6-4342-B048-85BDC9FD1C3A}</a:tableStyleId>
              </a:tblPr>
              <a:tblGrid>
                <a:gridCol w="2304256"/>
                <a:gridCol w="2160240"/>
                <a:gridCol w="4104456"/>
              </a:tblGrid>
              <a:tr h="391548">
                <a:tc>
                  <a:txBody>
                    <a:bodyPr/>
                    <a:lstStyle/>
                    <a:p>
                      <a:pPr algn="ctr"/>
                      <a:r>
                        <a:rPr lang="en-US" sz="1600" dirty="0" smtClean="0">
                          <a:solidFill>
                            <a:srgbClr val="336699"/>
                          </a:solidFill>
                        </a:rPr>
                        <a:t>Parameter</a:t>
                      </a:r>
                      <a:endParaRPr lang="en-US" sz="1600" dirty="0">
                        <a:solidFill>
                          <a:srgbClr val="336699"/>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336699"/>
                          </a:solidFill>
                        </a:rPr>
                        <a:t>Improvement</a:t>
                      </a:r>
                      <a:r>
                        <a:rPr lang="en-US" sz="1600" baseline="0" dirty="0" smtClean="0">
                          <a:solidFill>
                            <a:srgbClr val="336699"/>
                          </a:solidFill>
                        </a:rPr>
                        <a:t>  factor</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336699"/>
                          </a:solidFill>
                        </a:rPr>
                        <a:t>Comment</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77155">
                <a:tc>
                  <a:txBody>
                    <a:bodyPr/>
                    <a:lstStyle/>
                    <a:p>
                      <a:pPr algn="ctr"/>
                      <a:r>
                        <a:rPr lang="en-US" sz="1600" b="1" i="0" dirty="0" smtClean="0">
                          <a:solidFill>
                            <a:srgbClr val="336699"/>
                          </a:solidFill>
                        </a:rPr>
                        <a:t>Neutrons number   N</a:t>
                      </a:r>
                      <a:endParaRPr lang="en-US" sz="1600" b="1" i="0" dirty="0">
                        <a:solidFill>
                          <a:srgbClr val="336699"/>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336699"/>
                          </a:solidFill>
                        </a:rPr>
                        <a:t>5</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600" baseline="0" dirty="0" smtClean="0">
                          <a:solidFill>
                            <a:srgbClr val="336699"/>
                          </a:solidFill>
                        </a:rPr>
                        <a:t>Spectrometer – source height (x 3)</a:t>
                      </a:r>
                    </a:p>
                    <a:p>
                      <a:pPr algn="l"/>
                      <a:r>
                        <a:rPr lang="en-US" sz="1600" baseline="0" dirty="0" smtClean="0">
                          <a:solidFill>
                            <a:srgbClr val="336699"/>
                          </a:solidFill>
                        </a:rPr>
                        <a:t>Double precession chambers (x 1.5)</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46845">
                <a:tc>
                  <a:txBody>
                    <a:bodyPr/>
                    <a:lstStyle/>
                    <a:p>
                      <a:pPr algn="ctr"/>
                      <a:r>
                        <a:rPr lang="en-US" sz="1600" b="1" i="0" dirty="0" smtClean="0">
                          <a:solidFill>
                            <a:srgbClr val="336699"/>
                          </a:solidFill>
                        </a:rPr>
                        <a:t>Electric</a:t>
                      </a:r>
                      <a:r>
                        <a:rPr lang="en-US" sz="1600" b="1" i="0" baseline="0" dirty="0" smtClean="0">
                          <a:solidFill>
                            <a:srgbClr val="336699"/>
                          </a:solidFill>
                        </a:rPr>
                        <a:t> field E</a:t>
                      </a:r>
                      <a:endParaRPr lang="en-US" sz="1600" b="1" i="0" dirty="0">
                        <a:solidFill>
                          <a:srgbClr val="336699"/>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336699"/>
                          </a:solidFill>
                        </a:rPr>
                        <a:t>1.3</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r>
                        <a:rPr lang="en-US" sz="1600" dirty="0" smtClean="0">
                          <a:solidFill>
                            <a:srgbClr val="336699"/>
                          </a:solidFill>
                        </a:rPr>
                        <a:t>New electrodes geometry</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468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i="0" dirty="0" err="1" smtClean="0">
                          <a:solidFill>
                            <a:srgbClr val="336699"/>
                          </a:solidFill>
                          <a:latin typeface="+mn-lt"/>
                          <a:cs typeface="Times New Roman"/>
                        </a:rPr>
                        <a:t>Visibility</a:t>
                      </a:r>
                      <a:r>
                        <a:rPr lang="fr-FR" sz="1600" b="1" i="0" baseline="0" dirty="0" smtClean="0">
                          <a:solidFill>
                            <a:srgbClr val="336699"/>
                          </a:solidFill>
                          <a:latin typeface="+mn-lt"/>
                          <a:cs typeface="Times New Roman"/>
                        </a:rPr>
                        <a:t> </a:t>
                      </a:r>
                      <a:r>
                        <a:rPr lang="el-GR" sz="1800" b="1" i="0" dirty="0" smtClean="0">
                          <a:solidFill>
                            <a:srgbClr val="336699"/>
                          </a:solidFill>
                          <a:latin typeface="Times New Roman" pitchFamily="18" charset="0"/>
                          <a:cs typeface="Times New Roman" pitchFamily="18" charset="0"/>
                        </a:rPr>
                        <a:t>α</a:t>
                      </a:r>
                      <a:endParaRPr lang="en-US" sz="1800" b="1" i="0" dirty="0" smtClean="0">
                        <a:solidFill>
                          <a:srgbClr val="336699"/>
                        </a:solidFill>
                        <a:latin typeface="Times New Roman" pitchFamily="18" charset="0"/>
                        <a:cs typeface="Times New Roman"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336699"/>
                          </a:solidFill>
                        </a:rPr>
                        <a:t>1.25</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baseline="0" dirty="0" smtClean="0">
                          <a:solidFill>
                            <a:srgbClr val="336699"/>
                          </a:solidFill>
                        </a:rPr>
                        <a:t>Larger T2 (field homogeneity)</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46845">
                <a:tc>
                  <a:txBody>
                    <a:bodyPr/>
                    <a:lstStyle/>
                    <a:p>
                      <a:pPr algn="ctr"/>
                      <a:r>
                        <a:rPr lang="en-US" sz="1600" b="1" i="0" dirty="0" smtClean="0">
                          <a:solidFill>
                            <a:srgbClr val="336699"/>
                          </a:solidFill>
                          <a:latin typeface="+mn-lt"/>
                        </a:rPr>
                        <a:t>Precession time T</a:t>
                      </a:r>
                      <a:endParaRPr lang="en-US" sz="1600" b="1" i="0" dirty="0">
                        <a:solidFill>
                          <a:srgbClr val="336699"/>
                        </a:solidFill>
                        <a:latin typeface="+mn-lt"/>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336699"/>
                          </a:solidFill>
                        </a:rPr>
                        <a:t>?</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smtClean="0">
                          <a:solidFill>
                            <a:srgbClr val="336699"/>
                          </a:solidFill>
                        </a:rPr>
                        <a:t>Coating</a:t>
                      </a:r>
                      <a:r>
                        <a:rPr lang="en-US" sz="1600" baseline="0" dirty="0" smtClean="0">
                          <a:solidFill>
                            <a:srgbClr val="336699"/>
                          </a:solidFill>
                        </a:rPr>
                        <a:t> investigation (Diamond)</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3096">
                <a:tc>
                  <a:txBody>
                    <a:bodyPr/>
                    <a:lstStyle/>
                    <a:p>
                      <a:pPr algn="ctr"/>
                      <a:r>
                        <a:rPr lang="en-US" sz="1600" b="1" i="0" dirty="0" smtClean="0">
                          <a:solidFill>
                            <a:srgbClr val="336699"/>
                          </a:solidFill>
                          <a:latin typeface="+mn-lt"/>
                        </a:rPr>
                        <a:t>Statistical sensitivity</a:t>
                      </a:r>
                      <a:endParaRPr lang="en-US" sz="1600" b="1" i="0" dirty="0">
                        <a:solidFill>
                          <a:srgbClr val="336699"/>
                        </a:solidFill>
                        <a:latin typeface="+mn-lt"/>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dirty="0" smtClean="0">
                          <a:solidFill>
                            <a:srgbClr val="336699"/>
                          </a:solidFill>
                        </a:rPr>
                        <a:t>8</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dirty="0" smtClean="0">
                          <a:solidFill>
                            <a:srgbClr val="336699"/>
                          </a:solidFill>
                        </a:rPr>
                        <a:t>Based</a:t>
                      </a:r>
                      <a:r>
                        <a:rPr lang="en-US" sz="1600" baseline="0" dirty="0" smtClean="0">
                          <a:solidFill>
                            <a:srgbClr val="336699"/>
                          </a:solidFill>
                        </a:rPr>
                        <a:t> on the current source performances</a:t>
                      </a:r>
                      <a:endParaRPr lang="en-US" sz="1600" dirty="0">
                        <a:solidFill>
                          <a:srgbClr val="336699"/>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cxnSp>
        <p:nvCxnSpPr>
          <p:cNvPr id="22" name="Connecteur droit avec flèche 21"/>
          <p:cNvCxnSpPr/>
          <p:nvPr/>
        </p:nvCxnSpPr>
        <p:spPr bwMode="auto">
          <a:xfrm>
            <a:off x="3707904" y="5373216"/>
            <a:ext cx="1152128" cy="0"/>
          </a:xfrm>
          <a:prstGeom prst="straightConnector1">
            <a:avLst/>
          </a:prstGeom>
          <a:noFill/>
          <a:ln>
            <a:solidFill>
              <a:srgbClr val="336699"/>
            </a:solidFill>
            <a:tailEnd type="arrow"/>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ZoneTexte 22"/>
          <p:cNvSpPr txBox="1"/>
          <p:nvPr/>
        </p:nvSpPr>
        <p:spPr>
          <a:xfrm>
            <a:off x="5300006" y="5157192"/>
            <a:ext cx="2584362" cy="400110"/>
          </a:xfrm>
          <a:prstGeom prst="rect">
            <a:avLst/>
          </a:prstGeom>
          <a:noFill/>
          <a:ln>
            <a:solidFill>
              <a:srgbClr val="C00000"/>
            </a:solidFill>
          </a:ln>
        </p:spPr>
        <p:txBody>
          <a:bodyPr wrap="none" rtlCol="0">
            <a:spAutoFit/>
          </a:bodyPr>
          <a:lstStyle/>
          <a:p>
            <a:pPr algn="just">
              <a:spcBef>
                <a:spcPts val="0"/>
              </a:spcBef>
            </a:pPr>
            <a:r>
              <a:rPr lang="en-US" sz="2000" b="0" dirty="0" smtClean="0">
                <a:solidFill>
                  <a:srgbClr val="C00000"/>
                </a:solidFill>
              </a:rPr>
              <a:t>2.10</a:t>
            </a:r>
            <a:r>
              <a:rPr lang="en-US" sz="2000" b="0" baseline="30000" dirty="0" smtClean="0">
                <a:solidFill>
                  <a:srgbClr val="C00000"/>
                </a:solidFill>
              </a:rPr>
              <a:t>-27 </a:t>
            </a:r>
            <a:r>
              <a:rPr lang="en-US" sz="2000" b="0" dirty="0" smtClean="0">
                <a:solidFill>
                  <a:srgbClr val="C00000"/>
                </a:solidFill>
              </a:rPr>
              <a:t>e.cm / 4 years</a:t>
            </a:r>
          </a:p>
        </p:txBody>
      </p:sp>
      <p:sp>
        <p:nvSpPr>
          <p:cNvPr id="33" name="ZoneTexte 32"/>
          <p:cNvSpPr txBox="1"/>
          <p:nvPr/>
        </p:nvSpPr>
        <p:spPr>
          <a:xfrm>
            <a:off x="3755458" y="1124744"/>
            <a:ext cx="4188647" cy="338554"/>
          </a:xfrm>
          <a:prstGeom prst="rect">
            <a:avLst/>
          </a:prstGeom>
          <a:noFill/>
        </p:spPr>
        <p:txBody>
          <a:bodyPr wrap="none" rtlCol="0">
            <a:spAutoFit/>
          </a:bodyPr>
          <a:lstStyle/>
          <a:p>
            <a:pPr algn="just">
              <a:spcBef>
                <a:spcPts val="0"/>
              </a:spcBef>
            </a:pPr>
            <a:r>
              <a:rPr lang="en-US" sz="1600" b="0" dirty="0" smtClean="0">
                <a:solidFill>
                  <a:srgbClr val="336699"/>
                </a:solidFill>
                <a:latin typeface="Times New Roman"/>
                <a:cs typeface="Times New Roman"/>
              </a:rPr>
              <a:t>→   </a:t>
            </a:r>
            <a:r>
              <a:rPr lang="en-US" sz="1600" b="0" dirty="0" smtClean="0">
                <a:solidFill>
                  <a:srgbClr val="336699"/>
                </a:solidFill>
              </a:rPr>
              <a:t>work on improving (</a:t>
            </a:r>
            <a:r>
              <a:rPr lang="el-GR" sz="1600" b="0" dirty="0" smtClean="0">
                <a:solidFill>
                  <a:srgbClr val="336699"/>
                </a:solidFill>
                <a:latin typeface="Times New Roman"/>
                <a:cs typeface="Times New Roman"/>
              </a:rPr>
              <a:t>α</a:t>
            </a:r>
            <a:r>
              <a:rPr lang="fr-FR" sz="1600" b="0" dirty="0" smtClean="0">
                <a:solidFill>
                  <a:srgbClr val="336699"/>
                </a:solidFill>
                <a:latin typeface="Times New Roman"/>
                <a:cs typeface="Times New Roman"/>
              </a:rPr>
              <a:t>, </a:t>
            </a:r>
            <a:r>
              <a:rPr lang="en-US" sz="1600" b="0" dirty="0" smtClean="0">
                <a:solidFill>
                  <a:srgbClr val="336699"/>
                </a:solidFill>
              </a:rPr>
              <a:t>E,T,N) parameters</a:t>
            </a:r>
            <a:endParaRPr lang="en-US" sz="1200" b="0" dirty="0" smtClean="0">
              <a:solidFill>
                <a:srgbClr val="336699"/>
              </a:solidFill>
            </a:endParaRPr>
          </a:p>
        </p:txBody>
      </p:sp>
      <p:sp>
        <p:nvSpPr>
          <p:cNvPr id="21" name="ZoneTexte 20"/>
          <p:cNvSpPr txBox="1"/>
          <p:nvPr/>
        </p:nvSpPr>
        <p:spPr>
          <a:xfrm>
            <a:off x="899592" y="5229200"/>
            <a:ext cx="2157963" cy="400110"/>
          </a:xfrm>
          <a:prstGeom prst="rect">
            <a:avLst/>
          </a:prstGeom>
          <a:noFill/>
          <a:ln>
            <a:noFill/>
          </a:ln>
        </p:spPr>
        <p:txBody>
          <a:bodyPr wrap="none" rtlCol="0">
            <a:spAutoFit/>
          </a:bodyPr>
          <a:lstStyle/>
          <a:p>
            <a:pPr algn="just">
              <a:spcBef>
                <a:spcPts val="0"/>
              </a:spcBef>
            </a:pPr>
            <a:r>
              <a:rPr lang="en-US" sz="2000" b="0" dirty="0" smtClean="0">
                <a:solidFill>
                  <a:srgbClr val="336699"/>
                </a:solidFill>
              </a:rPr>
              <a:t>4.10</a:t>
            </a:r>
            <a:r>
              <a:rPr lang="en-US" sz="2000" b="0" baseline="30000" dirty="0" smtClean="0">
                <a:solidFill>
                  <a:srgbClr val="336699"/>
                </a:solidFill>
              </a:rPr>
              <a:t>-26 </a:t>
            </a:r>
            <a:r>
              <a:rPr lang="en-US" sz="2000" b="0" dirty="0" smtClean="0">
                <a:solidFill>
                  <a:srgbClr val="336699"/>
                </a:solidFill>
              </a:rPr>
              <a:t>e.cm / day</a:t>
            </a:r>
            <a:endParaRPr lang="en-US" sz="2000" b="0" i="1" dirty="0" smtClean="0">
              <a:solidFill>
                <a:srgbClr val="336699"/>
              </a:solidFill>
            </a:endParaRPr>
          </a:p>
        </p:txBody>
      </p:sp>
      <p:sp>
        <p:nvSpPr>
          <p:cNvPr id="34" name="ZoneTexte 33"/>
          <p:cNvSpPr txBox="1"/>
          <p:nvPr/>
        </p:nvSpPr>
        <p:spPr>
          <a:xfrm>
            <a:off x="754012" y="4869160"/>
            <a:ext cx="2521844" cy="400110"/>
          </a:xfrm>
          <a:prstGeom prst="rect">
            <a:avLst/>
          </a:prstGeom>
          <a:noFill/>
        </p:spPr>
        <p:txBody>
          <a:bodyPr wrap="none" rtlCol="0">
            <a:spAutoFit/>
          </a:bodyPr>
          <a:lstStyle/>
          <a:p>
            <a:pPr algn="just">
              <a:spcBef>
                <a:spcPts val="0"/>
              </a:spcBef>
            </a:pPr>
            <a:r>
              <a:rPr lang="en-US" sz="2000" b="0" u="dotted" dirty="0" smtClean="0">
                <a:solidFill>
                  <a:srgbClr val="336699"/>
                </a:solidFill>
              </a:rPr>
              <a:t>Foreseen sensitivity </a:t>
            </a:r>
            <a:endParaRPr lang="en-US" sz="2000" b="0" i="1" u="dotted" dirty="0" smtClean="0">
              <a:solidFill>
                <a:srgbClr val="336699"/>
              </a:solidFill>
            </a:endParaRPr>
          </a:p>
        </p:txBody>
      </p:sp>
      <p:graphicFrame>
        <p:nvGraphicFramePr>
          <p:cNvPr id="24" name="Objet 23"/>
          <p:cNvGraphicFramePr>
            <a:graphicFrameLocks noChangeAspect="1"/>
          </p:cNvGraphicFramePr>
          <p:nvPr/>
        </p:nvGraphicFramePr>
        <p:xfrm>
          <a:off x="2178968" y="2617788"/>
          <a:ext cx="304800" cy="361950"/>
        </p:xfrm>
        <a:graphic>
          <a:graphicData uri="http://schemas.openxmlformats.org/presentationml/2006/ole">
            <p:oleObj spid="_x0000_s248835" name="Équation" r:id="rId7" imgW="203040" imgH="241200" progId="Equation.3">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Tasks distribution</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graphicFrame>
        <p:nvGraphicFramePr>
          <p:cNvPr id="16" name="Table 1"/>
          <p:cNvGraphicFramePr>
            <a:graphicFrameLocks noGrp="1"/>
          </p:cNvGraphicFramePr>
          <p:nvPr/>
        </p:nvGraphicFramePr>
        <p:xfrm>
          <a:off x="1086473" y="925912"/>
          <a:ext cx="6797895" cy="4663328"/>
        </p:xfrm>
        <a:graphic>
          <a:graphicData uri="http://schemas.openxmlformats.org/drawingml/2006/table">
            <a:tbl>
              <a:tblPr firstRow="1" bandRow="1">
                <a:tableStyleId>{5C22544A-7EE6-4342-B048-85BDC9FD1C3A}</a:tableStyleId>
              </a:tblPr>
              <a:tblGrid>
                <a:gridCol w="3269503"/>
                <a:gridCol w="3528392"/>
              </a:tblGrid>
              <a:tr h="252000">
                <a:tc>
                  <a:txBody>
                    <a:bodyPr/>
                    <a:lstStyle/>
                    <a:p>
                      <a:pPr algn="ctr"/>
                      <a:r>
                        <a:rPr lang="en-US" sz="1200" dirty="0" smtClean="0">
                          <a:solidFill>
                            <a:srgbClr val="336699"/>
                          </a:solidFill>
                        </a:rPr>
                        <a:t>ITEM</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336699"/>
                          </a:solidFill>
                        </a:rPr>
                        <a:t>TASK RESPONSIBLE</a:t>
                      </a:r>
                      <a:endParaRPr lang="en-US" sz="12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00">
                <a:tc>
                  <a:txBody>
                    <a:bodyPr/>
                    <a:lstStyle/>
                    <a:p>
                      <a:r>
                        <a:rPr lang="en-US" sz="1400" dirty="0" smtClean="0">
                          <a:solidFill>
                            <a:srgbClr val="336699"/>
                          </a:solidFill>
                        </a:rPr>
                        <a:t>UCN Source</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dirty="0" smtClean="0">
                          <a:solidFill>
                            <a:srgbClr val="336699"/>
                          </a:solidFill>
                        </a:rPr>
                        <a:t>PSI</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52000">
                <a:tc>
                  <a:txBody>
                    <a:bodyPr/>
                    <a:lstStyle/>
                    <a:p>
                      <a:r>
                        <a:rPr lang="en-US" sz="1400" dirty="0" smtClean="0">
                          <a:solidFill>
                            <a:srgbClr val="336699"/>
                          </a:solidFill>
                        </a:rPr>
                        <a:t>New </a:t>
                      </a:r>
                      <a:r>
                        <a:rPr lang="en-US" sz="1400" dirty="0" err="1" smtClean="0">
                          <a:solidFill>
                            <a:srgbClr val="336699"/>
                          </a:solidFill>
                        </a:rPr>
                        <a:t>thermohouse</a:t>
                      </a:r>
                      <a:r>
                        <a:rPr lang="en-US" sz="1400" dirty="0" smtClean="0">
                          <a:solidFill>
                            <a:srgbClr val="336699"/>
                          </a:solidFill>
                        </a:rPr>
                        <a:t> (completed)</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PSI</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Passive magnetic shield</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ETH/</a:t>
                      </a:r>
                      <a:r>
                        <a:rPr lang="en-US" sz="1400" baseline="0" dirty="0" smtClean="0">
                          <a:solidFill>
                            <a:srgbClr val="336699"/>
                          </a:solidFill>
                        </a:rPr>
                        <a:t> </a:t>
                      </a:r>
                      <a:r>
                        <a:rPr lang="en-US" sz="1400" dirty="0" smtClean="0">
                          <a:solidFill>
                            <a:srgbClr val="336699"/>
                          </a:solidFill>
                        </a:rPr>
                        <a:t>PSI</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B</a:t>
                      </a:r>
                      <a:r>
                        <a:rPr lang="en-US" sz="1400" dirty="0" smtClean="0">
                          <a:solidFill>
                            <a:srgbClr val="336699"/>
                          </a:solidFill>
                          <a:sym typeface="Symbol"/>
                        </a:rPr>
                        <a:t>0</a:t>
                      </a:r>
                      <a:r>
                        <a:rPr lang="en-US" sz="1400" baseline="0" dirty="0" smtClean="0">
                          <a:solidFill>
                            <a:srgbClr val="336699"/>
                          </a:solidFill>
                          <a:sym typeface="Symbol"/>
                        </a:rPr>
                        <a:t>, correcting, RF </a:t>
                      </a:r>
                      <a:r>
                        <a:rPr lang="en-US" sz="1400" baseline="0" dirty="0" smtClean="0">
                          <a:solidFill>
                            <a:srgbClr val="336699"/>
                          </a:solidFill>
                        </a:rPr>
                        <a:t>coils system</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C00000"/>
                          </a:solidFill>
                        </a:rPr>
                        <a:t>Caen (Design, prototype) </a:t>
                      </a:r>
                      <a:r>
                        <a:rPr lang="en-US" sz="1400" dirty="0" smtClean="0">
                          <a:solidFill>
                            <a:srgbClr val="336699"/>
                          </a:solidFill>
                        </a:rPr>
                        <a:t>/ Kentucky/ ETH/</a:t>
                      </a:r>
                      <a:r>
                        <a:rPr lang="en-US" sz="1400" baseline="0" dirty="0" smtClean="0">
                          <a:solidFill>
                            <a:srgbClr val="336699"/>
                          </a:solidFill>
                        </a:rPr>
                        <a:t> PSI/ </a:t>
                      </a:r>
                      <a:r>
                        <a:rPr lang="en-US" sz="1400" baseline="0" dirty="0" smtClean="0">
                          <a:solidFill>
                            <a:srgbClr val="C00000"/>
                          </a:solidFill>
                        </a:rPr>
                        <a:t>Grenoble (Source)</a:t>
                      </a:r>
                      <a:endParaRPr lang="en-US" sz="1400" dirty="0" smtClean="0">
                        <a:solidFill>
                          <a:srgbClr val="C00000"/>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err="1" smtClean="0">
                          <a:solidFill>
                            <a:srgbClr val="336699"/>
                          </a:solidFill>
                        </a:rPr>
                        <a:t>UCN</a:t>
                      </a:r>
                      <a:r>
                        <a:rPr lang="en-US" sz="1400" baseline="0" dirty="0" smtClean="0">
                          <a:solidFill>
                            <a:srgbClr val="336699"/>
                          </a:solidFill>
                        </a:rPr>
                        <a:t> precession chamber + guides</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Mainz/ PSI</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baseline="0" dirty="0" smtClean="0">
                          <a:solidFill>
                            <a:srgbClr val="336699"/>
                          </a:solidFill>
                        </a:rPr>
                        <a:t>Surrounding field compensation</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ETH/</a:t>
                      </a:r>
                      <a:r>
                        <a:rPr lang="en-US" sz="1400" baseline="0" dirty="0" smtClean="0">
                          <a:solidFill>
                            <a:srgbClr val="336699"/>
                          </a:solidFill>
                        </a:rPr>
                        <a:t> Cracow</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Degaussing</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PTB/ PSI</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Vacuum tank + vacuum system</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Leuven+ </a:t>
                      </a:r>
                      <a:r>
                        <a:rPr lang="en-US" sz="1400" dirty="0" smtClean="0">
                          <a:solidFill>
                            <a:srgbClr val="C00000"/>
                          </a:solidFill>
                        </a:rPr>
                        <a:t>Caen (Design, construction)</a:t>
                      </a:r>
                      <a:endParaRPr lang="en-US" sz="1400" dirty="0">
                        <a:solidFill>
                          <a:srgbClr val="C00000"/>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High voltage</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PSI</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err="1" smtClean="0">
                          <a:solidFill>
                            <a:srgbClr val="336699"/>
                          </a:solidFill>
                        </a:rPr>
                        <a:t>Magnetometry</a:t>
                      </a:r>
                      <a:r>
                        <a:rPr lang="en-US" sz="1400" dirty="0" smtClean="0">
                          <a:solidFill>
                            <a:srgbClr val="336699"/>
                          </a:solidFill>
                        </a:rPr>
                        <a:t> (Hg, Cs, </a:t>
                      </a:r>
                      <a:r>
                        <a:rPr lang="en-US" sz="1400" baseline="30000" dirty="0" smtClean="0">
                          <a:solidFill>
                            <a:srgbClr val="336699"/>
                          </a:solidFill>
                        </a:rPr>
                        <a:t>3</a:t>
                      </a:r>
                      <a:r>
                        <a:rPr lang="en-US" sz="1400" dirty="0" smtClean="0">
                          <a:solidFill>
                            <a:srgbClr val="336699"/>
                          </a:solidFill>
                        </a:rPr>
                        <a:t>He)</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336699"/>
                          </a:solidFill>
                        </a:rPr>
                        <a:t>Fribourg/ Mainz/ Jena/ </a:t>
                      </a:r>
                      <a:r>
                        <a:rPr lang="en-US" sz="1400" dirty="0" smtClean="0">
                          <a:solidFill>
                            <a:srgbClr val="C00000"/>
                          </a:solidFill>
                        </a:rPr>
                        <a:t>Grenoble (Hg)/ </a:t>
                      </a:r>
                      <a:r>
                        <a:rPr lang="en-US" sz="1400" dirty="0" smtClean="0">
                          <a:solidFill>
                            <a:srgbClr val="336699"/>
                          </a:solidFill>
                        </a:rPr>
                        <a:t>PTB/ PSI</a:t>
                      </a: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Setup /</a:t>
                      </a:r>
                      <a:r>
                        <a:rPr lang="en-US" sz="1400" baseline="0" dirty="0" smtClean="0">
                          <a:solidFill>
                            <a:srgbClr val="336699"/>
                          </a:solidFill>
                        </a:rPr>
                        <a:t> experiment  support</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336699"/>
                          </a:solidFill>
                        </a:rPr>
                        <a:t>PSI+ </a:t>
                      </a:r>
                      <a:r>
                        <a:rPr lang="en-US" sz="1400" dirty="0" smtClean="0">
                          <a:solidFill>
                            <a:srgbClr val="C00000"/>
                          </a:solidFill>
                        </a:rPr>
                        <a:t>Caen (Design,</a:t>
                      </a:r>
                      <a:r>
                        <a:rPr lang="en-US" sz="1400" baseline="0" dirty="0" smtClean="0">
                          <a:solidFill>
                            <a:srgbClr val="C00000"/>
                          </a:solidFill>
                        </a:rPr>
                        <a:t> construction)</a:t>
                      </a:r>
                      <a:endParaRPr lang="en-US" sz="1400" dirty="0">
                        <a:solidFill>
                          <a:srgbClr val="C00000"/>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Detector+ Spin Analysis</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dirty="0" smtClean="0">
                          <a:solidFill>
                            <a:srgbClr val="C00000"/>
                          </a:solidFill>
                        </a:rPr>
                        <a:t>Caen</a:t>
                      </a:r>
                      <a:endParaRPr lang="en-US" sz="1400" dirty="0">
                        <a:solidFill>
                          <a:srgbClr val="C00000"/>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52000">
                <a:tc>
                  <a:txBody>
                    <a:bodyPr/>
                    <a:lstStyle/>
                    <a:p>
                      <a:r>
                        <a:rPr lang="en-US" sz="1400" dirty="0" smtClean="0">
                          <a:solidFill>
                            <a:srgbClr val="336699"/>
                          </a:solidFill>
                        </a:rPr>
                        <a:t>DAQ</a:t>
                      </a:r>
                      <a:endParaRPr lang="en-US" sz="1400" dirty="0">
                        <a:solidFill>
                          <a:srgbClr val="336699"/>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dirty="0" err="1" smtClean="0">
                          <a:solidFill>
                            <a:srgbClr val="336699"/>
                          </a:solidFill>
                        </a:rPr>
                        <a:t>Cracov</a:t>
                      </a:r>
                      <a:r>
                        <a:rPr lang="en-US" sz="1400" dirty="0" smtClean="0">
                          <a:solidFill>
                            <a:srgbClr val="336699"/>
                          </a:solidFill>
                        </a:rPr>
                        <a:t>/ </a:t>
                      </a:r>
                      <a:r>
                        <a:rPr lang="en-US" sz="1400" dirty="0" smtClean="0">
                          <a:solidFill>
                            <a:srgbClr val="C00000"/>
                          </a:solidFill>
                        </a:rPr>
                        <a:t>Caen</a:t>
                      </a:r>
                      <a:r>
                        <a:rPr lang="en-US" sz="1400" baseline="0" dirty="0" smtClean="0">
                          <a:solidFill>
                            <a:srgbClr val="C00000"/>
                          </a:solidFill>
                        </a:rPr>
                        <a:t> (Front End-Faster)</a:t>
                      </a:r>
                      <a:endParaRPr lang="en-US" sz="1400" dirty="0">
                        <a:solidFill>
                          <a:srgbClr val="C00000"/>
                        </a:solidFill>
                      </a:endParaRPr>
                    </a:p>
                  </a:txBody>
                  <a:tcPr marL="91465" marR="9146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Rectangle 11"/>
          <p:cNvSpPr/>
          <p:nvPr/>
        </p:nvSpPr>
        <p:spPr>
          <a:xfrm>
            <a:off x="971600" y="5733256"/>
            <a:ext cx="6192688" cy="584775"/>
          </a:xfrm>
          <a:prstGeom prst="rect">
            <a:avLst/>
          </a:prstGeom>
        </p:spPr>
        <p:txBody>
          <a:bodyPr wrap="square">
            <a:spAutoFit/>
          </a:bodyPr>
          <a:lstStyle/>
          <a:p>
            <a:pPr algn="just">
              <a:spcBef>
                <a:spcPts val="0"/>
              </a:spcBef>
            </a:pPr>
            <a:r>
              <a:rPr lang="en-US" sz="1600" b="0" dirty="0" smtClean="0">
                <a:solidFill>
                  <a:srgbClr val="C00000"/>
                </a:solidFill>
              </a:rPr>
              <a:t> + French group: </a:t>
            </a:r>
            <a:r>
              <a:rPr lang="en-US" sz="1600" b="0" dirty="0" smtClean="0">
                <a:solidFill>
                  <a:srgbClr val="336699"/>
                </a:solidFill>
              </a:rPr>
              <a:t>data analysis + systematic effects studies </a:t>
            </a:r>
          </a:p>
          <a:p>
            <a:pPr algn="just">
              <a:spcBef>
                <a:spcPts val="0"/>
              </a:spcBef>
            </a:pPr>
            <a:r>
              <a:rPr lang="en-US" sz="1600" b="0" dirty="0" smtClean="0">
                <a:solidFill>
                  <a:srgbClr val="336699"/>
                </a:solidFill>
              </a:rPr>
              <a:t>	           + n2EDM design (simulation, modeling)</a:t>
            </a:r>
            <a:endParaRPr lang="en-US" sz="1600" dirty="0">
              <a:solidFill>
                <a:srgbClr val="336699"/>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French laboratories involvement</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2" name="ZoneTexte 11"/>
          <p:cNvSpPr txBox="1"/>
          <p:nvPr/>
        </p:nvSpPr>
        <p:spPr>
          <a:xfrm>
            <a:off x="323528" y="1196752"/>
            <a:ext cx="4634602" cy="769441"/>
          </a:xfrm>
          <a:prstGeom prst="rect">
            <a:avLst/>
          </a:prstGeom>
          <a:noFill/>
        </p:spPr>
        <p:txBody>
          <a:bodyPr wrap="none" rtlCol="0">
            <a:spAutoFit/>
          </a:bodyPr>
          <a:lstStyle/>
          <a:p>
            <a:pPr algn="just">
              <a:spcBef>
                <a:spcPts val="0"/>
              </a:spcBef>
            </a:pPr>
            <a:r>
              <a:rPr lang="en-US" sz="1600" b="0" dirty="0" smtClean="0">
                <a:solidFill>
                  <a:srgbClr val="C00000"/>
                </a:solidFill>
              </a:rPr>
              <a:t>Detection: </a:t>
            </a:r>
            <a:r>
              <a:rPr lang="en-US" sz="1400" b="0" dirty="0" smtClean="0">
                <a:solidFill>
                  <a:srgbClr val="336699"/>
                </a:solidFill>
              </a:rPr>
              <a:t>development of a new fast </a:t>
            </a:r>
            <a:r>
              <a:rPr lang="en-US" sz="1400" b="0" baseline="30000" dirty="0" smtClean="0">
                <a:solidFill>
                  <a:srgbClr val="336699"/>
                </a:solidFill>
              </a:rPr>
              <a:t>3</a:t>
            </a:r>
            <a:r>
              <a:rPr lang="en-US" sz="1400" b="0" dirty="0" smtClean="0">
                <a:solidFill>
                  <a:srgbClr val="336699"/>
                </a:solidFill>
              </a:rPr>
              <a:t>He gas detector</a:t>
            </a:r>
          </a:p>
          <a:p>
            <a:pPr algn="just">
              <a:spcBef>
                <a:spcPts val="0"/>
              </a:spcBef>
            </a:pPr>
            <a:r>
              <a:rPr lang="en-US" sz="1400" b="0" dirty="0" smtClean="0">
                <a:solidFill>
                  <a:srgbClr val="336699"/>
                </a:solidFill>
              </a:rPr>
              <a:t>      - lower gamma sensitivity, larger detection efficiency</a:t>
            </a:r>
          </a:p>
          <a:p>
            <a:pPr algn="just">
              <a:spcBef>
                <a:spcPts val="0"/>
              </a:spcBef>
            </a:pPr>
            <a:r>
              <a:rPr lang="en-US" sz="1400" b="0" dirty="0" smtClean="0">
                <a:solidFill>
                  <a:srgbClr val="336699"/>
                </a:solidFill>
              </a:rPr>
              <a:t>      - ability to handle large rate: up to few 10</a:t>
            </a:r>
            <a:r>
              <a:rPr lang="en-US" sz="1400" b="0" baseline="30000" dirty="0" smtClean="0">
                <a:solidFill>
                  <a:srgbClr val="336699"/>
                </a:solidFill>
              </a:rPr>
              <a:t>5</a:t>
            </a:r>
            <a:r>
              <a:rPr lang="en-US" sz="1400" b="0" dirty="0" smtClean="0">
                <a:solidFill>
                  <a:srgbClr val="336699"/>
                </a:solidFill>
              </a:rPr>
              <a:t> UCN/s </a:t>
            </a:r>
          </a:p>
        </p:txBody>
      </p:sp>
      <p:sp>
        <p:nvSpPr>
          <p:cNvPr id="15" name="ZoneTexte 14"/>
          <p:cNvSpPr txBox="1"/>
          <p:nvPr/>
        </p:nvSpPr>
        <p:spPr>
          <a:xfrm>
            <a:off x="323528" y="2060848"/>
            <a:ext cx="4733732" cy="307777"/>
          </a:xfrm>
          <a:prstGeom prst="rect">
            <a:avLst/>
          </a:prstGeom>
          <a:noFill/>
        </p:spPr>
        <p:txBody>
          <a:bodyPr wrap="none" rtlCol="0">
            <a:spAutoFit/>
          </a:bodyPr>
          <a:lstStyle/>
          <a:p>
            <a:pPr algn="just">
              <a:spcBef>
                <a:spcPts val="0"/>
              </a:spcBef>
            </a:pPr>
            <a:r>
              <a:rPr lang="en-US" sz="1400" b="0" dirty="0" smtClean="0">
                <a:solidFill>
                  <a:srgbClr val="336699"/>
                </a:solidFill>
              </a:rPr>
              <a:t>Two sealed versions are considered : </a:t>
            </a:r>
            <a:r>
              <a:rPr lang="en-US" sz="1400" b="0" dirty="0" err="1" smtClean="0">
                <a:solidFill>
                  <a:srgbClr val="336699"/>
                </a:solidFill>
              </a:rPr>
              <a:t>HeGEM</a:t>
            </a:r>
            <a:r>
              <a:rPr lang="en-US" sz="1400" b="0" dirty="0" smtClean="0">
                <a:solidFill>
                  <a:srgbClr val="336699"/>
                </a:solidFill>
              </a:rPr>
              <a:t> </a:t>
            </a:r>
            <a:r>
              <a:rPr lang="en-US" sz="1400" b="0" dirty="0" err="1" smtClean="0">
                <a:solidFill>
                  <a:srgbClr val="336699"/>
                </a:solidFill>
              </a:rPr>
              <a:t>vs</a:t>
            </a:r>
            <a:r>
              <a:rPr lang="en-US" sz="1400" b="0" dirty="0" smtClean="0">
                <a:solidFill>
                  <a:srgbClr val="336699"/>
                </a:solidFill>
              </a:rPr>
              <a:t> </a:t>
            </a:r>
            <a:r>
              <a:rPr lang="en-US" sz="1400" b="0" dirty="0" err="1" smtClean="0">
                <a:solidFill>
                  <a:srgbClr val="336699"/>
                </a:solidFill>
              </a:rPr>
              <a:t>HeScint</a:t>
            </a:r>
            <a:endParaRPr lang="en-US" sz="1400" b="0" dirty="0" smtClean="0">
              <a:solidFill>
                <a:srgbClr val="336699"/>
              </a:solidFill>
            </a:endParaRPr>
          </a:p>
        </p:txBody>
      </p:sp>
      <p:sp>
        <p:nvSpPr>
          <p:cNvPr id="17" name="Rectangle 16"/>
          <p:cNvSpPr/>
          <p:nvPr/>
        </p:nvSpPr>
        <p:spPr>
          <a:xfrm>
            <a:off x="6084168" y="908720"/>
            <a:ext cx="2880320" cy="338554"/>
          </a:xfrm>
          <a:prstGeom prst="rect">
            <a:avLst/>
          </a:prstGeom>
          <a:ln>
            <a:solidFill>
              <a:srgbClr val="336699"/>
            </a:solidFill>
          </a:ln>
        </p:spPr>
        <p:txBody>
          <a:bodyPr wrap="square">
            <a:spAutoFit/>
          </a:bodyPr>
          <a:lstStyle/>
          <a:p>
            <a:r>
              <a:rPr lang="en-US" sz="1600" b="0" dirty="0" smtClean="0">
                <a:solidFill>
                  <a:srgbClr val="336699"/>
                </a:solidFill>
              </a:rPr>
              <a:t>n + </a:t>
            </a:r>
            <a:r>
              <a:rPr lang="en-US" sz="1600" b="0" baseline="30000" dirty="0" smtClean="0">
                <a:solidFill>
                  <a:srgbClr val="336699"/>
                </a:solidFill>
              </a:rPr>
              <a:t>3</a:t>
            </a:r>
            <a:r>
              <a:rPr lang="en-US" sz="1600" b="0" dirty="0" smtClean="0">
                <a:solidFill>
                  <a:srgbClr val="336699"/>
                </a:solidFill>
              </a:rPr>
              <a:t>He  </a:t>
            </a:r>
            <a:r>
              <a:rPr lang="en-US" sz="1600" b="0" dirty="0" smtClean="0">
                <a:solidFill>
                  <a:srgbClr val="336699"/>
                </a:solidFill>
                <a:latin typeface="+mn-lt"/>
                <a:cs typeface="Times New Roman"/>
              </a:rPr>
              <a:t>→ </a:t>
            </a:r>
            <a:r>
              <a:rPr lang="en-US" sz="1600" b="0" baseline="30000" dirty="0" smtClean="0">
                <a:solidFill>
                  <a:srgbClr val="336699"/>
                </a:solidFill>
                <a:latin typeface="+mn-lt"/>
                <a:cs typeface="Times New Roman"/>
              </a:rPr>
              <a:t>1</a:t>
            </a:r>
            <a:r>
              <a:rPr lang="en-US" sz="1600" b="0" dirty="0" smtClean="0">
                <a:solidFill>
                  <a:srgbClr val="336699"/>
                </a:solidFill>
                <a:latin typeface="+mn-lt"/>
                <a:cs typeface="Times New Roman"/>
              </a:rPr>
              <a:t>H + </a:t>
            </a:r>
            <a:r>
              <a:rPr lang="en-US" sz="1600" b="0" baseline="30000" dirty="0" smtClean="0">
                <a:solidFill>
                  <a:srgbClr val="336699"/>
                </a:solidFill>
                <a:latin typeface="+mn-lt"/>
                <a:cs typeface="Times New Roman"/>
              </a:rPr>
              <a:t>3</a:t>
            </a:r>
            <a:r>
              <a:rPr lang="en-US" sz="1600" b="0" dirty="0" smtClean="0">
                <a:solidFill>
                  <a:srgbClr val="336699"/>
                </a:solidFill>
                <a:latin typeface="+mn-lt"/>
                <a:cs typeface="Times New Roman"/>
              </a:rPr>
              <a:t>H  </a:t>
            </a:r>
            <a:r>
              <a:rPr lang="en-US" sz="1100" b="0" dirty="0" smtClean="0">
                <a:solidFill>
                  <a:srgbClr val="336699"/>
                </a:solidFill>
                <a:latin typeface="+mn-lt"/>
                <a:cs typeface="Times New Roman"/>
              </a:rPr>
              <a:t>(+ 0.77 </a:t>
            </a:r>
            <a:r>
              <a:rPr lang="en-US" sz="1100" b="0" dirty="0" err="1" smtClean="0">
                <a:solidFill>
                  <a:srgbClr val="336699"/>
                </a:solidFill>
                <a:latin typeface="+mn-lt"/>
                <a:cs typeface="Times New Roman"/>
              </a:rPr>
              <a:t>MeV</a:t>
            </a:r>
            <a:r>
              <a:rPr lang="en-US" sz="1100" b="0" dirty="0" smtClean="0">
                <a:solidFill>
                  <a:srgbClr val="336699"/>
                </a:solidFill>
                <a:latin typeface="+mn-lt"/>
                <a:cs typeface="Times New Roman"/>
              </a:rPr>
              <a:t>) </a:t>
            </a:r>
            <a:endParaRPr lang="en-US" sz="1100" dirty="0">
              <a:solidFill>
                <a:srgbClr val="336699"/>
              </a:solidFill>
              <a:latin typeface="+mn-lt"/>
            </a:endParaRPr>
          </a:p>
        </p:txBody>
      </p:sp>
      <p:pic>
        <p:nvPicPr>
          <p:cNvPr id="21" name="Image 20" descr="P1020425.JPG"/>
          <p:cNvPicPr>
            <a:picLocks noChangeAspect="1"/>
          </p:cNvPicPr>
          <p:nvPr/>
        </p:nvPicPr>
        <p:blipFill>
          <a:blip r:embed="rId5" cstate="print"/>
          <a:srcRect l="6133" t="39281" r="59773" b="21755"/>
          <a:stretch>
            <a:fillRect/>
          </a:stretch>
        </p:blipFill>
        <p:spPr>
          <a:xfrm>
            <a:off x="5916149" y="1412777"/>
            <a:ext cx="1392155" cy="1193276"/>
          </a:xfrm>
          <a:prstGeom prst="rect">
            <a:avLst/>
          </a:prstGeom>
        </p:spPr>
      </p:pic>
      <p:pic>
        <p:nvPicPr>
          <p:cNvPr id="23" name="Image 22" descr="P1020425.JPG"/>
          <p:cNvPicPr>
            <a:picLocks noChangeAspect="1"/>
          </p:cNvPicPr>
          <p:nvPr/>
        </p:nvPicPr>
        <p:blipFill>
          <a:blip r:embed="rId5" cstate="print"/>
          <a:srcRect l="51863" t="16070" r="3039" b="29812"/>
          <a:stretch>
            <a:fillRect/>
          </a:stretch>
        </p:blipFill>
        <p:spPr>
          <a:xfrm>
            <a:off x="7604337" y="1412776"/>
            <a:ext cx="1360151" cy="1224135"/>
          </a:xfrm>
          <a:prstGeom prst="rect">
            <a:avLst/>
          </a:prstGeom>
        </p:spPr>
      </p:pic>
      <p:sp>
        <p:nvSpPr>
          <p:cNvPr id="24" name="Rectangle 23"/>
          <p:cNvSpPr/>
          <p:nvPr/>
        </p:nvSpPr>
        <p:spPr>
          <a:xfrm>
            <a:off x="323528" y="2420888"/>
            <a:ext cx="4572000" cy="307777"/>
          </a:xfrm>
          <a:prstGeom prst="rect">
            <a:avLst/>
          </a:prstGeom>
        </p:spPr>
        <p:txBody>
          <a:bodyPr>
            <a:spAutoFit/>
          </a:bodyPr>
          <a:lstStyle/>
          <a:p>
            <a:pPr algn="just"/>
            <a:r>
              <a:rPr lang="en-US" sz="1400" b="0" dirty="0" smtClean="0">
                <a:solidFill>
                  <a:srgbClr val="336699"/>
                </a:solidFill>
              </a:rPr>
              <a:t>Combined with </a:t>
            </a:r>
            <a:r>
              <a:rPr lang="en-US" sz="1400" b="0" dirty="0" smtClean="0">
                <a:solidFill>
                  <a:srgbClr val="C00000"/>
                </a:solidFill>
              </a:rPr>
              <a:t>FASTER acquisition </a:t>
            </a:r>
            <a:r>
              <a:rPr lang="en-US" sz="1400" b="0" dirty="0" smtClean="0">
                <a:solidFill>
                  <a:srgbClr val="336699"/>
                </a:solidFill>
              </a:rPr>
              <a:t>system</a:t>
            </a:r>
            <a:endParaRPr lang="en-US" sz="1400" dirty="0"/>
          </a:p>
        </p:txBody>
      </p:sp>
      <p:sp>
        <p:nvSpPr>
          <p:cNvPr id="26" name="Rectangle 25"/>
          <p:cNvSpPr/>
          <p:nvPr/>
        </p:nvSpPr>
        <p:spPr>
          <a:xfrm>
            <a:off x="323528" y="5373216"/>
            <a:ext cx="6480720" cy="661720"/>
          </a:xfrm>
          <a:prstGeom prst="rect">
            <a:avLst/>
          </a:prstGeom>
        </p:spPr>
        <p:txBody>
          <a:bodyPr wrap="square">
            <a:spAutoFit/>
          </a:bodyPr>
          <a:lstStyle/>
          <a:p>
            <a:pPr algn="just">
              <a:spcBef>
                <a:spcPts val="600"/>
              </a:spcBef>
            </a:pPr>
            <a:r>
              <a:rPr lang="en-US" sz="1600" b="0" dirty="0" smtClean="0">
                <a:solidFill>
                  <a:srgbClr val="C00000"/>
                </a:solidFill>
              </a:rPr>
              <a:t>n2EDM requirements: </a:t>
            </a:r>
          </a:p>
          <a:p>
            <a:pPr algn="just">
              <a:spcBef>
                <a:spcPts val="600"/>
              </a:spcBef>
            </a:pPr>
            <a:r>
              <a:rPr lang="en-US" sz="1600" b="0" dirty="0" smtClean="0">
                <a:solidFill>
                  <a:srgbClr val="336699"/>
                </a:solidFill>
              </a:rPr>
              <a:t>        - 2 simultaneous spin </a:t>
            </a:r>
            <a:r>
              <a:rPr lang="en-US" sz="1600" b="0" dirty="0" err="1" smtClean="0">
                <a:solidFill>
                  <a:srgbClr val="336699"/>
                </a:solidFill>
              </a:rPr>
              <a:t>analysers</a:t>
            </a:r>
            <a:r>
              <a:rPr lang="en-US" sz="1600" b="0" dirty="0" smtClean="0">
                <a:solidFill>
                  <a:srgbClr val="336699"/>
                </a:solidFill>
              </a:rPr>
              <a:t> + 4 detectors</a:t>
            </a:r>
            <a:endParaRPr lang="en-US" sz="1600" dirty="0"/>
          </a:p>
        </p:txBody>
      </p:sp>
      <p:sp>
        <p:nvSpPr>
          <p:cNvPr id="27" name="ZoneTexte 26"/>
          <p:cNvSpPr txBox="1"/>
          <p:nvPr/>
        </p:nvSpPr>
        <p:spPr>
          <a:xfrm>
            <a:off x="323528" y="3513202"/>
            <a:ext cx="5620000" cy="769441"/>
          </a:xfrm>
          <a:prstGeom prst="rect">
            <a:avLst/>
          </a:prstGeom>
          <a:noFill/>
        </p:spPr>
        <p:txBody>
          <a:bodyPr wrap="none" rtlCol="0">
            <a:spAutoFit/>
          </a:bodyPr>
          <a:lstStyle/>
          <a:p>
            <a:pPr algn="just">
              <a:spcBef>
                <a:spcPts val="0"/>
              </a:spcBef>
            </a:pPr>
            <a:r>
              <a:rPr lang="en-US" sz="1600" b="0" dirty="0" smtClean="0">
                <a:solidFill>
                  <a:srgbClr val="C00000"/>
                </a:solidFill>
              </a:rPr>
              <a:t>Spin analysis and guiding fields: </a:t>
            </a:r>
          </a:p>
          <a:p>
            <a:pPr algn="just">
              <a:spcBef>
                <a:spcPts val="0"/>
              </a:spcBef>
            </a:pPr>
            <a:r>
              <a:rPr lang="en-US" sz="1400" b="0" dirty="0" smtClean="0">
                <a:solidFill>
                  <a:srgbClr val="336699"/>
                </a:solidFill>
              </a:rPr>
              <a:t>          - holding fields along UCN path (E. Pierre thesis, 2012)</a:t>
            </a:r>
          </a:p>
          <a:p>
            <a:pPr algn="just">
              <a:spcBef>
                <a:spcPts val="0"/>
              </a:spcBef>
            </a:pPr>
            <a:r>
              <a:rPr lang="en-US" sz="1400" b="0" dirty="0" smtClean="0">
                <a:solidFill>
                  <a:srgbClr val="336699"/>
                </a:solidFill>
              </a:rPr>
              <a:t>          - simultaneous measurement of UCN polarization (V. </a:t>
            </a:r>
            <a:r>
              <a:rPr lang="en-US" sz="1400" b="0" dirty="0" err="1" smtClean="0">
                <a:solidFill>
                  <a:srgbClr val="336699"/>
                </a:solidFill>
              </a:rPr>
              <a:t>Hélaine</a:t>
            </a:r>
            <a:r>
              <a:rPr lang="en-US" sz="1400" b="0" dirty="0" smtClean="0">
                <a:solidFill>
                  <a:srgbClr val="336699"/>
                </a:solidFill>
              </a:rPr>
              <a:t>,)</a:t>
            </a:r>
            <a:endParaRPr lang="en-US" sz="1400" b="0" i="1" dirty="0" smtClean="0">
              <a:solidFill>
                <a:srgbClr val="336699"/>
              </a:solidFill>
            </a:endParaRPr>
          </a:p>
        </p:txBody>
      </p:sp>
      <p:sp>
        <p:nvSpPr>
          <p:cNvPr id="31" name="ZoneTexte 30"/>
          <p:cNvSpPr txBox="1"/>
          <p:nvPr/>
        </p:nvSpPr>
        <p:spPr>
          <a:xfrm>
            <a:off x="323528" y="4468470"/>
            <a:ext cx="4929555" cy="523220"/>
          </a:xfrm>
          <a:prstGeom prst="rect">
            <a:avLst/>
          </a:prstGeom>
          <a:noFill/>
        </p:spPr>
        <p:txBody>
          <a:bodyPr wrap="none" rtlCol="0">
            <a:spAutoFit/>
          </a:bodyPr>
          <a:lstStyle/>
          <a:p>
            <a:pPr algn="just">
              <a:spcBef>
                <a:spcPts val="0"/>
              </a:spcBef>
            </a:pPr>
            <a:r>
              <a:rPr lang="en-US" sz="1400" b="0" dirty="0" smtClean="0">
                <a:solidFill>
                  <a:srgbClr val="336699"/>
                </a:solidFill>
              </a:rPr>
              <a:t>Prospective: diamond coating for the apparatus inner walls  </a:t>
            </a:r>
          </a:p>
          <a:p>
            <a:pPr algn="just">
              <a:spcBef>
                <a:spcPts val="0"/>
              </a:spcBef>
            </a:pPr>
            <a:r>
              <a:rPr lang="en-US" sz="1400" b="0" dirty="0" smtClean="0">
                <a:solidFill>
                  <a:srgbClr val="336699"/>
                </a:solidFill>
              </a:rPr>
              <a:t>                     major improvement if successful (test in 2014)</a:t>
            </a:r>
          </a:p>
        </p:txBody>
      </p:sp>
      <p:pic>
        <p:nvPicPr>
          <p:cNvPr id="22" name="Picture 1"/>
          <p:cNvPicPr>
            <a:picLocks noChangeAspect="1" noChangeArrowheads="1"/>
          </p:cNvPicPr>
          <p:nvPr/>
        </p:nvPicPr>
        <p:blipFill>
          <a:blip r:embed="rId6" cstate="print"/>
          <a:srcRect l="23916" t="24082" r="45318" b="16856"/>
          <a:stretch>
            <a:fillRect/>
          </a:stretch>
        </p:blipFill>
        <p:spPr bwMode="auto">
          <a:xfrm>
            <a:off x="6228184" y="2775782"/>
            <a:ext cx="2448272" cy="37599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French laboratories involvement</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pic>
        <p:nvPicPr>
          <p:cNvPr id="15" name="Picture 23"/>
          <p:cNvPicPr>
            <a:picLocks noChangeAspect="1" noChangeArrowheads="1"/>
          </p:cNvPicPr>
          <p:nvPr/>
        </p:nvPicPr>
        <p:blipFill>
          <a:blip r:embed="rId5" cstate="print"/>
          <a:srcRect l="23128" t="7503" r="18330" b="12653"/>
          <a:stretch>
            <a:fillRect/>
          </a:stretch>
        </p:blipFill>
        <p:spPr bwMode="auto">
          <a:xfrm>
            <a:off x="4932040" y="1484784"/>
            <a:ext cx="1872208" cy="1925640"/>
          </a:xfrm>
          <a:prstGeom prst="rect">
            <a:avLst/>
          </a:prstGeom>
          <a:noFill/>
          <a:ln w="9525" algn="ctr">
            <a:noFill/>
            <a:miter lim="800000"/>
            <a:headEnd/>
            <a:tailEnd/>
          </a:ln>
          <a:effectLst/>
        </p:spPr>
      </p:pic>
      <p:sp>
        <p:nvSpPr>
          <p:cNvPr id="21" name="ZoneTexte 20"/>
          <p:cNvSpPr txBox="1"/>
          <p:nvPr/>
        </p:nvSpPr>
        <p:spPr>
          <a:xfrm>
            <a:off x="413617" y="1742619"/>
            <a:ext cx="4086375" cy="553998"/>
          </a:xfrm>
          <a:prstGeom prst="rect">
            <a:avLst/>
          </a:prstGeom>
          <a:noFill/>
        </p:spPr>
        <p:txBody>
          <a:bodyPr wrap="none" rtlCol="0">
            <a:spAutoFit/>
          </a:bodyPr>
          <a:lstStyle/>
          <a:p>
            <a:pPr algn="just">
              <a:spcBef>
                <a:spcPts val="0"/>
              </a:spcBef>
            </a:pPr>
            <a:r>
              <a:rPr lang="en-US" sz="1600" b="0" dirty="0" smtClean="0">
                <a:solidFill>
                  <a:srgbClr val="C00000"/>
                </a:solidFill>
              </a:rPr>
              <a:t>Coil design: </a:t>
            </a:r>
            <a:r>
              <a:rPr lang="en-US" sz="1600" b="0" dirty="0" smtClean="0">
                <a:solidFill>
                  <a:srgbClr val="336699"/>
                </a:solidFill>
              </a:rPr>
              <a:t>new technique + double layers</a:t>
            </a:r>
          </a:p>
          <a:p>
            <a:pPr algn="just">
              <a:spcBef>
                <a:spcPts val="0"/>
              </a:spcBef>
            </a:pPr>
            <a:r>
              <a:rPr lang="en-US" sz="1400" b="0" dirty="0" smtClean="0">
                <a:solidFill>
                  <a:srgbClr val="336699"/>
                </a:solidFill>
              </a:rPr>
              <a:t>       </a:t>
            </a:r>
            <a:r>
              <a:rPr lang="en-US" sz="1400" b="0" dirty="0" smtClean="0">
                <a:solidFill>
                  <a:srgbClr val="336699"/>
                </a:solidFill>
                <a:latin typeface="Times New Roman"/>
                <a:cs typeface="Times New Roman"/>
              </a:rPr>
              <a:t>→  </a:t>
            </a:r>
            <a:r>
              <a:rPr lang="en-US" sz="1400" b="0" dirty="0" smtClean="0">
                <a:solidFill>
                  <a:srgbClr val="336699"/>
                </a:solidFill>
              </a:rPr>
              <a:t>field uniformity &lt; 10</a:t>
            </a:r>
            <a:r>
              <a:rPr lang="en-US" sz="1400" b="0" baseline="30000" dirty="0" smtClean="0">
                <a:solidFill>
                  <a:srgbClr val="336699"/>
                </a:solidFill>
              </a:rPr>
              <a:t>-5</a:t>
            </a:r>
            <a:r>
              <a:rPr lang="en-US" sz="1400" b="0" dirty="0" smtClean="0">
                <a:solidFill>
                  <a:srgbClr val="336699"/>
                </a:solidFill>
              </a:rPr>
              <a:t>  (LPC/Kentucky)</a:t>
            </a:r>
          </a:p>
        </p:txBody>
      </p:sp>
      <p:sp>
        <p:nvSpPr>
          <p:cNvPr id="24" name="ZoneTexte 23"/>
          <p:cNvSpPr txBox="1"/>
          <p:nvPr/>
        </p:nvSpPr>
        <p:spPr>
          <a:xfrm>
            <a:off x="413617" y="2492896"/>
            <a:ext cx="3619902" cy="584775"/>
          </a:xfrm>
          <a:prstGeom prst="rect">
            <a:avLst/>
          </a:prstGeom>
          <a:noFill/>
        </p:spPr>
        <p:txBody>
          <a:bodyPr wrap="none" rtlCol="0">
            <a:spAutoFit/>
          </a:bodyPr>
          <a:lstStyle/>
          <a:p>
            <a:pPr algn="just">
              <a:spcBef>
                <a:spcPts val="0"/>
              </a:spcBef>
            </a:pPr>
            <a:r>
              <a:rPr lang="en-US" sz="1600" b="0" dirty="0" smtClean="0">
                <a:solidFill>
                  <a:srgbClr val="C00000"/>
                </a:solidFill>
              </a:rPr>
              <a:t>Magnetic field mapping:</a:t>
            </a:r>
          </a:p>
          <a:p>
            <a:pPr algn="just">
              <a:spcBef>
                <a:spcPts val="0"/>
              </a:spcBef>
            </a:pPr>
            <a:r>
              <a:rPr lang="en-US" sz="1600" b="0" dirty="0" smtClean="0">
                <a:solidFill>
                  <a:srgbClr val="336699"/>
                </a:solidFill>
              </a:rPr>
              <a:t>    </a:t>
            </a:r>
            <a:r>
              <a:rPr lang="en-US" sz="1400" b="0" dirty="0" smtClean="0">
                <a:solidFill>
                  <a:srgbClr val="336699"/>
                </a:solidFill>
                <a:latin typeface="Times New Roman"/>
                <a:cs typeface="Times New Roman"/>
              </a:rPr>
              <a:t>→  </a:t>
            </a:r>
            <a:r>
              <a:rPr lang="en-US" sz="1400" b="0" dirty="0" smtClean="0">
                <a:solidFill>
                  <a:srgbClr val="336699"/>
                </a:solidFill>
              </a:rPr>
              <a:t>3D field map within vacuum chamber</a:t>
            </a:r>
          </a:p>
        </p:txBody>
      </p:sp>
      <p:pic>
        <p:nvPicPr>
          <p:cNvPr id="25" name="Picture 2" descr="\\Fs03\3200\3204\a_Experimente\a_nEDM\photos\2013\03\01-Mapper\DSC00121.JPG"/>
          <p:cNvPicPr>
            <a:picLocks noChangeAspect="1" noChangeArrowheads="1"/>
          </p:cNvPicPr>
          <p:nvPr/>
        </p:nvPicPr>
        <p:blipFill rotWithShape="1">
          <a:blip r:embed="rId6" cstate="screen">
            <a:extLst>
              <a:ext uri="{28A0092B-C50C-407E-A947-70E740481C1C}">
                <a14:useLocalDpi xmlns="" xmlns:a14="http://schemas.microsoft.com/office/drawing/2010/main" val="0"/>
              </a:ext>
            </a:extLst>
          </a:blip>
          <a:srcRect l="13498" t="9769" r="12267" b="4750"/>
          <a:stretch/>
        </p:blipFill>
        <p:spPr bwMode="auto">
          <a:xfrm>
            <a:off x="7127255" y="1484784"/>
            <a:ext cx="1765225" cy="1872208"/>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ZoneTexte 16"/>
          <p:cNvSpPr txBox="1"/>
          <p:nvPr/>
        </p:nvSpPr>
        <p:spPr>
          <a:xfrm>
            <a:off x="413617" y="4243735"/>
            <a:ext cx="4044697" cy="553998"/>
          </a:xfrm>
          <a:prstGeom prst="rect">
            <a:avLst/>
          </a:prstGeom>
          <a:noFill/>
        </p:spPr>
        <p:txBody>
          <a:bodyPr wrap="none" rtlCol="0">
            <a:spAutoFit/>
          </a:bodyPr>
          <a:lstStyle/>
          <a:p>
            <a:pPr algn="just">
              <a:spcBef>
                <a:spcPts val="0"/>
              </a:spcBef>
            </a:pPr>
            <a:r>
              <a:rPr lang="en-US" sz="1600" b="0" dirty="0" smtClean="0">
                <a:solidFill>
                  <a:srgbClr val="C00000"/>
                </a:solidFill>
              </a:rPr>
              <a:t>Stable B</a:t>
            </a:r>
            <a:r>
              <a:rPr lang="en-US" sz="1600" b="0" baseline="-25000" dirty="0" smtClean="0">
                <a:solidFill>
                  <a:srgbClr val="C00000"/>
                </a:solidFill>
              </a:rPr>
              <a:t>0</a:t>
            </a:r>
            <a:r>
              <a:rPr lang="en-US" sz="1600" b="0" dirty="0" smtClean="0">
                <a:solidFill>
                  <a:srgbClr val="C00000"/>
                </a:solidFill>
              </a:rPr>
              <a:t> current source </a:t>
            </a:r>
            <a:r>
              <a:rPr lang="en-US" sz="1200" b="0" dirty="0" smtClean="0">
                <a:solidFill>
                  <a:srgbClr val="336699"/>
                </a:solidFill>
              </a:rPr>
              <a:t>(Y. </a:t>
            </a:r>
            <a:r>
              <a:rPr lang="en-US" sz="1200" b="0" dirty="0" err="1" smtClean="0">
                <a:solidFill>
                  <a:srgbClr val="336699"/>
                </a:solidFill>
              </a:rPr>
              <a:t>Kermaïdic</a:t>
            </a:r>
            <a:r>
              <a:rPr lang="en-US" sz="1200" b="0" dirty="0" smtClean="0">
                <a:solidFill>
                  <a:srgbClr val="336699"/>
                </a:solidFill>
              </a:rPr>
              <a:t> thesis):</a:t>
            </a:r>
          </a:p>
          <a:p>
            <a:pPr marL="0" lvl="1" algn="just">
              <a:spcBef>
                <a:spcPts val="0"/>
              </a:spcBef>
            </a:pPr>
            <a:r>
              <a:rPr lang="en-US" sz="1200" b="0" dirty="0" smtClean="0">
                <a:solidFill>
                  <a:srgbClr val="336699"/>
                </a:solidFill>
                <a:latin typeface="Times New Roman"/>
                <a:cs typeface="Times New Roman"/>
              </a:rPr>
              <a:t>     </a:t>
            </a:r>
            <a:r>
              <a:rPr lang="en-US" sz="1400" b="0" dirty="0" smtClean="0">
                <a:solidFill>
                  <a:srgbClr val="336699"/>
                </a:solidFill>
                <a:latin typeface="Times New Roman"/>
                <a:cs typeface="Times New Roman"/>
              </a:rPr>
              <a:t>→ </a:t>
            </a:r>
            <a:r>
              <a:rPr lang="en-US" sz="1400" b="0" dirty="0" smtClean="0">
                <a:solidFill>
                  <a:srgbClr val="336699"/>
                </a:solidFill>
              </a:rPr>
              <a:t> stability during precession &lt; 10</a:t>
            </a:r>
            <a:r>
              <a:rPr lang="en-US" sz="1400" b="0" baseline="30000" dirty="0" smtClean="0">
                <a:solidFill>
                  <a:srgbClr val="336699"/>
                </a:solidFill>
              </a:rPr>
              <a:t>-7</a:t>
            </a:r>
            <a:r>
              <a:rPr lang="en-US" sz="1400" b="0" dirty="0" smtClean="0">
                <a:solidFill>
                  <a:srgbClr val="336699"/>
                </a:solidFill>
              </a:rPr>
              <a:t>  (100 </a:t>
            </a:r>
            <a:r>
              <a:rPr lang="en-US" sz="1400" b="0" dirty="0" err="1" smtClean="0">
                <a:solidFill>
                  <a:srgbClr val="336699"/>
                </a:solidFill>
              </a:rPr>
              <a:t>fT</a:t>
            </a:r>
            <a:r>
              <a:rPr lang="en-US" sz="1400" b="0" dirty="0" smtClean="0">
                <a:solidFill>
                  <a:srgbClr val="336699"/>
                </a:solidFill>
              </a:rPr>
              <a:t>) </a:t>
            </a:r>
            <a:r>
              <a:rPr lang="en-US" sz="1400" b="0" dirty="0" smtClean="0">
                <a:solidFill>
                  <a:srgbClr val="C00000"/>
                </a:solidFill>
              </a:rPr>
              <a:t> </a:t>
            </a:r>
            <a:endParaRPr lang="en-US" sz="1400" b="0" dirty="0" smtClean="0">
              <a:solidFill>
                <a:srgbClr val="336699"/>
              </a:solidFill>
            </a:endParaRPr>
          </a:p>
        </p:txBody>
      </p:sp>
      <p:sp>
        <p:nvSpPr>
          <p:cNvPr id="23" name="ZoneTexte 22"/>
          <p:cNvSpPr txBox="1"/>
          <p:nvPr/>
        </p:nvSpPr>
        <p:spPr>
          <a:xfrm>
            <a:off x="413617" y="5035823"/>
            <a:ext cx="3932487" cy="769441"/>
          </a:xfrm>
          <a:prstGeom prst="rect">
            <a:avLst/>
          </a:prstGeom>
          <a:noFill/>
        </p:spPr>
        <p:txBody>
          <a:bodyPr wrap="none" rtlCol="0">
            <a:spAutoFit/>
          </a:bodyPr>
          <a:lstStyle/>
          <a:p>
            <a:pPr algn="just">
              <a:spcBef>
                <a:spcPts val="0"/>
              </a:spcBef>
            </a:pPr>
            <a:r>
              <a:rPr lang="en-US" sz="1600" b="0" dirty="0" smtClean="0">
                <a:solidFill>
                  <a:srgbClr val="C00000"/>
                </a:solidFill>
              </a:rPr>
              <a:t>Hg </a:t>
            </a:r>
            <a:r>
              <a:rPr lang="en-US" sz="1600" b="0" dirty="0" err="1" smtClean="0">
                <a:solidFill>
                  <a:srgbClr val="C00000"/>
                </a:solidFill>
              </a:rPr>
              <a:t>comagnetometer</a:t>
            </a:r>
            <a:r>
              <a:rPr lang="en-US" sz="1600" b="0" dirty="0" smtClean="0">
                <a:solidFill>
                  <a:srgbClr val="C00000"/>
                </a:solidFill>
              </a:rPr>
              <a:t> </a:t>
            </a:r>
            <a:r>
              <a:rPr lang="en-US" sz="1200" b="0" dirty="0" smtClean="0">
                <a:solidFill>
                  <a:srgbClr val="336699"/>
                </a:solidFill>
              </a:rPr>
              <a:t>(Y. </a:t>
            </a:r>
            <a:r>
              <a:rPr lang="en-US" sz="1200" b="0" dirty="0" err="1" smtClean="0">
                <a:solidFill>
                  <a:srgbClr val="336699"/>
                </a:solidFill>
              </a:rPr>
              <a:t>Kermaïdic</a:t>
            </a:r>
            <a:r>
              <a:rPr lang="en-US" sz="1200" b="0" dirty="0" smtClean="0">
                <a:solidFill>
                  <a:srgbClr val="336699"/>
                </a:solidFill>
              </a:rPr>
              <a:t> thesis):</a:t>
            </a:r>
          </a:p>
          <a:p>
            <a:pPr algn="just">
              <a:spcBef>
                <a:spcPts val="0"/>
              </a:spcBef>
            </a:pPr>
            <a:r>
              <a:rPr lang="en-US" sz="1200" b="0" dirty="0" smtClean="0">
                <a:solidFill>
                  <a:srgbClr val="336699"/>
                </a:solidFill>
                <a:latin typeface="Times New Roman"/>
                <a:cs typeface="Times New Roman"/>
              </a:rPr>
              <a:t>   </a:t>
            </a:r>
            <a:r>
              <a:rPr lang="en-US" sz="1400" b="0" dirty="0" smtClean="0">
                <a:solidFill>
                  <a:srgbClr val="336699"/>
                </a:solidFill>
                <a:latin typeface="Times New Roman"/>
                <a:cs typeface="Times New Roman"/>
              </a:rPr>
              <a:t>→</a:t>
            </a:r>
            <a:r>
              <a:rPr lang="en-US" sz="1400" b="0" dirty="0" smtClean="0">
                <a:solidFill>
                  <a:srgbClr val="336699"/>
                </a:solidFill>
              </a:rPr>
              <a:t>  Hg </a:t>
            </a:r>
            <a:r>
              <a:rPr lang="en-US" sz="1400" b="0" dirty="0" err="1" smtClean="0">
                <a:solidFill>
                  <a:srgbClr val="336699"/>
                </a:solidFill>
              </a:rPr>
              <a:t>depolarisation</a:t>
            </a:r>
            <a:r>
              <a:rPr lang="en-US" sz="1400" b="0" dirty="0" smtClean="0">
                <a:solidFill>
                  <a:srgbClr val="336699"/>
                </a:solidFill>
              </a:rPr>
              <a:t> </a:t>
            </a:r>
            <a:r>
              <a:rPr lang="en-US" sz="1400" b="0" dirty="0" err="1" smtClean="0">
                <a:solidFill>
                  <a:srgbClr val="336699"/>
                </a:solidFill>
              </a:rPr>
              <a:t>vs</a:t>
            </a:r>
            <a:r>
              <a:rPr lang="en-US" sz="1400" b="0" dirty="0" smtClean="0">
                <a:solidFill>
                  <a:srgbClr val="336699"/>
                </a:solidFill>
              </a:rPr>
              <a:t> electric field reversal </a:t>
            </a:r>
          </a:p>
          <a:p>
            <a:pPr algn="just">
              <a:spcBef>
                <a:spcPts val="0"/>
              </a:spcBef>
            </a:pPr>
            <a:r>
              <a:rPr lang="en-US" sz="1400" b="0" dirty="0" smtClean="0">
                <a:solidFill>
                  <a:srgbClr val="336699"/>
                </a:solidFill>
                <a:latin typeface="Times New Roman"/>
                <a:cs typeface="Times New Roman"/>
              </a:rPr>
              <a:t>   →  </a:t>
            </a:r>
            <a:r>
              <a:rPr lang="en-US" sz="1400" b="0" dirty="0" smtClean="0">
                <a:solidFill>
                  <a:srgbClr val="336699"/>
                </a:solidFill>
              </a:rPr>
              <a:t>Buffer gas: GPE suppression </a:t>
            </a:r>
          </a:p>
        </p:txBody>
      </p:sp>
      <p:sp>
        <p:nvSpPr>
          <p:cNvPr id="26" name="ZoneTexte 25"/>
          <p:cNvSpPr txBox="1"/>
          <p:nvPr/>
        </p:nvSpPr>
        <p:spPr>
          <a:xfrm>
            <a:off x="5288121" y="1268760"/>
            <a:ext cx="1156087" cy="246221"/>
          </a:xfrm>
          <a:prstGeom prst="rect">
            <a:avLst/>
          </a:prstGeom>
          <a:noFill/>
        </p:spPr>
        <p:txBody>
          <a:bodyPr wrap="none" rtlCol="0">
            <a:spAutoFit/>
          </a:bodyPr>
          <a:lstStyle/>
          <a:p>
            <a:r>
              <a:rPr lang="en-US" sz="1000" b="0" dirty="0" smtClean="0">
                <a:solidFill>
                  <a:schemeClr val="tx1"/>
                </a:solidFill>
              </a:rPr>
              <a:t>DISCO prototype</a:t>
            </a:r>
            <a:endParaRPr lang="en-US" sz="1000" b="0" dirty="0">
              <a:solidFill>
                <a:schemeClr val="tx1"/>
              </a:solidFill>
            </a:endParaRPr>
          </a:p>
        </p:txBody>
      </p:sp>
      <p:sp>
        <p:nvSpPr>
          <p:cNvPr id="27" name="ZoneTexte 26"/>
          <p:cNvSpPr txBox="1"/>
          <p:nvPr/>
        </p:nvSpPr>
        <p:spPr>
          <a:xfrm>
            <a:off x="7043056" y="1268760"/>
            <a:ext cx="1417376" cy="246221"/>
          </a:xfrm>
          <a:prstGeom prst="rect">
            <a:avLst/>
          </a:prstGeom>
          <a:noFill/>
        </p:spPr>
        <p:txBody>
          <a:bodyPr wrap="none" rtlCol="0">
            <a:spAutoFit/>
          </a:bodyPr>
          <a:lstStyle/>
          <a:p>
            <a:r>
              <a:rPr lang="en-US" sz="1000" b="0" dirty="0" err="1" smtClean="0">
                <a:solidFill>
                  <a:schemeClr val="tx1"/>
                </a:solidFill>
              </a:rPr>
              <a:t>Mapper</a:t>
            </a:r>
            <a:r>
              <a:rPr lang="en-US" sz="1000" b="0" dirty="0" smtClean="0">
                <a:solidFill>
                  <a:schemeClr val="tx1"/>
                </a:solidFill>
              </a:rPr>
              <a:t> – winter 2013</a:t>
            </a:r>
            <a:endParaRPr lang="en-US" sz="1000" b="0" dirty="0">
              <a:solidFill>
                <a:schemeClr val="tx1"/>
              </a:solidFill>
            </a:endParaRPr>
          </a:p>
        </p:txBody>
      </p:sp>
      <p:pic>
        <p:nvPicPr>
          <p:cNvPr id="28" name="Picture 16"/>
          <p:cNvPicPr>
            <a:picLocks noChangeAspect="1" noChangeArrowheads="1"/>
          </p:cNvPicPr>
          <p:nvPr/>
        </p:nvPicPr>
        <p:blipFill>
          <a:blip r:embed="rId7" cstate="print"/>
          <a:srcRect/>
          <a:stretch>
            <a:fillRect/>
          </a:stretch>
        </p:blipFill>
        <p:spPr bwMode="auto">
          <a:xfrm>
            <a:off x="4644008" y="3408127"/>
            <a:ext cx="2376264" cy="3065067"/>
          </a:xfrm>
          <a:prstGeom prst="rect">
            <a:avLst/>
          </a:prstGeom>
          <a:noFill/>
          <a:ln w="9525">
            <a:noFill/>
            <a:miter lim="800000"/>
            <a:headEnd/>
            <a:tailEnd/>
          </a:ln>
        </p:spPr>
      </p:pic>
      <p:pic>
        <p:nvPicPr>
          <p:cNvPr id="22" name="Image 21" descr="B0_current_source.jpg"/>
          <p:cNvPicPr>
            <a:picLocks noChangeAspect="1"/>
          </p:cNvPicPr>
          <p:nvPr/>
        </p:nvPicPr>
        <p:blipFill>
          <a:blip r:embed="rId8" cstate="print"/>
          <a:srcRect l="14563" t="17450" r="9051" b="8001"/>
          <a:stretch>
            <a:fillRect/>
          </a:stretch>
        </p:blipFill>
        <p:spPr>
          <a:xfrm>
            <a:off x="7092280" y="4293096"/>
            <a:ext cx="1967542" cy="1440160"/>
          </a:xfrm>
          <a:prstGeom prst="rect">
            <a:avLst/>
          </a:prstGeom>
        </p:spPr>
      </p:pic>
      <p:sp>
        <p:nvSpPr>
          <p:cNvPr id="29" name="ZoneTexte 28"/>
          <p:cNvSpPr txBox="1"/>
          <p:nvPr/>
        </p:nvSpPr>
        <p:spPr>
          <a:xfrm>
            <a:off x="7133286" y="5733256"/>
            <a:ext cx="1191353" cy="246221"/>
          </a:xfrm>
          <a:prstGeom prst="rect">
            <a:avLst/>
          </a:prstGeom>
          <a:noFill/>
        </p:spPr>
        <p:txBody>
          <a:bodyPr wrap="none" rtlCol="0">
            <a:spAutoFit/>
          </a:bodyPr>
          <a:lstStyle/>
          <a:p>
            <a:r>
              <a:rPr lang="en-US" sz="1000" b="0" dirty="0" smtClean="0">
                <a:solidFill>
                  <a:schemeClr val="tx1"/>
                </a:solidFill>
              </a:rPr>
              <a:t>B0 current source</a:t>
            </a:r>
            <a:endParaRPr lang="en-US" sz="1000" b="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403796"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Planning</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ZoneTexte 33"/>
          <p:cNvSpPr txBox="1">
            <a:spLocks noChangeArrowheads="1"/>
          </p:cNvSpPr>
          <p:nvPr/>
        </p:nvSpPr>
        <p:spPr bwMode="auto">
          <a:xfrm>
            <a:off x="323528" y="2307838"/>
            <a:ext cx="5112568" cy="4103688"/>
          </a:xfrm>
          <a:prstGeom prst="rect">
            <a:avLst/>
          </a:prstGeom>
          <a:noFill/>
          <a:ln w="9525">
            <a:noFill/>
            <a:miter lim="800000"/>
            <a:headEnd/>
            <a:tailEnd/>
          </a:ln>
        </p:spPr>
        <p:txBody>
          <a:bodyPr wrap="square">
            <a:spAutoFit/>
          </a:bodyPr>
          <a:lstStyle/>
          <a:p>
            <a:pPr algn="just"/>
            <a:r>
              <a:rPr lang="en-US" sz="1600" b="0" dirty="0" smtClean="0">
                <a:solidFill>
                  <a:srgbClr val="C00000"/>
                </a:solidFill>
              </a:rPr>
              <a:t>2013: </a:t>
            </a:r>
            <a:r>
              <a:rPr lang="en-US" sz="1600" b="0" dirty="0" err="1" smtClean="0">
                <a:solidFill>
                  <a:srgbClr val="336699"/>
                </a:solidFill>
              </a:rPr>
              <a:t>thermohouse</a:t>
            </a:r>
            <a:r>
              <a:rPr lang="en-US" sz="1600" b="0" dirty="0" smtClean="0">
                <a:solidFill>
                  <a:srgbClr val="336699"/>
                </a:solidFill>
              </a:rPr>
              <a:t> built + shield WTO call</a:t>
            </a:r>
          </a:p>
          <a:p>
            <a:pPr algn="just"/>
            <a:r>
              <a:rPr lang="en-US" sz="1600" b="0" dirty="0" smtClean="0">
                <a:solidFill>
                  <a:srgbClr val="C00000"/>
                </a:solidFill>
              </a:rPr>
              <a:t>2015:</a:t>
            </a:r>
            <a:r>
              <a:rPr lang="en-US" sz="1600" b="0" dirty="0" smtClean="0">
                <a:solidFill>
                  <a:srgbClr val="336699"/>
                </a:solidFill>
              </a:rPr>
              <a:t> magnetic shield delivered to PSI</a:t>
            </a:r>
          </a:p>
          <a:p>
            <a:pPr algn="just"/>
            <a:r>
              <a:rPr lang="en-US" sz="1600" b="0" dirty="0" smtClean="0">
                <a:solidFill>
                  <a:srgbClr val="C00000"/>
                </a:solidFill>
              </a:rPr>
              <a:t>2014-15: </a:t>
            </a:r>
          </a:p>
          <a:p>
            <a:pPr algn="just" defTabSz="612000">
              <a:spcBef>
                <a:spcPts val="200"/>
              </a:spcBef>
              <a:spcAft>
                <a:spcPts val="0"/>
              </a:spcAft>
            </a:pPr>
            <a:r>
              <a:rPr lang="en-US" sz="1600" b="0" dirty="0" smtClean="0">
                <a:solidFill>
                  <a:srgbClr val="336699"/>
                </a:solidFill>
              </a:rPr>
              <a:t>       - overall mechanical design </a:t>
            </a:r>
          </a:p>
          <a:p>
            <a:pPr algn="just" defTabSz="612000">
              <a:spcBef>
                <a:spcPts val="200"/>
              </a:spcBef>
              <a:spcAft>
                <a:spcPts val="0"/>
              </a:spcAft>
            </a:pPr>
            <a:r>
              <a:rPr lang="en-US" sz="1600" b="0" dirty="0" smtClean="0">
                <a:solidFill>
                  <a:srgbClr val="336699"/>
                </a:solidFill>
              </a:rPr>
              <a:t>       - detectors prototype, diamond coating </a:t>
            </a:r>
          </a:p>
          <a:p>
            <a:pPr algn="just" defTabSz="612000">
              <a:spcBef>
                <a:spcPts val="200"/>
              </a:spcBef>
              <a:spcAft>
                <a:spcPts val="1200"/>
              </a:spcAft>
            </a:pPr>
            <a:r>
              <a:rPr lang="en-US" sz="1600" b="0" dirty="0" smtClean="0">
                <a:solidFill>
                  <a:srgbClr val="336699"/>
                </a:solidFill>
              </a:rPr>
              <a:t>       - Hg test bench</a:t>
            </a:r>
          </a:p>
          <a:p>
            <a:pPr algn="just" defTabSz="612000">
              <a:spcBef>
                <a:spcPts val="200"/>
              </a:spcBef>
              <a:spcAft>
                <a:spcPts val="600"/>
              </a:spcAft>
            </a:pPr>
            <a:r>
              <a:rPr lang="en-US" sz="1600" b="0" dirty="0" smtClean="0">
                <a:solidFill>
                  <a:srgbClr val="C00000"/>
                </a:solidFill>
              </a:rPr>
              <a:t>2015-17: </a:t>
            </a:r>
          </a:p>
          <a:p>
            <a:pPr algn="just" defTabSz="612000">
              <a:spcBef>
                <a:spcPts val="0"/>
              </a:spcBef>
              <a:spcAft>
                <a:spcPts val="200"/>
              </a:spcAft>
            </a:pPr>
            <a:r>
              <a:rPr lang="en-US" sz="1600" b="0" dirty="0" smtClean="0">
                <a:solidFill>
                  <a:srgbClr val="336699"/>
                </a:solidFill>
              </a:rPr>
              <a:t>      - mechanical support, vacuum chamber, coils</a:t>
            </a:r>
          </a:p>
          <a:p>
            <a:pPr algn="just" defTabSz="612000">
              <a:spcBef>
                <a:spcPts val="0"/>
              </a:spcBef>
              <a:spcAft>
                <a:spcPts val="200"/>
              </a:spcAft>
            </a:pPr>
            <a:r>
              <a:rPr lang="en-US" sz="1600" b="0" dirty="0" smtClean="0">
                <a:solidFill>
                  <a:srgbClr val="336699"/>
                </a:solidFill>
              </a:rPr>
              <a:t>      - UCN guides and switch, HV feed-through</a:t>
            </a:r>
          </a:p>
          <a:p>
            <a:pPr algn="just" defTabSz="612000">
              <a:spcBef>
                <a:spcPts val="0"/>
              </a:spcBef>
              <a:spcAft>
                <a:spcPts val="600"/>
              </a:spcAft>
            </a:pPr>
            <a:r>
              <a:rPr lang="en-US" sz="1600" b="0" dirty="0" smtClean="0">
                <a:solidFill>
                  <a:srgbClr val="336699"/>
                </a:solidFill>
              </a:rPr>
              <a:t>      - storage chamber, corona ring</a:t>
            </a:r>
          </a:p>
          <a:p>
            <a:pPr algn="just" defTabSz="612000">
              <a:spcBef>
                <a:spcPts val="200"/>
              </a:spcBef>
              <a:spcAft>
                <a:spcPts val="200"/>
              </a:spcAft>
            </a:pPr>
            <a:r>
              <a:rPr lang="en-US" sz="1600" b="0" dirty="0" smtClean="0">
                <a:solidFill>
                  <a:srgbClr val="C00000"/>
                </a:solidFill>
              </a:rPr>
              <a:t>2017-2018 :</a:t>
            </a:r>
          </a:p>
          <a:p>
            <a:pPr algn="just" defTabSz="612000">
              <a:spcBef>
                <a:spcPts val="200"/>
              </a:spcBef>
              <a:spcAft>
                <a:spcPts val="0"/>
              </a:spcAft>
            </a:pPr>
            <a:r>
              <a:rPr lang="en-US" sz="1600" b="0" dirty="0" smtClean="0">
                <a:solidFill>
                  <a:srgbClr val="336699"/>
                </a:solidFill>
              </a:rPr>
              <a:t>       - test, optimization, assembling </a:t>
            </a:r>
          </a:p>
          <a:p>
            <a:pPr algn="just" defTabSz="612000">
              <a:spcBef>
                <a:spcPts val="200"/>
              </a:spcBef>
              <a:spcAft>
                <a:spcPts val="0"/>
              </a:spcAft>
            </a:pPr>
            <a:r>
              <a:rPr lang="en-US" sz="1600" b="0" dirty="0" smtClean="0">
                <a:solidFill>
                  <a:srgbClr val="336699"/>
                </a:solidFill>
              </a:rPr>
              <a:t>       </a:t>
            </a:r>
          </a:p>
        </p:txBody>
      </p:sp>
      <p:sp>
        <p:nvSpPr>
          <p:cNvPr id="15" name="Rectangle 14"/>
          <p:cNvSpPr/>
          <p:nvPr/>
        </p:nvSpPr>
        <p:spPr>
          <a:xfrm>
            <a:off x="323528" y="865644"/>
            <a:ext cx="3096344" cy="1154162"/>
          </a:xfrm>
          <a:prstGeom prst="rect">
            <a:avLst/>
          </a:prstGeom>
        </p:spPr>
        <p:txBody>
          <a:bodyPr wrap="square">
            <a:spAutoFit/>
          </a:bodyPr>
          <a:lstStyle/>
          <a:p>
            <a:pPr algn="l">
              <a:spcBef>
                <a:spcPts val="200"/>
              </a:spcBef>
            </a:pPr>
            <a:r>
              <a:rPr lang="en-US" sz="1600" b="0" dirty="0" smtClean="0">
                <a:solidFill>
                  <a:srgbClr val="C00000"/>
                </a:solidFill>
              </a:rPr>
              <a:t>Global planning </a:t>
            </a:r>
          </a:p>
          <a:p>
            <a:pPr algn="l">
              <a:spcBef>
                <a:spcPts val="200"/>
              </a:spcBef>
            </a:pPr>
            <a:r>
              <a:rPr lang="en-US" sz="1600" b="0" dirty="0" smtClean="0">
                <a:solidFill>
                  <a:srgbClr val="336699"/>
                </a:solidFill>
              </a:rPr>
              <a:t>2014-2017 : construction </a:t>
            </a:r>
          </a:p>
          <a:p>
            <a:pPr algn="l">
              <a:spcBef>
                <a:spcPts val="200"/>
              </a:spcBef>
            </a:pPr>
            <a:r>
              <a:rPr lang="en-US" sz="1600" b="0" dirty="0" smtClean="0">
                <a:solidFill>
                  <a:srgbClr val="336699"/>
                </a:solidFill>
              </a:rPr>
              <a:t>          2018 : commissioning </a:t>
            </a:r>
          </a:p>
          <a:p>
            <a:pPr algn="l">
              <a:spcBef>
                <a:spcPts val="200"/>
              </a:spcBef>
            </a:pPr>
            <a:r>
              <a:rPr lang="en-US" sz="1600" b="0" dirty="0" smtClean="0">
                <a:solidFill>
                  <a:srgbClr val="336699"/>
                </a:solidFill>
              </a:rPr>
              <a:t>2018-2022 : data taking</a:t>
            </a:r>
          </a:p>
        </p:txBody>
      </p:sp>
      <p:pic>
        <p:nvPicPr>
          <p:cNvPr id="16" name="Image 15" descr="n2EDM_thermohouse.png"/>
          <p:cNvPicPr>
            <a:picLocks noChangeAspect="1"/>
          </p:cNvPicPr>
          <p:nvPr/>
        </p:nvPicPr>
        <p:blipFill>
          <a:blip r:embed="rId5" cstate="print"/>
          <a:stretch>
            <a:fillRect/>
          </a:stretch>
        </p:blipFill>
        <p:spPr>
          <a:xfrm>
            <a:off x="6084168" y="3643130"/>
            <a:ext cx="1872208" cy="2882214"/>
          </a:xfrm>
          <a:prstGeom prst="rect">
            <a:avLst/>
          </a:prstGeom>
        </p:spPr>
      </p:pic>
      <p:pic>
        <p:nvPicPr>
          <p:cNvPr id="17" name="Image 16" descr="n2EDM_setup.png"/>
          <p:cNvPicPr>
            <a:picLocks noChangeAspect="1"/>
          </p:cNvPicPr>
          <p:nvPr/>
        </p:nvPicPr>
        <p:blipFill>
          <a:blip r:embed="rId6" cstate="print"/>
          <a:stretch>
            <a:fillRect/>
          </a:stretch>
        </p:blipFill>
        <p:spPr>
          <a:xfrm>
            <a:off x="4962548" y="908720"/>
            <a:ext cx="4073948" cy="25202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403796"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Manpower involvement</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6" name="Text Box 7"/>
          <p:cNvSpPr txBox="1">
            <a:spLocks noChangeArrowheads="1"/>
          </p:cNvSpPr>
          <p:nvPr/>
        </p:nvSpPr>
        <p:spPr bwMode="auto">
          <a:xfrm>
            <a:off x="755576" y="1223948"/>
            <a:ext cx="3312368" cy="1577355"/>
          </a:xfrm>
          <a:prstGeom prst="rect">
            <a:avLst/>
          </a:prstGeom>
          <a:noFill/>
          <a:ln w="9525">
            <a:noFill/>
            <a:miter lim="800000"/>
            <a:headEnd/>
            <a:tailEnd/>
          </a:ln>
          <a:effectLst/>
        </p:spPr>
        <p:txBody>
          <a:bodyPr wrap="square">
            <a:spAutoFit/>
          </a:bodyPr>
          <a:lstStyle/>
          <a:p>
            <a:pPr algn="l">
              <a:spcAft>
                <a:spcPts val="300"/>
              </a:spcAft>
            </a:pPr>
            <a:r>
              <a:rPr lang="en-US" sz="1400" b="0" dirty="0" smtClean="0">
                <a:solidFill>
                  <a:srgbClr val="C00000"/>
                </a:solidFill>
                <a:cs typeface="Arial" charset="0"/>
              </a:rPr>
              <a:t>LPC, Caen</a:t>
            </a:r>
          </a:p>
          <a:p>
            <a:pPr algn="l">
              <a:spcBef>
                <a:spcPts val="0"/>
              </a:spcBef>
              <a:spcAft>
                <a:spcPts val="300"/>
              </a:spcAft>
            </a:pPr>
            <a:r>
              <a:rPr lang="en-US" sz="1400" b="0" dirty="0" smtClean="0">
                <a:solidFill>
                  <a:srgbClr val="336699"/>
                </a:solidFill>
                <a:cs typeface="Arial" charset="0"/>
              </a:rPr>
              <a:t>Gilles </a:t>
            </a:r>
            <a:r>
              <a:rPr lang="en-US" sz="1400" b="0" dirty="0">
                <a:solidFill>
                  <a:srgbClr val="336699"/>
                </a:solidFill>
                <a:cs typeface="Arial" charset="0"/>
              </a:rPr>
              <a:t>Ban (Prof. ENSI </a:t>
            </a:r>
            <a:r>
              <a:rPr lang="en-US" sz="1400" b="0" dirty="0" smtClean="0">
                <a:solidFill>
                  <a:srgbClr val="336699"/>
                </a:solidFill>
                <a:cs typeface="Arial" charset="0"/>
              </a:rPr>
              <a:t>- 50%)</a:t>
            </a:r>
          </a:p>
          <a:p>
            <a:pPr algn="l">
              <a:spcBef>
                <a:spcPts val="0"/>
              </a:spcBef>
              <a:spcAft>
                <a:spcPts val="300"/>
              </a:spcAft>
            </a:pPr>
            <a:r>
              <a:rPr lang="en-US" sz="1400" b="0" i="1" dirty="0" smtClean="0">
                <a:solidFill>
                  <a:srgbClr val="336699"/>
                </a:solidFill>
                <a:cs typeface="Arial" charset="0"/>
              </a:rPr>
              <a:t>Victor </a:t>
            </a:r>
            <a:r>
              <a:rPr lang="en-US" sz="1400" b="0" i="1" dirty="0" err="1" smtClean="0">
                <a:solidFill>
                  <a:srgbClr val="336699"/>
                </a:solidFill>
                <a:cs typeface="Arial" charset="0"/>
              </a:rPr>
              <a:t>Hélaine</a:t>
            </a:r>
            <a:r>
              <a:rPr lang="en-US" sz="1400" b="0" i="1" dirty="0" smtClean="0">
                <a:solidFill>
                  <a:srgbClr val="336699"/>
                </a:solidFill>
                <a:cs typeface="Arial" charset="0"/>
              </a:rPr>
              <a:t> (PhD, 2011-14)</a:t>
            </a:r>
            <a:endParaRPr lang="en-US" sz="1400" b="0" i="1" dirty="0">
              <a:solidFill>
                <a:srgbClr val="336699"/>
              </a:solidFill>
              <a:cs typeface="Arial" charset="0"/>
            </a:endParaRPr>
          </a:p>
          <a:p>
            <a:pPr algn="l">
              <a:spcBef>
                <a:spcPts val="0"/>
              </a:spcBef>
              <a:spcAft>
                <a:spcPts val="300"/>
              </a:spcAft>
            </a:pPr>
            <a:r>
              <a:rPr lang="en-US" sz="1400" b="0" dirty="0">
                <a:solidFill>
                  <a:srgbClr val="336699"/>
                </a:solidFill>
                <a:cs typeface="Arial" charset="0"/>
              </a:rPr>
              <a:t>Thomas </a:t>
            </a:r>
            <a:r>
              <a:rPr lang="en-US" sz="1400" b="0" dirty="0" err="1">
                <a:solidFill>
                  <a:srgbClr val="336699"/>
                </a:solidFill>
                <a:cs typeface="Arial" charset="0"/>
              </a:rPr>
              <a:t>Lefort</a:t>
            </a:r>
            <a:r>
              <a:rPr lang="en-US" sz="1400" b="0" dirty="0">
                <a:solidFill>
                  <a:srgbClr val="336699"/>
                </a:solidFill>
                <a:cs typeface="Arial" charset="0"/>
              </a:rPr>
              <a:t> (</a:t>
            </a:r>
            <a:r>
              <a:rPr lang="en-US" sz="1400" b="0" dirty="0" err="1">
                <a:solidFill>
                  <a:srgbClr val="336699"/>
                </a:solidFill>
                <a:cs typeface="Arial" charset="0"/>
              </a:rPr>
              <a:t>MdC</a:t>
            </a:r>
            <a:r>
              <a:rPr lang="en-US" sz="1400" b="0" dirty="0">
                <a:solidFill>
                  <a:srgbClr val="336699"/>
                </a:solidFill>
                <a:cs typeface="Arial" charset="0"/>
              </a:rPr>
              <a:t> UCBN - </a:t>
            </a:r>
            <a:r>
              <a:rPr lang="en-US" sz="1400" b="0" dirty="0" smtClean="0">
                <a:solidFill>
                  <a:srgbClr val="336699"/>
                </a:solidFill>
                <a:cs typeface="Arial" charset="0"/>
              </a:rPr>
              <a:t>100%)</a:t>
            </a:r>
            <a:endParaRPr lang="en-US" sz="1400" b="0" dirty="0">
              <a:solidFill>
                <a:srgbClr val="336699"/>
              </a:solidFill>
              <a:cs typeface="Arial" charset="0"/>
            </a:endParaRPr>
          </a:p>
          <a:p>
            <a:pPr algn="l">
              <a:spcBef>
                <a:spcPts val="0"/>
              </a:spcBef>
              <a:spcAft>
                <a:spcPts val="300"/>
              </a:spcAft>
            </a:pPr>
            <a:r>
              <a:rPr lang="en-US" sz="1400" b="0" dirty="0">
                <a:solidFill>
                  <a:srgbClr val="336699"/>
                </a:solidFill>
                <a:cs typeface="Arial" charset="0"/>
              </a:rPr>
              <a:t>Yves </a:t>
            </a:r>
            <a:r>
              <a:rPr lang="en-US" sz="1400" b="0" dirty="0" err="1">
                <a:solidFill>
                  <a:srgbClr val="336699"/>
                </a:solidFill>
                <a:cs typeface="Arial" charset="0"/>
              </a:rPr>
              <a:t>Lemière</a:t>
            </a:r>
            <a:r>
              <a:rPr lang="en-US" sz="1400" b="0" dirty="0">
                <a:solidFill>
                  <a:srgbClr val="336699"/>
                </a:solidFill>
                <a:cs typeface="Arial" charset="0"/>
              </a:rPr>
              <a:t> (</a:t>
            </a:r>
            <a:r>
              <a:rPr lang="en-US" sz="1400" b="0" dirty="0" err="1">
                <a:solidFill>
                  <a:srgbClr val="336699"/>
                </a:solidFill>
                <a:cs typeface="Arial" charset="0"/>
              </a:rPr>
              <a:t>MdC</a:t>
            </a:r>
            <a:r>
              <a:rPr lang="en-US" sz="1400" b="0" dirty="0">
                <a:solidFill>
                  <a:srgbClr val="336699"/>
                </a:solidFill>
                <a:cs typeface="Arial" charset="0"/>
              </a:rPr>
              <a:t> UCBN </a:t>
            </a:r>
            <a:r>
              <a:rPr lang="en-US" sz="1400" b="0" dirty="0" smtClean="0">
                <a:solidFill>
                  <a:srgbClr val="336699"/>
                </a:solidFill>
                <a:cs typeface="Arial" charset="0"/>
              </a:rPr>
              <a:t> </a:t>
            </a:r>
            <a:r>
              <a:rPr lang="en-US" sz="1400" b="0" dirty="0">
                <a:solidFill>
                  <a:srgbClr val="336699"/>
                </a:solidFill>
                <a:cs typeface="Arial" charset="0"/>
              </a:rPr>
              <a:t>- </a:t>
            </a:r>
            <a:r>
              <a:rPr lang="en-US" sz="1400" b="0" dirty="0" smtClean="0">
                <a:solidFill>
                  <a:srgbClr val="336699"/>
                </a:solidFill>
                <a:cs typeface="Arial" charset="0"/>
              </a:rPr>
              <a:t>50%)</a:t>
            </a:r>
            <a:endParaRPr lang="en-US" sz="1400" b="0" dirty="0">
              <a:solidFill>
                <a:srgbClr val="336699"/>
              </a:solidFill>
              <a:cs typeface="Arial" charset="0"/>
            </a:endParaRPr>
          </a:p>
          <a:p>
            <a:pPr algn="l">
              <a:spcBef>
                <a:spcPts val="0"/>
              </a:spcBef>
              <a:spcAft>
                <a:spcPts val="300"/>
              </a:spcAft>
            </a:pPr>
            <a:r>
              <a:rPr lang="en-US" sz="1400" b="0" dirty="0" smtClean="0">
                <a:solidFill>
                  <a:srgbClr val="336699"/>
                </a:solidFill>
                <a:cs typeface="Arial" charset="0"/>
              </a:rPr>
              <a:t>Gilles </a:t>
            </a:r>
            <a:r>
              <a:rPr lang="en-US" sz="1400" b="0" dirty="0" err="1" smtClean="0">
                <a:solidFill>
                  <a:srgbClr val="336699"/>
                </a:solidFill>
                <a:cs typeface="Arial" charset="0"/>
              </a:rPr>
              <a:t>Quéméner</a:t>
            </a:r>
            <a:r>
              <a:rPr lang="en-US" sz="1400" b="0" dirty="0" smtClean="0">
                <a:solidFill>
                  <a:srgbClr val="336699"/>
                </a:solidFill>
                <a:cs typeface="Arial" charset="0"/>
              </a:rPr>
              <a:t> (CR - 35%)</a:t>
            </a:r>
          </a:p>
        </p:txBody>
      </p:sp>
      <p:sp>
        <p:nvSpPr>
          <p:cNvPr id="17" name="Text Box 7"/>
          <p:cNvSpPr txBox="1">
            <a:spLocks noChangeArrowheads="1"/>
          </p:cNvSpPr>
          <p:nvPr/>
        </p:nvSpPr>
        <p:spPr bwMode="auto">
          <a:xfrm>
            <a:off x="4644008" y="1238077"/>
            <a:ext cx="3240360" cy="1426031"/>
          </a:xfrm>
          <a:prstGeom prst="rect">
            <a:avLst/>
          </a:prstGeom>
          <a:noFill/>
          <a:ln w="9525">
            <a:noFill/>
            <a:miter lim="800000"/>
            <a:headEnd/>
            <a:tailEnd/>
          </a:ln>
          <a:effectLst/>
        </p:spPr>
        <p:txBody>
          <a:bodyPr wrap="square">
            <a:spAutoFit/>
          </a:bodyPr>
          <a:lstStyle/>
          <a:p>
            <a:pPr algn="l">
              <a:spcBef>
                <a:spcPts val="600"/>
              </a:spcBef>
              <a:spcAft>
                <a:spcPts val="200"/>
              </a:spcAft>
            </a:pPr>
            <a:r>
              <a:rPr lang="en-US" sz="1400" b="0" dirty="0" smtClean="0">
                <a:solidFill>
                  <a:srgbClr val="C00000"/>
                </a:solidFill>
                <a:cs typeface="Arial" charset="0"/>
              </a:rPr>
              <a:t>LPSC, Grenoble  </a:t>
            </a:r>
          </a:p>
          <a:p>
            <a:pPr algn="l">
              <a:spcBef>
                <a:spcPts val="300"/>
              </a:spcBef>
              <a:spcAft>
                <a:spcPts val="200"/>
              </a:spcAft>
            </a:pPr>
            <a:r>
              <a:rPr lang="en-US" sz="1400" b="0" dirty="0" smtClean="0">
                <a:solidFill>
                  <a:srgbClr val="336699"/>
                </a:solidFill>
                <a:cs typeface="Arial" charset="0"/>
              </a:rPr>
              <a:t>  </a:t>
            </a:r>
            <a:r>
              <a:rPr lang="en-US" sz="1400" b="0" dirty="0" smtClean="0">
                <a:solidFill>
                  <a:srgbClr val="00B050"/>
                </a:solidFill>
                <a:cs typeface="Arial" charset="0"/>
              </a:rPr>
              <a:t>Benoit </a:t>
            </a:r>
            <a:r>
              <a:rPr lang="en-US" sz="1400" b="0" dirty="0" err="1" smtClean="0">
                <a:solidFill>
                  <a:srgbClr val="00B050"/>
                </a:solidFill>
                <a:cs typeface="Arial" charset="0"/>
              </a:rPr>
              <a:t>Clément</a:t>
            </a:r>
            <a:r>
              <a:rPr lang="en-US" sz="1400" b="0" dirty="0" smtClean="0">
                <a:solidFill>
                  <a:srgbClr val="00B050"/>
                </a:solidFill>
                <a:cs typeface="Arial" charset="0"/>
              </a:rPr>
              <a:t> (</a:t>
            </a:r>
            <a:r>
              <a:rPr lang="en-US" sz="1400" b="0" dirty="0" err="1" smtClean="0">
                <a:solidFill>
                  <a:srgbClr val="00B050"/>
                </a:solidFill>
                <a:cs typeface="Arial" charset="0"/>
              </a:rPr>
              <a:t>MdC</a:t>
            </a:r>
            <a:r>
              <a:rPr lang="en-US" sz="1400" b="0" dirty="0" smtClean="0">
                <a:solidFill>
                  <a:srgbClr val="00B050"/>
                </a:solidFill>
                <a:cs typeface="Arial" charset="0"/>
              </a:rPr>
              <a:t> – 50%)</a:t>
            </a:r>
          </a:p>
          <a:p>
            <a:pPr algn="l">
              <a:spcBef>
                <a:spcPts val="300"/>
              </a:spcBef>
              <a:spcAft>
                <a:spcPts val="200"/>
              </a:spcAft>
            </a:pPr>
            <a:r>
              <a:rPr lang="en-US" sz="1400" b="0" dirty="0" smtClean="0">
                <a:solidFill>
                  <a:srgbClr val="336699"/>
                </a:solidFill>
                <a:cs typeface="Arial" charset="0"/>
              </a:rPr>
              <a:t>  </a:t>
            </a:r>
            <a:r>
              <a:rPr lang="en-US" sz="1400" b="0" i="1" dirty="0" smtClean="0">
                <a:solidFill>
                  <a:srgbClr val="336699"/>
                </a:solidFill>
                <a:cs typeface="Arial" charset="0"/>
              </a:rPr>
              <a:t>Y. </a:t>
            </a:r>
            <a:r>
              <a:rPr lang="en-US" sz="1400" b="0" i="1" dirty="0" err="1" smtClean="0">
                <a:solidFill>
                  <a:srgbClr val="336699"/>
                </a:solidFill>
                <a:cs typeface="Arial" charset="0"/>
              </a:rPr>
              <a:t>Kermaïdic</a:t>
            </a:r>
            <a:r>
              <a:rPr lang="en-US" sz="1400" b="0" i="1" dirty="0" smtClean="0">
                <a:solidFill>
                  <a:srgbClr val="336699"/>
                </a:solidFill>
                <a:cs typeface="Arial" charset="0"/>
              </a:rPr>
              <a:t> (PhD, 2013 -16)</a:t>
            </a:r>
          </a:p>
          <a:p>
            <a:pPr algn="l">
              <a:spcBef>
                <a:spcPts val="300"/>
              </a:spcBef>
              <a:spcAft>
                <a:spcPts val="200"/>
              </a:spcAft>
            </a:pPr>
            <a:r>
              <a:rPr lang="en-US" sz="1400" b="0" dirty="0" smtClean="0">
                <a:solidFill>
                  <a:srgbClr val="336699"/>
                </a:solidFill>
                <a:cs typeface="Arial" charset="0"/>
              </a:rPr>
              <a:t>  Guillaume </a:t>
            </a:r>
            <a:r>
              <a:rPr lang="en-US" sz="1400" b="0" dirty="0" err="1" smtClean="0">
                <a:solidFill>
                  <a:srgbClr val="336699"/>
                </a:solidFill>
                <a:cs typeface="Arial" charset="0"/>
              </a:rPr>
              <a:t>Pignol</a:t>
            </a:r>
            <a:r>
              <a:rPr lang="en-US" sz="1400" b="0" dirty="0" smtClean="0">
                <a:solidFill>
                  <a:srgbClr val="336699"/>
                </a:solidFill>
                <a:cs typeface="Arial" charset="0"/>
              </a:rPr>
              <a:t> (</a:t>
            </a:r>
            <a:r>
              <a:rPr lang="en-US" sz="1400" b="0" dirty="0" err="1" smtClean="0">
                <a:solidFill>
                  <a:srgbClr val="336699"/>
                </a:solidFill>
                <a:cs typeface="Arial" charset="0"/>
              </a:rPr>
              <a:t>MdC</a:t>
            </a:r>
            <a:r>
              <a:rPr lang="en-US" sz="1400" b="0" dirty="0" smtClean="0">
                <a:solidFill>
                  <a:srgbClr val="336699"/>
                </a:solidFill>
                <a:cs typeface="Arial" charset="0"/>
              </a:rPr>
              <a:t> - 40%)</a:t>
            </a:r>
          </a:p>
          <a:p>
            <a:pPr algn="l">
              <a:spcBef>
                <a:spcPts val="300"/>
              </a:spcBef>
              <a:spcAft>
                <a:spcPts val="200"/>
              </a:spcAft>
            </a:pPr>
            <a:r>
              <a:rPr lang="en-US" sz="1400" b="0" dirty="0" smtClean="0">
                <a:solidFill>
                  <a:srgbClr val="336699"/>
                </a:solidFill>
                <a:cs typeface="Arial" charset="0"/>
              </a:rPr>
              <a:t>  Dominique </a:t>
            </a:r>
            <a:r>
              <a:rPr lang="en-US" sz="1400" b="0" dirty="0" err="1" smtClean="0">
                <a:solidFill>
                  <a:srgbClr val="336699"/>
                </a:solidFill>
                <a:cs typeface="Arial" charset="0"/>
              </a:rPr>
              <a:t>Rebreyend</a:t>
            </a:r>
            <a:r>
              <a:rPr lang="en-US" sz="1400" b="0" dirty="0" smtClean="0">
                <a:solidFill>
                  <a:srgbClr val="336699"/>
                </a:solidFill>
                <a:cs typeface="Arial" charset="0"/>
              </a:rPr>
              <a:t> (DR - 75 %)</a:t>
            </a:r>
          </a:p>
        </p:txBody>
      </p:sp>
      <p:sp>
        <p:nvSpPr>
          <p:cNvPr id="23" name="Text Box 7"/>
          <p:cNvSpPr txBox="1">
            <a:spLocks noChangeArrowheads="1"/>
          </p:cNvSpPr>
          <p:nvPr/>
        </p:nvSpPr>
        <p:spPr bwMode="auto">
          <a:xfrm>
            <a:off x="755576" y="2880132"/>
            <a:ext cx="2881288" cy="548868"/>
          </a:xfrm>
          <a:prstGeom prst="rect">
            <a:avLst/>
          </a:prstGeom>
          <a:noFill/>
          <a:ln w="9525">
            <a:noFill/>
            <a:miter lim="800000"/>
            <a:headEnd/>
            <a:tailEnd/>
          </a:ln>
          <a:effectLst/>
        </p:spPr>
        <p:txBody>
          <a:bodyPr wrap="square">
            <a:spAutoFit/>
          </a:bodyPr>
          <a:lstStyle/>
          <a:p>
            <a:pPr algn="l">
              <a:spcBef>
                <a:spcPts val="0"/>
              </a:spcBef>
              <a:spcAft>
                <a:spcPts val="200"/>
              </a:spcAft>
            </a:pPr>
            <a:r>
              <a:rPr lang="en-US" sz="1400" b="0" dirty="0" smtClean="0">
                <a:solidFill>
                  <a:srgbClr val="C00000"/>
                </a:solidFill>
                <a:cs typeface="Arial" charset="0"/>
              </a:rPr>
              <a:t>CSNSM, Paris </a:t>
            </a:r>
          </a:p>
          <a:p>
            <a:pPr algn="l">
              <a:spcBef>
                <a:spcPts val="0"/>
              </a:spcBef>
              <a:spcAft>
                <a:spcPts val="200"/>
              </a:spcAft>
            </a:pPr>
            <a:r>
              <a:rPr lang="en-US" sz="1400" b="0" dirty="0" smtClean="0">
                <a:solidFill>
                  <a:srgbClr val="336699"/>
                </a:solidFill>
                <a:cs typeface="Arial" charset="0"/>
              </a:rPr>
              <a:t> </a:t>
            </a:r>
            <a:r>
              <a:rPr lang="en-US" sz="1400" b="0" dirty="0" err="1" smtClean="0">
                <a:solidFill>
                  <a:srgbClr val="336699"/>
                </a:solidFill>
                <a:cs typeface="Arial" charset="0"/>
              </a:rPr>
              <a:t>Stéphanie</a:t>
            </a:r>
            <a:r>
              <a:rPr lang="en-US" sz="1400" b="0" dirty="0" smtClean="0">
                <a:solidFill>
                  <a:srgbClr val="336699"/>
                </a:solidFill>
                <a:cs typeface="Arial" charset="0"/>
              </a:rPr>
              <a:t> </a:t>
            </a:r>
            <a:r>
              <a:rPr lang="en-US" sz="1400" b="0" dirty="0" err="1" smtClean="0">
                <a:solidFill>
                  <a:srgbClr val="336699"/>
                </a:solidFill>
                <a:cs typeface="Arial" charset="0"/>
              </a:rPr>
              <a:t>Roccia</a:t>
            </a:r>
            <a:r>
              <a:rPr lang="en-US" sz="1400" b="0" dirty="0" smtClean="0">
                <a:solidFill>
                  <a:srgbClr val="336699"/>
                </a:solidFill>
                <a:cs typeface="Arial" charset="0"/>
              </a:rPr>
              <a:t> (</a:t>
            </a:r>
            <a:r>
              <a:rPr lang="en-US" sz="1400" b="0" dirty="0" err="1" smtClean="0">
                <a:solidFill>
                  <a:srgbClr val="336699"/>
                </a:solidFill>
                <a:cs typeface="Arial" charset="0"/>
              </a:rPr>
              <a:t>MdC</a:t>
            </a:r>
            <a:r>
              <a:rPr lang="en-US" sz="1400" b="0" dirty="0" smtClean="0">
                <a:solidFill>
                  <a:srgbClr val="336699"/>
                </a:solidFill>
                <a:cs typeface="Arial" charset="0"/>
              </a:rPr>
              <a:t> - 50%)</a:t>
            </a:r>
          </a:p>
        </p:txBody>
      </p:sp>
      <p:sp>
        <p:nvSpPr>
          <p:cNvPr id="26" name="Text Box 7"/>
          <p:cNvSpPr txBox="1">
            <a:spLocks noChangeArrowheads="1"/>
          </p:cNvSpPr>
          <p:nvPr/>
        </p:nvSpPr>
        <p:spPr bwMode="auto">
          <a:xfrm>
            <a:off x="4788024" y="2808124"/>
            <a:ext cx="3168352" cy="584775"/>
          </a:xfrm>
          <a:prstGeom prst="rect">
            <a:avLst/>
          </a:prstGeom>
          <a:noFill/>
          <a:ln w="9525">
            <a:solidFill>
              <a:srgbClr val="336699"/>
            </a:solidFill>
            <a:miter lim="800000"/>
            <a:headEnd/>
            <a:tailEnd/>
          </a:ln>
          <a:effectLst/>
        </p:spPr>
        <p:txBody>
          <a:bodyPr wrap="square">
            <a:spAutoFit/>
          </a:bodyPr>
          <a:lstStyle/>
          <a:p>
            <a:pPr algn="l">
              <a:spcBef>
                <a:spcPts val="0"/>
              </a:spcBef>
            </a:pPr>
            <a:r>
              <a:rPr lang="en-GB" sz="1600" b="0" dirty="0" smtClean="0">
                <a:solidFill>
                  <a:srgbClr val="C00000"/>
                </a:solidFill>
                <a:ea typeface="ヒラギノ角ゴ Pro W3" charset="-128"/>
              </a:rPr>
              <a:t>LPSC + CSNSM + LPC</a:t>
            </a:r>
            <a:r>
              <a:rPr lang="en-GB" sz="1600" b="0" dirty="0" smtClean="0">
                <a:solidFill>
                  <a:srgbClr val="336699"/>
                </a:solidFill>
                <a:cs typeface="Arial" charset="0"/>
              </a:rPr>
              <a:t>  Physicist: 2.8 ETP</a:t>
            </a:r>
            <a:endParaRPr lang="en-GB" sz="1600" b="0" dirty="0" smtClean="0">
              <a:solidFill>
                <a:srgbClr val="C00000"/>
              </a:solidFill>
              <a:ea typeface="ヒラギノ角ゴ Pro W3" charset="-128"/>
            </a:endParaRPr>
          </a:p>
        </p:txBody>
      </p:sp>
      <p:sp>
        <p:nvSpPr>
          <p:cNvPr id="27" name="ZoneTexte 26"/>
          <p:cNvSpPr txBox="1"/>
          <p:nvPr/>
        </p:nvSpPr>
        <p:spPr>
          <a:xfrm>
            <a:off x="878134" y="5472420"/>
            <a:ext cx="6822702" cy="548868"/>
          </a:xfrm>
          <a:prstGeom prst="rect">
            <a:avLst/>
          </a:prstGeom>
          <a:noFill/>
        </p:spPr>
        <p:txBody>
          <a:bodyPr wrap="none" rtlCol="0">
            <a:spAutoFit/>
          </a:bodyPr>
          <a:lstStyle/>
          <a:p>
            <a:pPr algn="l">
              <a:spcBef>
                <a:spcPts val="200"/>
              </a:spcBef>
            </a:pPr>
            <a:r>
              <a:rPr lang="en-US" sz="1400" b="0" dirty="0" smtClean="0">
                <a:solidFill>
                  <a:srgbClr val="336699"/>
                </a:solidFill>
              </a:rPr>
              <a:t>PhD students: keep on co-advised PhD students with share funding  (3 with </a:t>
            </a:r>
            <a:r>
              <a:rPr lang="en-US" sz="1400" b="0" dirty="0" err="1" smtClean="0">
                <a:solidFill>
                  <a:srgbClr val="336699"/>
                </a:solidFill>
              </a:rPr>
              <a:t>nEDM</a:t>
            </a:r>
            <a:r>
              <a:rPr lang="en-US" sz="1400" b="0" dirty="0" smtClean="0">
                <a:solidFill>
                  <a:srgbClr val="336699"/>
                </a:solidFill>
              </a:rPr>
              <a:t>) </a:t>
            </a:r>
          </a:p>
          <a:p>
            <a:pPr algn="l">
              <a:spcBef>
                <a:spcPts val="200"/>
              </a:spcBef>
            </a:pPr>
            <a:r>
              <a:rPr lang="en-US" sz="1400" b="0" dirty="0" smtClean="0">
                <a:solidFill>
                  <a:srgbClr val="336699"/>
                </a:solidFill>
              </a:rPr>
              <a:t>Current request : post docs @ LPC</a:t>
            </a:r>
            <a:endParaRPr lang="en-US" sz="1400" b="0" dirty="0">
              <a:solidFill>
                <a:srgbClr val="336699"/>
              </a:solidFill>
            </a:endParaRPr>
          </a:p>
        </p:txBody>
      </p:sp>
      <p:pic>
        <p:nvPicPr>
          <p:cNvPr id="2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61122" y="3823480"/>
            <a:ext cx="5287142" cy="12617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2" name="Connecteur droit 21"/>
          <p:cNvCxnSpPr/>
          <p:nvPr/>
        </p:nvCxnSpPr>
        <p:spPr bwMode="auto">
          <a:xfrm>
            <a:off x="6876256" y="4293096"/>
            <a:ext cx="0" cy="720080"/>
          </a:xfrm>
          <a:prstGeom prst="line">
            <a:avLst/>
          </a:prstGeom>
          <a:noFill/>
          <a:ln>
            <a:solidFill>
              <a:schemeClr val="tx1"/>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0" name="Text Box 7"/>
          <p:cNvSpPr txBox="1">
            <a:spLocks noChangeArrowheads="1"/>
          </p:cNvSpPr>
          <p:nvPr/>
        </p:nvSpPr>
        <p:spPr bwMode="auto">
          <a:xfrm>
            <a:off x="6948264" y="4489375"/>
            <a:ext cx="1368152" cy="307777"/>
          </a:xfrm>
          <a:prstGeom prst="rect">
            <a:avLst/>
          </a:prstGeom>
          <a:noFill/>
          <a:ln w="9525">
            <a:noFill/>
            <a:miter lim="800000"/>
            <a:headEnd/>
            <a:tailEnd/>
          </a:ln>
          <a:effectLst/>
        </p:spPr>
        <p:txBody>
          <a:bodyPr wrap="square">
            <a:spAutoFit/>
          </a:bodyPr>
          <a:lstStyle/>
          <a:p>
            <a:pPr algn="l">
              <a:spcBef>
                <a:spcPts val="0"/>
              </a:spcBef>
              <a:spcAft>
                <a:spcPts val="200"/>
              </a:spcAft>
            </a:pPr>
            <a:r>
              <a:rPr lang="en-US" sz="1200" b="0" dirty="0" smtClean="0">
                <a:solidFill>
                  <a:schemeClr val="tx1"/>
                </a:solidFill>
                <a:cs typeface="Arial" charset="0"/>
              </a:rPr>
              <a:t>for  2014 </a:t>
            </a:r>
            <a:r>
              <a:rPr lang="en-US" sz="1400" b="0" dirty="0" smtClean="0">
                <a:solidFill>
                  <a:schemeClr val="tx1"/>
                </a:solidFill>
                <a:cs typeface="Arial" charset="0"/>
              </a:rPr>
              <a:t>-</a:t>
            </a:r>
            <a:r>
              <a:rPr lang="en-US" sz="1200" b="0" dirty="0" smtClean="0">
                <a:solidFill>
                  <a:schemeClr val="tx1"/>
                </a:solidFill>
                <a:cs typeface="Arial" charset="0"/>
              </a:rPr>
              <a:t> 2018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0"/>
            <a:ext cx="9144000" cy="6858000"/>
          </a:xfrm>
          <a:prstGeom prst="rect">
            <a:avLst/>
          </a:prstGeom>
          <a:gradFill rotWithShape="1">
            <a:gsLst>
              <a:gs pos="0">
                <a:schemeClr val="bg1"/>
              </a:gs>
              <a:gs pos="100000">
                <a:schemeClr val="bg1">
                  <a:gamma/>
                  <a:tint val="0"/>
                  <a:invGamma/>
                  <a:alpha val="67000"/>
                </a:schemeClr>
              </a:gs>
            </a:gsLst>
            <a:lin ang="18900000" scaled="1"/>
          </a:gradFill>
          <a:ln w="9525">
            <a:noFill/>
            <a:miter lim="800000"/>
            <a:headEnd/>
            <a:tailEnd/>
          </a:ln>
          <a:effectLst/>
        </p:spPr>
        <p:txBody>
          <a:bodyPr wrap="none" anchor="ctr"/>
          <a:lstStyle/>
          <a:p>
            <a:pPr algn="ctr"/>
            <a:endParaRPr lang="en-US"/>
          </a:p>
        </p:txBody>
      </p:sp>
      <p:sp>
        <p:nvSpPr>
          <p:cNvPr id="173059" name="Text Box 3"/>
          <p:cNvSpPr txBox="1">
            <a:spLocks noChangeArrowheads="1"/>
          </p:cNvSpPr>
          <p:nvPr/>
        </p:nvSpPr>
        <p:spPr bwMode="auto">
          <a:xfrm>
            <a:off x="539552" y="5805264"/>
            <a:ext cx="5593199" cy="246221"/>
          </a:xfrm>
          <a:prstGeom prst="rect">
            <a:avLst/>
          </a:prstGeom>
          <a:noFill/>
          <a:ln w="9525">
            <a:noFill/>
            <a:miter lim="800000"/>
            <a:headEnd/>
            <a:tailEnd/>
          </a:ln>
          <a:effectLst/>
        </p:spPr>
        <p:txBody>
          <a:bodyPr wrap="none">
            <a:spAutoFit/>
          </a:bodyPr>
          <a:lstStyle/>
          <a:p>
            <a:r>
              <a:rPr lang="de-CH" sz="1000" dirty="0">
                <a:solidFill>
                  <a:srgbClr val="336699"/>
                </a:solidFill>
                <a:ea typeface="ヒラギノ角ゴ Pro W3" charset="-128"/>
              </a:rPr>
              <a:t>also </a:t>
            </a:r>
            <a:r>
              <a:rPr lang="de-CH" sz="1000" dirty="0" err="1">
                <a:solidFill>
                  <a:srgbClr val="336699"/>
                </a:solidFill>
                <a:ea typeface="ヒラギノ角ゴ Pro W3" charset="-128"/>
              </a:rPr>
              <a:t>at</a:t>
            </a:r>
            <a:r>
              <a:rPr lang="de-CH" sz="1000" dirty="0">
                <a:solidFill>
                  <a:srgbClr val="336699"/>
                </a:solidFill>
                <a:ea typeface="ヒラギノ角ゴ Pro W3" charset="-128"/>
              </a:rPr>
              <a:t>: </a:t>
            </a:r>
            <a:r>
              <a:rPr lang="de-CH" sz="1000" baseline="30000" dirty="0">
                <a:solidFill>
                  <a:srgbClr val="336699"/>
                </a:solidFill>
                <a:ea typeface="ヒラギノ角ゴ Pro W3" charset="-128"/>
              </a:rPr>
              <a:t>1</a:t>
            </a:r>
            <a:r>
              <a:rPr lang="de-CH" sz="1000" i="1" dirty="0">
                <a:solidFill>
                  <a:srgbClr val="336699"/>
                </a:solidFill>
                <a:ea typeface="ヒラギノ角ゴ Pro W3" charset="-128"/>
              </a:rPr>
              <a:t>Paul Scherrer Institut, </a:t>
            </a:r>
            <a:r>
              <a:rPr lang="de-CH" sz="1000" i="1" baseline="30000" dirty="0">
                <a:solidFill>
                  <a:srgbClr val="336699"/>
                </a:solidFill>
                <a:ea typeface="ヒラギノ角ゴ Pro W3" charset="-128"/>
              </a:rPr>
              <a:t>2</a:t>
            </a:r>
            <a:r>
              <a:rPr lang="de-CH" sz="1000" i="1" dirty="0">
                <a:solidFill>
                  <a:srgbClr val="336699"/>
                </a:solidFill>
                <a:ea typeface="ヒラギノ角ゴ Pro W3" charset="-128"/>
              </a:rPr>
              <a:t>PNPI </a:t>
            </a:r>
            <a:r>
              <a:rPr lang="de-CH" sz="1000" i="1" dirty="0" err="1">
                <a:solidFill>
                  <a:srgbClr val="336699"/>
                </a:solidFill>
                <a:ea typeface="ヒラギノ角ゴ Pro W3" charset="-128"/>
              </a:rPr>
              <a:t>Gatchina</a:t>
            </a:r>
            <a:r>
              <a:rPr lang="de-CH" sz="1000" i="1" dirty="0">
                <a:solidFill>
                  <a:srgbClr val="336699"/>
                </a:solidFill>
                <a:ea typeface="ヒラギノ角ゴ Pro W3" charset="-128"/>
              </a:rPr>
              <a:t>, </a:t>
            </a:r>
            <a:r>
              <a:rPr lang="de-CH" sz="1000" i="1" baseline="30000" dirty="0">
                <a:solidFill>
                  <a:srgbClr val="336699"/>
                </a:solidFill>
                <a:ea typeface="ヒラギノ角ゴ Pro W3" charset="-128"/>
              </a:rPr>
              <a:t>3</a:t>
            </a:r>
            <a:r>
              <a:rPr lang="de-CH" sz="1000" i="1" dirty="0">
                <a:solidFill>
                  <a:srgbClr val="336699"/>
                </a:solidFill>
                <a:ea typeface="ヒラギノ角ゴ Pro W3" charset="-128"/>
              </a:rPr>
              <a:t>Eidgenössische Technische Hochschule</a:t>
            </a:r>
          </a:p>
        </p:txBody>
      </p:sp>
      <p:sp>
        <p:nvSpPr>
          <p:cNvPr id="173061" name="Text Box 5"/>
          <p:cNvSpPr txBox="1">
            <a:spLocks noChangeArrowheads="1"/>
          </p:cNvSpPr>
          <p:nvPr/>
        </p:nvSpPr>
        <p:spPr bwMode="auto">
          <a:xfrm>
            <a:off x="467742" y="1134174"/>
            <a:ext cx="4464298" cy="4311050"/>
          </a:xfrm>
          <a:prstGeom prst="rect">
            <a:avLst/>
          </a:prstGeom>
          <a:noFill/>
          <a:ln w="9525">
            <a:noFill/>
            <a:miter lim="800000"/>
            <a:headEnd/>
            <a:tailEnd/>
          </a:ln>
          <a:effectLst/>
        </p:spPr>
        <p:txBody>
          <a:bodyPr wrap="square">
            <a:spAutoFit/>
          </a:bodyPr>
          <a:lstStyle/>
          <a:p>
            <a:pPr marL="457200" indent="-457200" algn="just">
              <a:spcBef>
                <a:spcPts val="0"/>
              </a:spcBef>
            </a:pPr>
            <a:r>
              <a:rPr lang="fr-FR" sz="1050" b="1" dirty="0">
                <a:solidFill>
                  <a:srgbClr val="336699"/>
                </a:solidFill>
                <a:ea typeface="ヒラギノ角ゴ Pro W3" charset="-128"/>
              </a:rPr>
              <a:t>M. </a:t>
            </a:r>
            <a:r>
              <a:rPr lang="fr-FR" sz="1050" b="1" dirty="0" err="1">
                <a:solidFill>
                  <a:srgbClr val="336699"/>
                </a:solidFill>
                <a:ea typeface="ヒラギノ角ゴ Pro W3" charset="-128"/>
              </a:rPr>
              <a:t>Burghoff</a:t>
            </a:r>
            <a:r>
              <a:rPr lang="fr-FR" sz="1050" b="1" dirty="0">
                <a:solidFill>
                  <a:srgbClr val="336699"/>
                </a:solidFill>
                <a:ea typeface="ヒラギノ角ゴ Pro W3" charset="-128"/>
              </a:rPr>
              <a:t>, S. </a:t>
            </a:r>
            <a:r>
              <a:rPr lang="fr-FR" sz="1050" b="1" dirty="0" err="1">
                <a:solidFill>
                  <a:srgbClr val="336699"/>
                </a:solidFill>
                <a:ea typeface="ヒラギノ角ゴ Pro W3" charset="-128"/>
              </a:rPr>
              <a:t>Knappe</a:t>
            </a:r>
            <a:r>
              <a:rPr lang="fr-FR" sz="1050" b="1" dirty="0">
                <a:solidFill>
                  <a:srgbClr val="336699"/>
                </a:solidFill>
                <a:ea typeface="ヒラギノ角ゴ Pro W3" charset="-128"/>
              </a:rPr>
              <a:t>-</a:t>
            </a:r>
            <a:r>
              <a:rPr lang="fr-FR" sz="1050" b="1" dirty="0" err="1">
                <a:solidFill>
                  <a:srgbClr val="336699"/>
                </a:solidFill>
                <a:ea typeface="ヒラギノ角ゴ Pro W3" charset="-128"/>
              </a:rPr>
              <a:t>Grüneberg</a:t>
            </a:r>
            <a:r>
              <a:rPr lang="fr-FR" sz="1050" b="1" dirty="0">
                <a:solidFill>
                  <a:srgbClr val="336699"/>
                </a:solidFill>
                <a:ea typeface="ヒラギノ角ゴ Pro W3" charset="-128"/>
              </a:rPr>
              <a:t>, A. Schnabel, </a:t>
            </a:r>
            <a:r>
              <a:rPr lang="fr-FR" sz="1050" b="1" dirty="0" smtClean="0">
                <a:solidFill>
                  <a:srgbClr val="FF3300"/>
                </a:solidFill>
                <a:ea typeface="ヒラギノ角ゴ Pro W3" charset="-128"/>
              </a:rPr>
              <a:t>J</a:t>
            </a:r>
            <a:r>
              <a:rPr lang="fr-FR" sz="1050" b="1" dirty="0">
                <a:solidFill>
                  <a:srgbClr val="FF3300"/>
                </a:solidFill>
                <a:ea typeface="ヒラギノ角ゴ Pro W3" charset="-128"/>
              </a:rPr>
              <a:t>. </a:t>
            </a:r>
            <a:r>
              <a:rPr lang="fr-FR" sz="1050" b="1" dirty="0" smtClean="0">
                <a:solidFill>
                  <a:srgbClr val="FF3300"/>
                </a:solidFill>
                <a:ea typeface="ヒラギノ角ゴ Pro W3" charset="-128"/>
              </a:rPr>
              <a:t>Vogt</a:t>
            </a:r>
          </a:p>
          <a:p>
            <a:pPr marL="457200" indent="-457200" algn="just">
              <a:spcBef>
                <a:spcPts val="0"/>
              </a:spcBef>
            </a:pPr>
            <a:endParaRPr lang="fr-FR" sz="1050" b="1" dirty="0">
              <a:solidFill>
                <a:srgbClr val="FF3300"/>
              </a:solidFill>
              <a:ea typeface="ヒラギノ角ゴ Pro W3" charset="-128"/>
            </a:endParaRPr>
          </a:p>
          <a:p>
            <a:pPr marL="457200" indent="-457200" algn="just">
              <a:spcBef>
                <a:spcPts val="0"/>
              </a:spcBef>
            </a:pPr>
            <a:endParaRPr lang="fr-FR" sz="400" b="1" dirty="0">
              <a:solidFill>
                <a:srgbClr val="FF3300"/>
              </a:solidFill>
              <a:ea typeface="ヒラギノ角ゴ Pro W3" charset="-128"/>
            </a:endParaRPr>
          </a:p>
          <a:p>
            <a:pPr marL="457200" indent="-457200" algn="just">
              <a:spcBef>
                <a:spcPts val="0"/>
              </a:spcBef>
            </a:pPr>
            <a:r>
              <a:rPr lang="fr-FR" sz="1050" b="1" u="sng" dirty="0">
                <a:solidFill>
                  <a:srgbClr val="006600"/>
                </a:solidFill>
                <a:ea typeface="ヒラギノ角ゴ Pro W3" charset="-128"/>
              </a:rPr>
              <a:t>G. Ban</a:t>
            </a:r>
            <a:r>
              <a:rPr lang="fr-FR" sz="1050" b="1" dirty="0">
                <a:solidFill>
                  <a:srgbClr val="006600"/>
                </a:solidFill>
                <a:ea typeface="ヒラギノ角ゴ Pro W3" charset="-128"/>
              </a:rPr>
              <a:t>, </a:t>
            </a:r>
            <a:r>
              <a:rPr lang="fr-FR" sz="1050" dirty="0" smtClean="0">
                <a:solidFill>
                  <a:srgbClr val="FF3300"/>
                </a:solidFill>
                <a:ea typeface="ヒラギノ角ゴ Pro W3" charset="-128"/>
              </a:rPr>
              <a:t>V. Hélaine</a:t>
            </a:r>
            <a:r>
              <a:rPr lang="fr-FR" sz="1050" baseline="30000" dirty="0" smtClean="0">
                <a:solidFill>
                  <a:srgbClr val="FF3300"/>
                </a:solidFill>
                <a:ea typeface="ヒラギノ角ゴ Pro W3" charset="-128"/>
              </a:rPr>
              <a:t>1</a:t>
            </a:r>
            <a:r>
              <a:rPr lang="fr-FR" sz="1050" dirty="0" smtClean="0">
                <a:solidFill>
                  <a:schemeClr val="accent2"/>
                </a:solidFill>
                <a:ea typeface="ヒラギノ角ゴ Pro W3" charset="-128"/>
              </a:rPr>
              <a:t>, </a:t>
            </a:r>
            <a:r>
              <a:rPr lang="fr-FR" sz="1050" b="1" dirty="0" smtClean="0">
                <a:solidFill>
                  <a:srgbClr val="336699"/>
                </a:solidFill>
                <a:ea typeface="ヒラギノ角ゴ Pro W3" charset="-128"/>
              </a:rPr>
              <a:t>T. </a:t>
            </a:r>
            <a:r>
              <a:rPr lang="fr-FR" sz="1050" b="1" dirty="0">
                <a:solidFill>
                  <a:srgbClr val="336699"/>
                </a:solidFill>
                <a:ea typeface="ヒラギノ角ゴ Pro W3" charset="-128"/>
              </a:rPr>
              <a:t>Lefort, Y. </a:t>
            </a:r>
            <a:r>
              <a:rPr lang="fr-FR" sz="1050" b="1" dirty="0" err="1" smtClean="0">
                <a:solidFill>
                  <a:srgbClr val="336699"/>
                </a:solidFill>
                <a:ea typeface="ヒラギノ角ゴ Pro W3" charset="-128"/>
              </a:rPr>
              <a:t>Lemiere</a:t>
            </a:r>
            <a:r>
              <a:rPr lang="fr-FR" sz="1050" b="1" dirty="0" smtClean="0">
                <a:solidFill>
                  <a:srgbClr val="336699"/>
                </a:solidFill>
                <a:ea typeface="ヒラギノ角ゴ Pro W3" charset="-128"/>
              </a:rPr>
              <a:t>,</a:t>
            </a:r>
            <a:r>
              <a:rPr lang="fr-FR" sz="1050" dirty="0">
                <a:solidFill>
                  <a:srgbClr val="336699"/>
                </a:solidFill>
                <a:ea typeface="ヒラギノ角ゴ Pro W3" charset="-128"/>
              </a:rPr>
              <a:t> </a:t>
            </a:r>
            <a:r>
              <a:rPr lang="fr-FR" sz="1050" b="1" dirty="0" smtClean="0">
                <a:solidFill>
                  <a:srgbClr val="336699"/>
                </a:solidFill>
                <a:ea typeface="ヒラギノ角ゴ Pro W3" charset="-128"/>
              </a:rPr>
              <a:t>G</a:t>
            </a:r>
            <a:r>
              <a:rPr lang="fr-FR" sz="1050" b="1" dirty="0">
                <a:solidFill>
                  <a:srgbClr val="336699"/>
                </a:solidFill>
                <a:ea typeface="ヒラギノ角ゴ Pro W3" charset="-128"/>
              </a:rPr>
              <a:t>. </a:t>
            </a:r>
            <a:r>
              <a:rPr lang="fr-FR" sz="1050" b="1" dirty="0" err="1">
                <a:solidFill>
                  <a:srgbClr val="336699"/>
                </a:solidFill>
                <a:ea typeface="ヒラギノ角ゴ Pro W3" charset="-128"/>
              </a:rPr>
              <a:t>Quéméner</a:t>
            </a:r>
            <a:endParaRPr lang="fr-FR" sz="1050" b="1" baseline="30000" dirty="0">
              <a:solidFill>
                <a:srgbClr val="336699"/>
              </a:solidFill>
              <a:ea typeface="ヒラギノ角ゴ Pro W3" charset="-128"/>
            </a:endParaRPr>
          </a:p>
          <a:p>
            <a:pPr marL="457200" indent="-457200" algn="just">
              <a:spcBef>
                <a:spcPts val="0"/>
              </a:spcBef>
            </a:pPr>
            <a:endParaRPr lang="fr-FR" sz="1200" dirty="0">
              <a:solidFill>
                <a:srgbClr val="FF0000"/>
              </a:solidFill>
              <a:ea typeface="ヒラギノ角ゴ Pro W3" charset="-128"/>
            </a:endParaRPr>
          </a:p>
          <a:p>
            <a:pPr marL="457200" indent="-457200" algn="just">
              <a:spcBef>
                <a:spcPts val="0"/>
              </a:spcBef>
            </a:pPr>
            <a:r>
              <a:rPr lang="fr-FR" sz="1050" b="1" dirty="0">
                <a:solidFill>
                  <a:srgbClr val="336699"/>
                </a:solidFill>
                <a:ea typeface="ヒラギノ角ゴ Pro W3" charset="-128"/>
              </a:rPr>
              <a:t>K. </a:t>
            </a:r>
            <a:r>
              <a:rPr lang="fr-FR" sz="1050" b="1" dirty="0" err="1">
                <a:solidFill>
                  <a:srgbClr val="336699"/>
                </a:solidFill>
                <a:ea typeface="ヒラギノ角ゴ Pro W3" charset="-128"/>
              </a:rPr>
              <a:t>Bodek</a:t>
            </a:r>
            <a:r>
              <a:rPr lang="fr-FR" sz="1050" b="1" dirty="0">
                <a:solidFill>
                  <a:srgbClr val="336699"/>
                </a:solidFill>
                <a:ea typeface="ヒラギノ角ゴ Pro W3" charset="-128"/>
              </a:rPr>
              <a:t>, </a:t>
            </a:r>
            <a:r>
              <a:rPr lang="fr-FR" sz="1050" dirty="0" smtClean="0">
                <a:solidFill>
                  <a:srgbClr val="FF0000"/>
                </a:solidFill>
                <a:ea typeface="ヒラギノ角ゴ Pro W3" charset="-128"/>
              </a:rPr>
              <a:t>M. </a:t>
            </a:r>
            <a:r>
              <a:rPr lang="fr-FR" sz="1050" dirty="0" err="1" smtClean="0">
                <a:solidFill>
                  <a:srgbClr val="FF0000"/>
                </a:solidFill>
                <a:ea typeface="ヒラギノ角ゴ Pro W3" charset="-128"/>
              </a:rPr>
              <a:t>Rawlik</a:t>
            </a:r>
            <a:r>
              <a:rPr lang="fr-FR" sz="1050" b="1" dirty="0" smtClean="0">
                <a:solidFill>
                  <a:srgbClr val="FF0000"/>
                </a:solidFill>
                <a:ea typeface="ヒラギノ角ゴ Pro W3" charset="-128"/>
              </a:rPr>
              <a:t>, </a:t>
            </a:r>
            <a:r>
              <a:rPr lang="fr-FR" sz="1050" b="1" dirty="0">
                <a:solidFill>
                  <a:srgbClr val="FF3300"/>
                </a:solidFill>
                <a:ea typeface="ヒラギノ角ゴ Pro W3" charset="-128"/>
              </a:rPr>
              <a:t>G. </a:t>
            </a:r>
            <a:r>
              <a:rPr lang="fr-FR" sz="1050" b="1" dirty="0" smtClean="0">
                <a:solidFill>
                  <a:srgbClr val="FF3300"/>
                </a:solidFill>
                <a:ea typeface="ヒラギノ角ゴ Pro W3" charset="-128"/>
              </a:rPr>
              <a:t>Wyszynski</a:t>
            </a:r>
            <a:r>
              <a:rPr lang="fr-FR" sz="1050" b="1" baseline="30000" dirty="0" smtClean="0">
                <a:solidFill>
                  <a:srgbClr val="FF3300"/>
                </a:solidFill>
                <a:ea typeface="ヒラギノ角ゴ Pro W3" charset="-128"/>
              </a:rPr>
              <a:t>3</a:t>
            </a:r>
            <a:r>
              <a:rPr lang="fr-FR" sz="1050" b="1" dirty="0" smtClean="0">
                <a:solidFill>
                  <a:schemeClr val="accent2"/>
                </a:solidFill>
                <a:ea typeface="ヒラギノ角ゴ Pro W3" charset="-128"/>
              </a:rPr>
              <a:t>, </a:t>
            </a:r>
            <a:r>
              <a:rPr lang="fr-FR" sz="1050" b="1" dirty="0">
                <a:solidFill>
                  <a:srgbClr val="336699"/>
                </a:solidFill>
                <a:ea typeface="ヒラギノ角ゴ Pro W3" charset="-128"/>
              </a:rPr>
              <a:t>J. </a:t>
            </a:r>
            <a:r>
              <a:rPr lang="fr-FR" sz="1050" b="1" dirty="0" err="1">
                <a:solidFill>
                  <a:srgbClr val="336699"/>
                </a:solidFill>
                <a:ea typeface="ヒラギノ角ゴ Pro W3" charset="-128"/>
              </a:rPr>
              <a:t>Zejma</a:t>
            </a:r>
            <a:endParaRPr lang="fr-FR" sz="1050" b="1" dirty="0">
              <a:solidFill>
                <a:srgbClr val="336699"/>
              </a:solidFill>
              <a:ea typeface="ヒラギノ角ゴ Pro W3" charset="-128"/>
            </a:endParaRPr>
          </a:p>
          <a:p>
            <a:pPr marL="457200" indent="-457200" algn="just">
              <a:spcBef>
                <a:spcPts val="0"/>
              </a:spcBef>
            </a:pPr>
            <a:endParaRPr lang="fr-FR" sz="1200" b="1" dirty="0">
              <a:solidFill>
                <a:schemeClr val="accent2"/>
              </a:solidFill>
              <a:ea typeface="ヒラギノ角ゴ Pro W3" charset="-128"/>
            </a:endParaRPr>
          </a:p>
          <a:p>
            <a:pPr marL="457200" indent="-457200" algn="just">
              <a:spcBef>
                <a:spcPts val="0"/>
              </a:spcBef>
            </a:pPr>
            <a:r>
              <a:rPr lang="fr-FR" sz="1050" b="1" dirty="0">
                <a:solidFill>
                  <a:srgbClr val="336699"/>
                </a:solidFill>
                <a:ea typeface="ヒラギノ角ゴ Pro W3" charset="-128"/>
              </a:rPr>
              <a:t>A. </a:t>
            </a:r>
            <a:r>
              <a:rPr lang="fr-FR" sz="1050" b="1" dirty="0" err="1">
                <a:solidFill>
                  <a:srgbClr val="336699"/>
                </a:solidFill>
                <a:ea typeface="ヒラギノ角ゴ Pro W3" charset="-128"/>
              </a:rPr>
              <a:t>Kozela</a:t>
            </a:r>
            <a:endParaRPr lang="fr-FR" sz="1050" b="1" dirty="0">
              <a:solidFill>
                <a:srgbClr val="336699"/>
              </a:solidFill>
              <a:ea typeface="ヒラギノ角ゴ Pro W3" charset="-128"/>
            </a:endParaRPr>
          </a:p>
          <a:p>
            <a:pPr marL="457200" indent="-457200" algn="just">
              <a:spcBef>
                <a:spcPts val="0"/>
              </a:spcBef>
            </a:pPr>
            <a:endParaRPr lang="fr-FR" sz="1050" dirty="0">
              <a:ea typeface="ヒラギノ角ゴ Pro W3" charset="-128"/>
            </a:endParaRPr>
          </a:p>
          <a:p>
            <a:pPr marL="457200" indent="-457200" algn="just">
              <a:spcBef>
                <a:spcPts val="0"/>
              </a:spcBef>
            </a:pPr>
            <a:r>
              <a:rPr lang="fr-FR" sz="1050" b="1" dirty="0">
                <a:solidFill>
                  <a:srgbClr val="336699"/>
                </a:solidFill>
                <a:ea typeface="ヒラギノ角ゴ Pro W3" charset="-128"/>
              </a:rPr>
              <a:t>N. </a:t>
            </a:r>
            <a:r>
              <a:rPr lang="fr-FR" sz="1050" b="1" dirty="0" err="1">
                <a:solidFill>
                  <a:srgbClr val="336699"/>
                </a:solidFill>
                <a:ea typeface="ヒラギノ角ゴ Pro W3" charset="-128"/>
              </a:rPr>
              <a:t>Khomutov</a:t>
            </a:r>
            <a:endParaRPr lang="fr-FR" sz="1050" b="1" dirty="0">
              <a:solidFill>
                <a:srgbClr val="336699"/>
              </a:solidFill>
              <a:ea typeface="ヒラギノ角ゴ Pro W3" charset="-128"/>
            </a:endParaRPr>
          </a:p>
          <a:p>
            <a:pPr marL="457200" indent="-457200" algn="just">
              <a:spcBef>
                <a:spcPts val="0"/>
              </a:spcBef>
            </a:pPr>
            <a:endParaRPr lang="fr-FR" sz="1050" b="1" dirty="0">
              <a:solidFill>
                <a:schemeClr val="accent2"/>
              </a:solidFill>
              <a:ea typeface="ヒラギノ角ゴ Pro W3" charset="-128"/>
            </a:endParaRPr>
          </a:p>
          <a:p>
            <a:pPr marL="457200" indent="-457200" algn="just">
              <a:spcBef>
                <a:spcPts val="0"/>
              </a:spcBef>
            </a:pPr>
            <a:r>
              <a:rPr lang="fr-FR" sz="1050" b="1" dirty="0">
                <a:solidFill>
                  <a:srgbClr val="336699"/>
                </a:solidFill>
                <a:ea typeface="ヒラギノ角ゴ Pro W3" charset="-128"/>
              </a:rPr>
              <a:t>M. </a:t>
            </a:r>
            <a:r>
              <a:rPr lang="fr-FR" sz="1050" b="1" dirty="0" err="1">
                <a:solidFill>
                  <a:srgbClr val="336699"/>
                </a:solidFill>
                <a:ea typeface="ヒラギノ角ゴ Pro W3" charset="-128"/>
              </a:rPr>
              <a:t>Kasprzak</a:t>
            </a:r>
            <a:r>
              <a:rPr lang="fr-FR" sz="1050" b="1" dirty="0" smtClean="0">
                <a:solidFill>
                  <a:srgbClr val="336699"/>
                </a:solidFill>
                <a:ea typeface="ヒラギノ角ゴ Pro W3" charset="-128"/>
              </a:rPr>
              <a:t>, </a:t>
            </a:r>
            <a:r>
              <a:rPr lang="fr-FR" sz="1050" b="1" dirty="0" smtClean="0">
                <a:solidFill>
                  <a:srgbClr val="FF0000"/>
                </a:solidFill>
                <a:ea typeface="ヒラギノ角ゴ Pro W3" charset="-128"/>
              </a:rPr>
              <a:t>H.C Koch</a:t>
            </a:r>
            <a:r>
              <a:rPr lang="fr-FR" sz="1050" b="1" dirty="0" smtClean="0">
                <a:solidFill>
                  <a:srgbClr val="336699"/>
                </a:solidFill>
                <a:ea typeface="ヒラギノ角ゴ Pro W3" charset="-128"/>
              </a:rPr>
              <a:t>,  A</a:t>
            </a:r>
            <a:r>
              <a:rPr lang="fr-FR" sz="1050" b="1" dirty="0">
                <a:solidFill>
                  <a:srgbClr val="336699"/>
                </a:solidFill>
                <a:ea typeface="ヒラギノ角ゴ Pro W3" charset="-128"/>
              </a:rPr>
              <a:t>. </a:t>
            </a:r>
            <a:r>
              <a:rPr lang="fr-FR" sz="1050" b="1" dirty="0" err="1">
                <a:solidFill>
                  <a:srgbClr val="336699"/>
                </a:solidFill>
                <a:ea typeface="ヒラギノ角ゴ Pro W3" charset="-128"/>
              </a:rPr>
              <a:t>Weis</a:t>
            </a:r>
            <a:r>
              <a:rPr lang="fr-FR" sz="1050" b="1" dirty="0">
                <a:solidFill>
                  <a:srgbClr val="336699"/>
                </a:solidFill>
                <a:ea typeface="ヒラギノ角ゴ Pro W3" charset="-128"/>
              </a:rPr>
              <a:t>, Z. </a:t>
            </a:r>
            <a:r>
              <a:rPr lang="fr-FR" sz="1050" b="1" dirty="0" err="1">
                <a:solidFill>
                  <a:srgbClr val="336699"/>
                </a:solidFill>
                <a:ea typeface="ヒラギノ角ゴ Pro W3" charset="-128"/>
              </a:rPr>
              <a:t>Grujic</a:t>
            </a:r>
            <a:endParaRPr lang="fr-FR" sz="1050" b="1" dirty="0">
              <a:solidFill>
                <a:srgbClr val="336699"/>
              </a:solidFill>
              <a:ea typeface="ヒラギノ角ゴ Pro W3" charset="-128"/>
            </a:endParaRPr>
          </a:p>
          <a:p>
            <a:pPr marL="457200" indent="-457200" algn="just">
              <a:spcBef>
                <a:spcPts val="0"/>
              </a:spcBef>
            </a:pPr>
            <a:endParaRPr lang="fr-FR" sz="1200" b="1" dirty="0">
              <a:solidFill>
                <a:schemeClr val="accent2"/>
              </a:solidFill>
              <a:ea typeface="ヒラギノ角ゴ Pro W3" charset="-128"/>
            </a:endParaRPr>
          </a:p>
          <a:p>
            <a:pPr marL="457200" indent="-457200" algn="just">
              <a:spcBef>
                <a:spcPts val="0"/>
              </a:spcBef>
            </a:pPr>
            <a:r>
              <a:rPr lang="fr-FR" sz="1050" dirty="0" smtClean="0">
                <a:solidFill>
                  <a:srgbClr val="FF3300"/>
                </a:solidFill>
                <a:ea typeface="ヒラギノ角ゴ Pro W3" charset="-128"/>
              </a:rPr>
              <a:t>Y.  </a:t>
            </a:r>
            <a:r>
              <a:rPr lang="fr-FR" sz="1050" dirty="0" err="1" smtClean="0">
                <a:solidFill>
                  <a:srgbClr val="FF3300"/>
                </a:solidFill>
                <a:ea typeface="ヒラギノ角ゴ Pro W3" charset="-128"/>
              </a:rPr>
              <a:t>Kermaîdic</a:t>
            </a:r>
            <a:r>
              <a:rPr lang="fr-FR" sz="1050" baseline="30000" dirty="0" smtClean="0">
                <a:solidFill>
                  <a:srgbClr val="FF3300"/>
                </a:solidFill>
                <a:ea typeface="ヒラギノ角ゴ Pro W3" charset="-128"/>
              </a:rPr>
              <a:t> </a:t>
            </a:r>
            <a:r>
              <a:rPr lang="fr-FR" sz="1050" b="1" dirty="0" smtClean="0">
                <a:solidFill>
                  <a:srgbClr val="336699"/>
                </a:solidFill>
                <a:ea typeface="ヒラギノ角ゴ Pro W3" charset="-128"/>
              </a:rPr>
              <a:t>, G. </a:t>
            </a:r>
            <a:r>
              <a:rPr lang="fr-FR" sz="1050" b="1" dirty="0" err="1">
                <a:solidFill>
                  <a:srgbClr val="336699"/>
                </a:solidFill>
                <a:ea typeface="ヒラギノ角ゴ Pro W3" charset="-128"/>
              </a:rPr>
              <a:t>Pignol</a:t>
            </a:r>
            <a:r>
              <a:rPr lang="fr-FR" sz="1050" b="1" dirty="0">
                <a:solidFill>
                  <a:srgbClr val="336699"/>
                </a:solidFill>
                <a:ea typeface="ヒラギノ角ゴ Pro W3" charset="-128"/>
              </a:rPr>
              <a:t>, D. </a:t>
            </a:r>
            <a:r>
              <a:rPr lang="fr-FR" sz="1050" b="1" dirty="0" err="1" smtClean="0">
                <a:solidFill>
                  <a:srgbClr val="336699"/>
                </a:solidFill>
                <a:ea typeface="ヒラギノ角ゴ Pro W3" charset="-128"/>
              </a:rPr>
              <a:t>Rebreyend</a:t>
            </a:r>
            <a:r>
              <a:rPr lang="fr-FR" sz="1050" b="1" dirty="0" smtClean="0">
                <a:solidFill>
                  <a:srgbClr val="336699"/>
                </a:solidFill>
                <a:ea typeface="ヒラギノ角ゴ Pro W3" charset="-128"/>
              </a:rPr>
              <a:t>, B. Clément, </a:t>
            </a:r>
            <a:endParaRPr lang="fr-FR" sz="1050" b="1" dirty="0">
              <a:solidFill>
                <a:srgbClr val="336699"/>
              </a:solidFill>
              <a:ea typeface="ヒラギノ角ゴ Pro W3" charset="-128"/>
            </a:endParaRPr>
          </a:p>
          <a:p>
            <a:pPr marL="457200" indent="-457200" algn="just">
              <a:spcBef>
                <a:spcPts val="0"/>
              </a:spcBef>
            </a:pPr>
            <a:r>
              <a:rPr lang="fr-FR" sz="1050" b="1" dirty="0">
                <a:solidFill>
                  <a:schemeClr val="accent2"/>
                </a:solidFill>
                <a:ea typeface="ヒラギノ角ゴ Pro W3" charset="-128"/>
              </a:rPr>
              <a:t> </a:t>
            </a:r>
            <a:endParaRPr lang="fr-FR" sz="1100" dirty="0">
              <a:solidFill>
                <a:schemeClr val="accent2"/>
              </a:solidFill>
              <a:ea typeface="ヒラギノ角ゴ Pro W3" charset="-128"/>
            </a:endParaRPr>
          </a:p>
          <a:p>
            <a:pPr marL="457200" indent="-457200" algn="just">
              <a:spcBef>
                <a:spcPts val="0"/>
              </a:spcBef>
            </a:pPr>
            <a:r>
              <a:rPr lang="fr-FR" sz="1050" b="1" dirty="0" smtClean="0">
                <a:solidFill>
                  <a:srgbClr val="336699"/>
                </a:solidFill>
                <a:ea typeface="ヒラギノ角ゴ Pro W3" charset="-128"/>
              </a:rPr>
              <a:t>N</a:t>
            </a:r>
            <a:r>
              <a:rPr lang="fr-FR" sz="1050" b="1" dirty="0">
                <a:solidFill>
                  <a:srgbClr val="336699"/>
                </a:solidFill>
                <a:ea typeface="ヒラギノ角ゴ Pro W3" charset="-128"/>
              </a:rPr>
              <a:t>. </a:t>
            </a:r>
            <a:r>
              <a:rPr lang="fr-FR" sz="1050" b="1" dirty="0" err="1">
                <a:solidFill>
                  <a:srgbClr val="336699"/>
                </a:solidFill>
                <a:ea typeface="ヒラギノ角ゴ Pro W3" charset="-128"/>
              </a:rPr>
              <a:t>Severijns</a:t>
            </a:r>
            <a:r>
              <a:rPr lang="fr-FR" sz="1050" b="1" dirty="0">
                <a:solidFill>
                  <a:srgbClr val="336699"/>
                </a:solidFill>
                <a:ea typeface="ヒラギノ角ゴ Pro W3" charset="-128"/>
              </a:rPr>
              <a:t>, </a:t>
            </a:r>
            <a:r>
              <a:rPr lang="fr-FR" sz="1050" b="1" dirty="0" smtClean="0">
                <a:solidFill>
                  <a:srgbClr val="336699"/>
                </a:solidFill>
                <a:ea typeface="ヒラギノ角ゴ Pro W3" charset="-128"/>
              </a:rPr>
              <a:t>P. </a:t>
            </a:r>
            <a:r>
              <a:rPr lang="fr-FR" sz="1050" b="1" dirty="0" err="1" smtClean="0">
                <a:solidFill>
                  <a:srgbClr val="336699"/>
                </a:solidFill>
                <a:ea typeface="ヒラギノ角ゴ Pro W3" charset="-128"/>
              </a:rPr>
              <a:t>Pataguppi</a:t>
            </a:r>
            <a:endParaRPr lang="fr-FR" sz="1050" b="1" dirty="0">
              <a:solidFill>
                <a:srgbClr val="336699"/>
              </a:solidFill>
              <a:ea typeface="ヒラギノ角ゴ Pro W3" charset="-128"/>
            </a:endParaRPr>
          </a:p>
          <a:p>
            <a:pPr marL="457200" indent="-457200" algn="just">
              <a:spcBef>
                <a:spcPts val="0"/>
              </a:spcBef>
            </a:pPr>
            <a:r>
              <a:rPr lang="fr-FR" sz="1400" dirty="0" smtClean="0">
                <a:solidFill>
                  <a:schemeClr val="accent2"/>
                </a:solidFill>
                <a:ea typeface="ヒラギノ角ゴ Pro W3" charset="-128"/>
              </a:rPr>
              <a:t> </a:t>
            </a:r>
            <a:endParaRPr lang="fr-FR" sz="1400" b="1" dirty="0">
              <a:solidFill>
                <a:srgbClr val="FF0000"/>
              </a:solidFill>
              <a:ea typeface="ヒラギノ角ゴ Pro W3" charset="-128"/>
            </a:endParaRPr>
          </a:p>
          <a:p>
            <a:pPr marL="457200" indent="-457200" algn="just">
              <a:spcBef>
                <a:spcPts val="0"/>
              </a:spcBef>
            </a:pPr>
            <a:r>
              <a:rPr lang="fr-FR" sz="1050" b="1" dirty="0">
                <a:solidFill>
                  <a:srgbClr val="336699"/>
                </a:solidFill>
                <a:ea typeface="ヒラギノ角ゴ Pro W3" charset="-128"/>
              </a:rPr>
              <a:t>W. </a:t>
            </a:r>
            <a:r>
              <a:rPr lang="fr-FR" sz="1050" b="1" dirty="0" err="1" smtClean="0">
                <a:solidFill>
                  <a:srgbClr val="336699"/>
                </a:solidFill>
                <a:ea typeface="ヒラギノ角ゴ Pro W3" charset="-128"/>
              </a:rPr>
              <a:t>Heil</a:t>
            </a:r>
            <a:endParaRPr lang="en-US" sz="1050" b="1" i="1" dirty="0">
              <a:solidFill>
                <a:srgbClr val="336699"/>
              </a:solidFill>
              <a:ea typeface="ヒラギノ角ゴ Pro W3" charset="-128"/>
            </a:endParaRPr>
          </a:p>
          <a:p>
            <a:pPr marL="457200" indent="-457200" algn="just">
              <a:spcBef>
                <a:spcPts val="0"/>
              </a:spcBef>
            </a:pPr>
            <a:r>
              <a:rPr lang="fr-FR" sz="1050" b="1" dirty="0" smtClean="0">
                <a:solidFill>
                  <a:schemeClr val="accent2"/>
                </a:solidFill>
                <a:ea typeface="ヒラギノ角ゴ Pro W3" charset="-128"/>
              </a:rPr>
              <a:t> </a:t>
            </a:r>
          </a:p>
          <a:p>
            <a:pPr marL="457200" indent="-457200" algn="just">
              <a:spcBef>
                <a:spcPts val="0"/>
              </a:spcBef>
            </a:pPr>
            <a:r>
              <a:rPr lang="fr-FR" sz="1050" dirty="0" smtClean="0">
                <a:solidFill>
                  <a:srgbClr val="336699"/>
                </a:solidFill>
                <a:ea typeface="ヒラギノ角ゴ Pro W3" charset="-128"/>
              </a:rPr>
              <a:t>S. </a:t>
            </a:r>
            <a:r>
              <a:rPr lang="fr-FR" sz="1050" dirty="0" err="1" smtClean="0">
                <a:solidFill>
                  <a:srgbClr val="336699"/>
                </a:solidFill>
                <a:ea typeface="ヒラギノ角ゴ Pro W3" charset="-128"/>
              </a:rPr>
              <a:t>Roccia</a:t>
            </a:r>
            <a:r>
              <a:rPr lang="fr-FR" sz="1050" dirty="0" smtClean="0">
                <a:solidFill>
                  <a:srgbClr val="336699"/>
                </a:solidFill>
                <a:ea typeface="ヒラギノ角ゴ Pro W3" charset="-128"/>
              </a:rPr>
              <a:t>,</a:t>
            </a:r>
          </a:p>
          <a:p>
            <a:pPr marL="457200" indent="-457200" algn="just">
              <a:spcBef>
                <a:spcPts val="0"/>
              </a:spcBef>
            </a:pPr>
            <a:r>
              <a:rPr lang="fr-FR" sz="1050" b="1" dirty="0" smtClean="0">
                <a:solidFill>
                  <a:schemeClr val="accent2"/>
                </a:solidFill>
                <a:ea typeface="ヒラギノ角ゴ Pro W3" charset="-128"/>
              </a:rPr>
              <a:t> </a:t>
            </a:r>
            <a:endParaRPr lang="fr-FR" sz="1050" b="1" dirty="0">
              <a:solidFill>
                <a:schemeClr val="accent2"/>
              </a:solidFill>
              <a:ea typeface="ヒラギノ角ゴ Pro W3" charset="-128"/>
            </a:endParaRPr>
          </a:p>
          <a:p>
            <a:pPr marL="457200" indent="-457200" algn="just">
              <a:spcBef>
                <a:spcPts val="0"/>
              </a:spcBef>
            </a:pPr>
            <a:r>
              <a:rPr lang="fr-FR" sz="1050" dirty="0" smtClean="0">
                <a:solidFill>
                  <a:srgbClr val="FF0000"/>
                </a:solidFill>
                <a:ea typeface="ヒラギノ角ゴ Pro W3" charset="-128"/>
              </a:rPr>
              <a:t>S. </a:t>
            </a:r>
            <a:r>
              <a:rPr lang="fr-FR" sz="1050" dirty="0" err="1" smtClean="0">
                <a:solidFill>
                  <a:srgbClr val="FF0000"/>
                </a:solidFill>
                <a:ea typeface="ヒラギノ角ゴ Pro W3" charset="-128"/>
              </a:rPr>
              <a:t>Afach</a:t>
            </a:r>
            <a:r>
              <a:rPr lang="fr-FR" sz="1050" dirty="0" smtClean="0">
                <a:solidFill>
                  <a:srgbClr val="FF0000"/>
                </a:solidFill>
                <a:ea typeface="ヒラギノ角ゴ Pro W3" charset="-128"/>
              </a:rPr>
              <a:t>, </a:t>
            </a:r>
            <a:r>
              <a:rPr lang="fr-FR" sz="1050" dirty="0" smtClean="0">
                <a:solidFill>
                  <a:srgbClr val="336699"/>
                </a:solidFill>
                <a:ea typeface="ヒラギノ角ゴ Pro W3" charset="-128"/>
              </a:rPr>
              <a:t>G. Bison , </a:t>
            </a:r>
            <a:r>
              <a:rPr lang="fr-FR" sz="1050" b="1" dirty="0" smtClean="0">
                <a:solidFill>
                  <a:srgbClr val="336699"/>
                </a:solidFill>
                <a:ea typeface="ヒラギノ角ゴ Pro W3" charset="-128"/>
              </a:rPr>
              <a:t>Z</a:t>
            </a:r>
            <a:r>
              <a:rPr lang="fr-FR" sz="1050" b="1" dirty="0">
                <a:solidFill>
                  <a:srgbClr val="336699"/>
                </a:solidFill>
                <a:ea typeface="ヒラギノ角ゴ Pro W3" charset="-128"/>
              </a:rPr>
              <a:t>. </a:t>
            </a:r>
            <a:r>
              <a:rPr lang="fr-FR" sz="1050" b="1" dirty="0" err="1">
                <a:solidFill>
                  <a:srgbClr val="336699"/>
                </a:solidFill>
                <a:ea typeface="ヒラギノ角ゴ Pro W3" charset="-128"/>
              </a:rPr>
              <a:t>Chowdhuri</a:t>
            </a:r>
            <a:r>
              <a:rPr lang="fr-FR" sz="1050" b="1" dirty="0">
                <a:solidFill>
                  <a:srgbClr val="336699"/>
                </a:solidFill>
                <a:ea typeface="ヒラギノ角ゴ Pro W3" charset="-128"/>
              </a:rPr>
              <a:t>, </a:t>
            </a:r>
            <a:r>
              <a:rPr lang="fr-FR" sz="1050" b="1" dirty="0" smtClean="0">
                <a:solidFill>
                  <a:srgbClr val="FF0000"/>
                </a:solidFill>
                <a:ea typeface="ヒラギノ角ゴ Pro W3" charset="-128"/>
              </a:rPr>
              <a:t>M</a:t>
            </a:r>
            <a:r>
              <a:rPr lang="fr-FR" sz="1050" b="1" dirty="0">
                <a:solidFill>
                  <a:srgbClr val="FF0000"/>
                </a:solidFill>
                <a:ea typeface="ヒラギノ角ゴ Pro W3" charset="-128"/>
              </a:rPr>
              <a:t>. </a:t>
            </a:r>
            <a:r>
              <a:rPr lang="fr-FR" sz="1050" b="1" dirty="0" smtClean="0">
                <a:solidFill>
                  <a:srgbClr val="FF0000"/>
                </a:solidFill>
                <a:ea typeface="ヒラギノ角ゴ Pro W3" charset="-128"/>
              </a:rPr>
              <a:t>Fertl</a:t>
            </a:r>
            <a:r>
              <a:rPr lang="fr-FR" sz="1050" b="1" baseline="30000" dirty="0" smtClean="0">
                <a:solidFill>
                  <a:srgbClr val="FF0000"/>
                </a:solidFill>
                <a:ea typeface="ヒラギノ角ゴ Pro W3" charset="-128"/>
              </a:rPr>
              <a:t>3</a:t>
            </a:r>
            <a:r>
              <a:rPr lang="fr-FR" sz="1050" dirty="0" smtClean="0">
                <a:solidFill>
                  <a:srgbClr val="FF0000"/>
                </a:solidFill>
                <a:ea typeface="ヒラギノ角ゴ Pro W3" charset="-128"/>
              </a:rPr>
              <a:t>, </a:t>
            </a:r>
            <a:r>
              <a:rPr lang="fr-FR" sz="1050" b="1" dirty="0" smtClean="0">
                <a:solidFill>
                  <a:srgbClr val="336699"/>
                </a:solidFill>
                <a:ea typeface="ヒラギノ角ゴ Pro W3" charset="-128"/>
              </a:rPr>
              <a:t>B. </a:t>
            </a:r>
            <a:r>
              <a:rPr lang="fr-FR" sz="1050" b="1" dirty="0" err="1" smtClean="0">
                <a:solidFill>
                  <a:srgbClr val="336699"/>
                </a:solidFill>
                <a:ea typeface="ヒラギノ角ゴ Pro W3" charset="-128"/>
              </a:rPr>
              <a:t>Lauss</a:t>
            </a:r>
            <a:r>
              <a:rPr lang="fr-FR" sz="1050" b="1" dirty="0" smtClean="0">
                <a:solidFill>
                  <a:srgbClr val="336699"/>
                </a:solidFill>
                <a:ea typeface="ヒラギノ角ゴ Pro W3" charset="-128"/>
              </a:rPr>
              <a:t>, </a:t>
            </a:r>
            <a:r>
              <a:rPr lang="fr-FR" sz="1050" b="1" dirty="0" smtClean="0">
                <a:solidFill>
                  <a:srgbClr val="FF0000"/>
                </a:solidFill>
                <a:ea typeface="ヒラギノ角ゴ Pro W3" charset="-128"/>
              </a:rPr>
              <a:t>S. </a:t>
            </a:r>
            <a:r>
              <a:rPr lang="fr-FR" sz="1050" b="1" dirty="0" err="1" smtClean="0">
                <a:solidFill>
                  <a:srgbClr val="FF0000"/>
                </a:solidFill>
                <a:ea typeface="ヒラギノ角ゴ Pro W3" charset="-128"/>
              </a:rPr>
              <a:t>komposch</a:t>
            </a:r>
            <a:endParaRPr lang="fr-FR" sz="1050" b="1" dirty="0" smtClean="0">
              <a:solidFill>
                <a:srgbClr val="FF0000"/>
              </a:solidFill>
              <a:ea typeface="ヒラギノ角ゴ Pro W3" charset="-128"/>
            </a:endParaRPr>
          </a:p>
          <a:p>
            <a:pPr marL="457200" indent="-457200" algn="just">
              <a:spcBef>
                <a:spcPts val="0"/>
              </a:spcBef>
            </a:pPr>
            <a:r>
              <a:rPr lang="fr-FR" sz="1050" dirty="0" smtClean="0">
                <a:solidFill>
                  <a:srgbClr val="FF0000"/>
                </a:solidFill>
                <a:ea typeface="ヒラギノ角ゴ Pro W3" charset="-128"/>
              </a:rPr>
              <a:t>D. Ries,</a:t>
            </a:r>
            <a:r>
              <a:rPr lang="fr-FR" sz="1050" b="1" dirty="0" smtClean="0">
                <a:solidFill>
                  <a:srgbClr val="336699"/>
                </a:solidFill>
                <a:ea typeface="ヒラギノ角ゴ Pro W3" charset="-128"/>
              </a:rPr>
              <a:t> </a:t>
            </a:r>
            <a:r>
              <a:rPr lang="fr-FR" sz="1050" b="1" dirty="0">
                <a:solidFill>
                  <a:srgbClr val="336699"/>
                </a:solidFill>
                <a:ea typeface="ヒラギノ角ゴ Pro W3" charset="-128"/>
              </a:rPr>
              <a:t>P. Schmidt-</a:t>
            </a:r>
            <a:r>
              <a:rPr lang="fr-FR" sz="1050" b="1" dirty="0" err="1">
                <a:solidFill>
                  <a:srgbClr val="336699"/>
                </a:solidFill>
                <a:ea typeface="ヒラギノ角ゴ Pro W3" charset="-128"/>
              </a:rPr>
              <a:t>Wellenburg</a:t>
            </a:r>
            <a:r>
              <a:rPr lang="fr-FR" sz="1050" b="1" dirty="0">
                <a:solidFill>
                  <a:srgbClr val="336699"/>
                </a:solidFill>
                <a:ea typeface="ヒラギノ角ゴ Pro W3" charset="-128"/>
              </a:rPr>
              <a:t>, G. </a:t>
            </a:r>
            <a:r>
              <a:rPr lang="fr-FR" sz="1050" b="1" dirty="0" err="1">
                <a:solidFill>
                  <a:srgbClr val="336699"/>
                </a:solidFill>
                <a:ea typeface="ヒラギノ角ゴ Pro W3" charset="-128"/>
              </a:rPr>
              <a:t>Zsigmond</a:t>
            </a:r>
            <a:endParaRPr lang="fr-FR" sz="1050" b="1" dirty="0">
              <a:solidFill>
                <a:srgbClr val="336699"/>
              </a:solidFill>
              <a:ea typeface="ヒラギノ角ゴ Pro W3" charset="-128"/>
            </a:endParaRPr>
          </a:p>
          <a:p>
            <a:pPr marL="457200" indent="-457200" algn="just">
              <a:spcBef>
                <a:spcPts val="0"/>
              </a:spcBef>
            </a:pPr>
            <a:endParaRPr lang="fr-FR" sz="1050" u="sng" dirty="0">
              <a:ea typeface="ヒラギノ角ゴ Pro W3" charset="-128"/>
            </a:endParaRPr>
          </a:p>
          <a:p>
            <a:pPr marL="457200" indent="-457200" algn="just">
              <a:spcBef>
                <a:spcPts val="0"/>
              </a:spcBef>
            </a:pPr>
            <a:r>
              <a:rPr lang="fr-FR" sz="1050" dirty="0" smtClean="0">
                <a:solidFill>
                  <a:srgbClr val="FF0000"/>
                </a:solidFill>
                <a:ea typeface="ヒラギノ角ゴ Pro W3" charset="-128"/>
              </a:rPr>
              <a:t> B. </a:t>
            </a:r>
            <a:r>
              <a:rPr lang="fr-FR" sz="1050" dirty="0" err="1" smtClean="0">
                <a:solidFill>
                  <a:srgbClr val="FF0000"/>
                </a:solidFill>
                <a:ea typeface="ヒラギノ角ゴ Pro W3" charset="-128"/>
              </a:rPr>
              <a:t>Franke</a:t>
            </a:r>
            <a:r>
              <a:rPr lang="fr-FR" sz="1050" dirty="0" smtClean="0">
                <a:solidFill>
                  <a:srgbClr val="FF0000"/>
                </a:solidFill>
                <a:ea typeface="ヒラギノ角ゴ Pro W3" charset="-128"/>
              </a:rPr>
              <a:t>,</a:t>
            </a:r>
            <a:r>
              <a:rPr lang="fr-FR" sz="1050" dirty="0" smtClean="0">
                <a:solidFill>
                  <a:srgbClr val="336699"/>
                </a:solidFill>
                <a:ea typeface="ヒラギノ角ゴ Pro W3" charset="-128"/>
              </a:rPr>
              <a:t> </a:t>
            </a:r>
            <a:r>
              <a:rPr lang="fr-FR" sz="1050" b="1" u="sng" dirty="0">
                <a:solidFill>
                  <a:srgbClr val="006600"/>
                </a:solidFill>
                <a:ea typeface="ヒラギノ角ゴ Pro W3" charset="-128"/>
              </a:rPr>
              <a:t>K. Kirch</a:t>
            </a:r>
            <a:r>
              <a:rPr lang="fr-FR" sz="1050" b="1" u="sng" baseline="30000" dirty="0">
                <a:solidFill>
                  <a:srgbClr val="006600"/>
                </a:solidFill>
                <a:ea typeface="ヒラギノ角ゴ Pro W3" charset="-128"/>
              </a:rPr>
              <a:t>1</a:t>
            </a:r>
            <a:r>
              <a:rPr lang="fr-FR" sz="1050" b="1" dirty="0">
                <a:solidFill>
                  <a:srgbClr val="006600"/>
                </a:solidFill>
                <a:ea typeface="ヒラギノ角ゴ Pro W3" charset="-128"/>
              </a:rPr>
              <a:t>, </a:t>
            </a:r>
            <a:r>
              <a:rPr lang="fr-FR" sz="1050" dirty="0" smtClean="0">
                <a:solidFill>
                  <a:srgbClr val="336699"/>
                </a:solidFill>
                <a:ea typeface="ヒラギノ角ゴ Pro W3" charset="-128"/>
              </a:rPr>
              <a:t>J. </a:t>
            </a:r>
            <a:r>
              <a:rPr lang="fr-FR" sz="1050" dirty="0" err="1" smtClean="0">
                <a:solidFill>
                  <a:srgbClr val="336699"/>
                </a:solidFill>
                <a:ea typeface="ヒラギノ角ゴ Pro W3" charset="-128"/>
              </a:rPr>
              <a:t>Krempel</a:t>
            </a:r>
            <a:r>
              <a:rPr lang="fr-FR" sz="1050" dirty="0" smtClean="0">
                <a:solidFill>
                  <a:srgbClr val="336699"/>
                </a:solidFill>
                <a:ea typeface="ヒラギノ角ゴ Pro W3" charset="-128"/>
              </a:rPr>
              <a:t>, </a:t>
            </a:r>
            <a:r>
              <a:rPr lang="fr-FR" sz="1050" b="1" dirty="0" smtClean="0">
                <a:solidFill>
                  <a:srgbClr val="336699"/>
                </a:solidFill>
                <a:ea typeface="ヒラギノ角ゴ Pro W3" charset="-128"/>
              </a:rPr>
              <a:t>F</a:t>
            </a:r>
            <a:r>
              <a:rPr lang="fr-FR" sz="1050" b="1" dirty="0">
                <a:solidFill>
                  <a:srgbClr val="336699"/>
                </a:solidFill>
                <a:ea typeface="ヒラギノ角ゴ Pro W3" charset="-128"/>
              </a:rPr>
              <a:t>. </a:t>
            </a:r>
            <a:r>
              <a:rPr lang="fr-FR" sz="1050" b="1" dirty="0" err="1" smtClean="0">
                <a:solidFill>
                  <a:srgbClr val="336699"/>
                </a:solidFill>
                <a:ea typeface="ヒラギノ角ゴ Pro W3" charset="-128"/>
              </a:rPr>
              <a:t>Piegsa</a:t>
            </a:r>
            <a:r>
              <a:rPr lang="fr-FR" sz="1050" b="1" dirty="0" smtClean="0">
                <a:solidFill>
                  <a:srgbClr val="336699"/>
                </a:solidFill>
                <a:ea typeface="ヒラギノ角ゴ Pro W3" charset="-128"/>
              </a:rPr>
              <a:t>, D. Zhu</a:t>
            </a:r>
            <a:endParaRPr lang="fr-FR" sz="1050" b="1" dirty="0">
              <a:solidFill>
                <a:srgbClr val="336699"/>
              </a:solidFill>
              <a:ea typeface="ヒラギノ角ゴ Pro W3" charset="-128"/>
            </a:endParaRPr>
          </a:p>
        </p:txBody>
      </p:sp>
      <p:sp>
        <p:nvSpPr>
          <p:cNvPr id="173062" name="Text Box 6"/>
          <p:cNvSpPr txBox="1">
            <a:spLocks noChangeArrowheads="1"/>
          </p:cNvSpPr>
          <p:nvPr/>
        </p:nvSpPr>
        <p:spPr bwMode="auto">
          <a:xfrm>
            <a:off x="4805362" y="980728"/>
            <a:ext cx="4375150" cy="4524315"/>
          </a:xfrm>
          <a:prstGeom prst="rect">
            <a:avLst/>
          </a:prstGeom>
          <a:noFill/>
          <a:ln w="9525">
            <a:noFill/>
            <a:miter lim="800000"/>
            <a:headEnd/>
            <a:tailEnd/>
          </a:ln>
          <a:effectLst/>
        </p:spPr>
        <p:txBody>
          <a:bodyPr>
            <a:spAutoFit/>
          </a:bodyPr>
          <a:lstStyle/>
          <a:p>
            <a:pPr algn="just">
              <a:spcBef>
                <a:spcPts val="0"/>
              </a:spcBef>
            </a:pPr>
            <a:endParaRPr lang="fr-FR" sz="1100" b="1" dirty="0">
              <a:solidFill>
                <a:srgbClr val="336699"/>
              </a:solidFill>
              <a:ea typeface="ヒラギノ角ゴ Pro W3" charset="-128"/>
            </a:endParaRPr>
          </a:p>
          <a:p>
            <a:pPr algn="just">
              <a:spcBef>
                <a:spcPts val="0"/>
              </a:spcBef>
            </a:pPr>
            <a:r>
              <a:rPr lang="fr-FR" sz="1100" i="1" dirty="0" err="1">
                <a:solidFill>
                  <a:srgbClr val="336699"/>
                </a:solidFill>
                <a:ea typeface="ヒラギノ角ゴ Pro W3" charset="-128"/>
              </a:rPr>
              <a:t>Physikalisch</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Technische</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Bundesanstalt</a:t>
            </a:r>
            <a:r>
              <a:rPr lang="fr-FR" sz="1100" i="1" dirty="0">
                <a:solidFill>
                  <a:srgbClr val="336699"/>
                </a:solidFill>
                <a:ea typeface="ヒラギノ角ゴ Pro W3" charset="-128"/>
              </a:rPr>
              <a:t>, </a:t>
            </a:r>
            <a:r>
              <a:rPr lang="fr-FR" sz="1100" b="1" i="1" dirty="0">
                <a:solidFill>
                  <a:srgbClr val="336699"/>
                </a:solidFill>
                <a:ea typeface="ヒラギノ角ゴ Pro W3" charset="-128"/>
              </a:rPr>
              <a:t>Berlin</a:t>
            </a:r>
            <a:endParaRPr lang="fr-FR" sz="1100" i="1" dirty="0">
              <a:solidFill>
                <a:srgbClr val="336699"/>
              </a:solidFill>
              <a:ea typeface="ヒラギノ角ゴ Pro W3" charset="-128"/>
            </a:endParaRPr>
          </a:p>
          <a:p>
            <a:pPr algn="just">
              <a:spcBef>
                <a:spcPts val="0"/>
              </a:spcBef>
            </a:pPr>
            <a:endParaRPr lang="fr-FR" sz="1200" i="1" dirty="0">
              <a:solidFill>
                <a:srgbClr val="336699"/>
              </a:solidFill>
              <a:ea typeface="ヒラギノ角ゴ Pro W3" charset="-128"/>
            </a:endParaRPr>
          </a:p>
          <a:p>
            <a:pPr algn="just">
              <a:spcBef>
                <a:spcPts val="0"/>
              </a:spcBef>
            </a:pPr>
            <a:r>
              <a:rPr lang="fr-FR" sz="1100" i="1" dirty="0">
                <a:solidFill>
                  <a:srgbClr val="336699"/>
                </a:solidFill>
                <a:ea typeface="ヒラギノ角ゴ Pro W3" charset="-128"/>
              </a:rPr>
              <a:t>Laboratoire de Physique Corpusculaire, </a:t>
            </a:r>
            <a:r>
              <a:rPr lang="fr-FR" sz="1100" b="1" i="1" dirty="0">
                <a:solidFill>
                  <a:srgbClr val="336699"/>
                </a:solidFill>
                <a:ea typeface="ヒラギノ角ゴ Pro W3" charset="-128"/>
              </a:rPr>
              <a:t>Caen</a:t>
            </a:r>
            <a:endParaRPr lang="fr-FR" sz="1100" dirty="0">
              <a:solidFill>
                <a:srgbClr val="336699"/>
              </a:solidFill>
              <a:ea typeface="ヒラギノ角ゴ Pro W3" charset="-128"/>
            </a:endParaRPr>
          </a:p>
          <a:p>
            <a:pPr algn="just">
              <a:spcBef>
                <a:spcPts val="0"/>
              </a:spcBef>
            </a:pPr>
            <a:endParaRPr lang="fr-FR" sz="1400" b="1" dirty="0">
              <a:solidFill>
                <a:srgbClr val="336699"/>
              </a:solidFill>
              <a:ea typeface="ヒラギノ角ゴ Pro W3" charset="-128"/>
            </a:endParaRPr>
          </a:p>
          <a:p>
            <a:pPr algn="just">
              <a:spcBef>
                <a:spcPts val="0"/>
              </a:spcBef>
            </a:pPr>
            <a:r>
              <a:rPr lang="fr-FR" sz="1100" i="1" dirty="0">
                <a:solidFill>
                  <a:srgbClr val="336699"/>
                </a:solidFill>
                <a:ea typeface="ヒラギノ角ゴ Pro W3" charset="-128"/>
              </a:rPr>
              <a:t>Institute of </a:t>
            </a:r>
            <a:r>
              <a:rPr lang="fr-FR" sz="1100" i="1" dirty="0" err="1">
                <a:solidFill>
                  <a:srgbClr val="336699"/>
                </a:solidFill>
                <a:ea typeface="ヒラギノ角ゴ Pro W3" charset="-128"/>
              </a:rPr>
              <a:t>Physics</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Jagiellonian</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University</a:t>
            </a:r>
            <a:r>
              <a:rPr lang="fr-FR" sz="1100" i="1" dirty="0">
                <a:solidFill>
                  <a:srgbClr val="336699"/>
                </a:solidFill>
                <a:ea typeface="ヒラギノ角ゴ Pro W3" charset="-128"/>
              </a:rPr>
              <a:t>, </a:t>
            </a:r>
            <a:r>
              <a:rPr lang="fr-FR" sz="1100" b="1" i="1" dirty="0" err="1">
                <a:solidFill>
                  <a:srgbClr val="336699"/>
                </a:solidFill>
                <a:ea typeface="ヒラギノ角ゴ Pro W3" charset="-128"/>
              </a:rPr>
              <a:t>Cracow</a:t>
            </a:r>
            <a:endParaRPr lang="fr-FR" sz="1100" b="1" i="1" dirty="0">
              <a:solidFill>
                <a:srgbClr val="336699"/>
              </a:solidFill>
              <a:ea typeface="ヒラギノ角ゴ Pro W3" charset="-128"/>
            </a:endParaRPr>
          </a:p>
          <a:p>
            <a:pPr algn="just">
              <a:spcBef>
                <a:spcPts val="0"/>
              </a:spcBef>
            </a:pPr>
            <a:endParaRPr lang="fr-FR" sz="1100" b="1" i="1" dirty="0">
              <a:solidFill>
                <a:srgbClr val="336699"/>
              </a:solidFill>
              <a:ea typeface="ヒラギノ角ゴ Pro W3" charset="-128"/>
            </a:endParaRPr>
          </a:p>
          <a:p>
            <a:pPr algn="just">
              <a:spcBef>
                <a:spcPts val="0"/>
              </a:spcBef>
            </a:pPr>
            <a:r>
              <a:rPr lang="fr-FR" sz="1100" i="1" dirty="0" err="1">
                <a:solidFill>
                  <a:srgbClr val="336699"/>
                </a:solidFill>
                <a:ea typeface="ヒラギノ角ゴ Pro W3" charset="-128"/>
              </a:rPr>
              <a:t>Henryk</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Niedwodniczanski</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Inst</a:t>
            </a:r>
            <a:r>
              <a:rPr lang="fr-FR" sz="1100" i="1" dirty="0">
                <a:solidFill>
                  <a:srgbClr val="336699"/>
                </a:solidFill>
                <a:ea typeface="ヒラギノ角ゴ Pro W3" charset="-128"/>
              </a:rPr>
              <a:t>. Of </a:t>
            </a:r>
            <a:r>
              <a:rPr lang="fr-FR" sz="1100" i="1" dirty="0" err="1">
                <a:solidFill>
                  <a:srgbClr val="336699"/>
                </a:solidFill>
                <a:ea typeface="ヒラギノ角ゴ Pro W3" charset="-128"/>
              </a:rPr>
              <a:t>Nucl</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Physics</a:t>
            </a:r>
            <a:r>
              <a:rPr lang="fr-FR" sz="1100" i="1" dirty="0">
                <a:solidFill>
                  <a:srgbClr val="336699"/>
                </a:solidFill>
                <a:ea typeface="ヒラギノ角ゴ Pro W3" charset="-128"/>
              </a:rPr>
              <a:t>, </a:t>
            </a:r>
            <a:r>
              <a:rPr lang="fr-FR" sz="1100" b="1" dirty="0" err="1">
                <a:solidFill>
                  <a:srgbClr val="336699"/>
                </a:solidFill>
                <a:ea typeface="ヒラギノ角ゴ Pro W3" charset="-128"/>
              </a:rPr>
              <a:t>Cracow</a:t>
            </a:r>
            <a:endParaRPr lang="fr-FR" sz="1100" i="1" dirty="0">
              <a:solidFill>
                <a:srgbClr val="336699"/>
              </a:solidFill>
              <a:ea typeface="ヒラギノ角ゴ Pro W3" charset="-128"/>
            </a:endParaRPr>
          </a:p>
          <a:p>
            <a:pPr algn="just">
              <a:spcBef>
                <a:spcPts val="0"/>
              </a:spcBef>
            </a:pPr>
            <a:endParaRPr lang="fr-FR" sz="1000" i="1" dirty="0">
              <a:solidFill>
                <a:srgbClr val="336699"/>
              </a:solidFill>
              <a:ea typeface="ヒラギノ角ゴ Pro W3" charset="-128"/>
            </a:endParaRPr>
          </a:p>
          <a:p>
            <a:pPr algn="just">
              <a:spcBef>
                <a:spcPts val="0"/>
              </a:spcBef>
            </a:pPr>
            <a:r>
              <a:rPr lang="fr-FR" sz="1100" i="1" dirty="0">
                <a:solidFill>
                  <a:srgbClr val="336699"/>
                </a:solidFill>
                <a:ea typeface="ヒラギノ角ゴ Pro W3" charset="-128"/>
              </a:rPr>
              <a:t>Joint Institute of </a:t>
            </a:r>
            <a:r>
              <a:rPr lang="fr-FR" sz="1100" i="1" dirty="0" err="1">
                <a:solidFill>
                  <a:srgbClr val="336699"/>
                </a:solidFill>
                <a:ea typeface="ヒラギノ角ゴ Pro W3" charset="-128"/>
              </a:rPr>
              <a:t>Nuclear</a:t>
            </a:r>
            <a:r>
              <a:rPr lang="fr-FR" sz="1100" i="1" dirty="0">
                <a:solidFill>
                  <a:srgbClr val="336699"/>
                </a:solidFill>
                <a:ea typeface="ヒラギノ角ゴ Pro W3" charset="-128"/>
              </a:rPr>
              <a:t> </a:t>
            </a:r>
            <a:r>
              <a:rPr lang="fr-FR" sz="1100" i="1" dirty="0" err="1">
                <a:solidFill>
                  <a:srgbClr val="336699"/>
                </a:solidFill>
                <a:ea typeface="ヒラギノ角ゴ Pro W3" charset="-128"/>
              </a:rPr>
              <a:t>Reasearch</a:t>
            </a:r>
            <a:r>
              <a:rPr lang="fr-FR" sz="1100" i="1" dirty="0">
                <a:solidFill>
                  <a:srgbClr val="336699"/>
                </a:solidFill>
                <a:ea typeface="ヒラギノ角ゴ Pro W3" charset="-128"/>
              </a:rPr>
              <a:t>, </a:t>
            </a:r>
            <a:r>
              <a:rPr lang="fr-FR" sz="1100" b="1" i="1" dirty="0" err="1">
                <a:solidFill>
                  <a:srgbClr val="336699"/>
                </a:solidFill>
                <a:ea typeface="ヒラギノ角ゴ Pro W3" charset="-128"/>
              </a:rPr>
              <a:t>Dubna</a:t>
            </a:r>
            <a:endParaRPr lang="fr-FR" sz="1100" i="1" dirty="0">
              <a:solidFill>
                <a:srgbClr val="336699"/>
              </a:solidFill>
              <a:ea typeface="ヒラギノ角ゴ Pro W3" charset="-128"/>
            </a:endParaRPr>
          </a:p>
          <a:p>
            <a:pPr algn="just">
              <a:spcBef>
                <a:spcPts val="0"/>
              </a:spcBef>
            </a:pPr>
            <a:endParaRPr lang="fr-FR" sz="900" b="1" dirty="0">
              <a:solidFill>
                <a:srgbClr val="336699"/>
              </a:solidFill>
              <a:ea typeface="ヒラギノ角ゴ Pro W3" charset="-128"/>
            </a:endParaRPr>
          </a:p>
          <a:p>
            <a:pPr algn="just">
              <a:spcBef>
                <a:spcPts val="0"/>
              </a:spcBef>
            </a:pPr>
            <a:r>
              <a:rPr lang="en-US" sz="1100" i="1" dirty="0" err="1">
                <a:solidFill>
                  <a:srgbClr val="336699"/>
                </a:solidFill>
                <a:ea typeface="ヒラギノ角ゴ Pro W3" charset="-128"/>
              </a:rPr>
              <a:t>Département</a:t>
            </a:r>
            <a:r>
              <a:rPr lang="en-US" sz="1100" i="1" dirty="0">
                <a:solidFill>
                  <a:srgbClr val="336699"/>
                </a:solidFill>
                <a:ea typeface="ヒラギノ角ゴ Pro W3" charset="-128"/>
              </a:rPr>
              <a:t> de physique, </a:t>
            </a:r>
            <a:r>
              <a:rPr lang="en-US" sz="1100" i="1" dirty="0" err="1">
                <a:solidFill>
                  <a:srgbClr val="336699"/>
                </a:solidFill>
                <a:ea typeface="ヒラギノ角ゴ Pro W3" charset="-128"/>
              </a:rPr>
              <a:t>Université</a:t>
            </a:r>
            <a:r>
              <a:rPr lang="en-US" sz="1100" i="1" dirty="0">
                <a:solidFill>
                  <a:srgbClr val="336699"/>
                </a:solidFill>
                <a:ea typeface="ヒラギノ角ゴ Pro W3" charset="-128"/>
              </a:rPr>
              <a:t> de Fribourg, </a:t>
            </a:r>
            <a:r>
              <a:rPr lang="en-US" sz="1100" b="1" i="1" dirty="0">
                <a:solidFill>
                  <a:srgbClr val="336699"/>
                </a:solidFill>
                <a:ea typeface="ヒラギノ角ゴ Pro W3" charset="-128"/>
              </a:rPr>
              <a:t>Fribourg</a:t>
            </a:r>
            <a:endParaRPr lang="fr-FR" sz="1100" b="1" i="1" dirty="0">
              <a:solidFill>
                <a:srgbClr val="336699"/>
              </a:solidFill>
              <a:ea typeface="ヒラギノ角ゴ Pro W3" charset="-128"/>
            </a:endParaRPr>
          </a:p>
          <a:p>
            <a:pPr algn="just">
              <a:spcBef>
                <a:spcPts val="0"/>
              </a:spcBef>
            </a:pPr>
            <a:endParaRPr lang="fr-FR" sz="900" b="1" dirty="0">
              <a:solidFill>
                <a:srgbClr val="336699"/>
              </a:solidFill>
              <a:ea typeface="ヒラギノ角ゴ Pro W3" charset="-128"/>
            </a:endParaRPr>
          </a:p>
          <a:p>
            <a:pPr algn="just">
              <a:spcBef>
                <a:spcPts val="0"/>
              </a:spcBef>
            </a:pPr>
            <a:r>
              <a:rPr lang="en-US" sz="1100" i="1" dirty="0" smtClean="0">
                <a:solidFill>
                  <a:srgbClr val="336699"/>
                </a:solidFill>
                <a:ea typeface="ヒラギノ角ゴ Pro W3" charset="-128"/>
              </a:rPr>
              <a:t>Lab. </a:t>
            </a:r>
            <a:r>
              <a:rPr lang="en-US" sz="1100" i="1" dirty="0">
                <a:solidFill>
                  <a:srgbClr val="336699"/>
                </a:solidFill>
                <a:ea typeface="ヒラギノ角ゴ Pro W3" charset="-128"/>
              </a:rPr>
              <a:t>de Physique </a:t>
            </a:r>
            <a:r>
              <a:rPr lang="en-US" sz="1100" i="1" dirty="0" err="1">
                <a:solidFill>
                  <a:srgbClr val="336699"/>
                </a:solidFill>
                <a:ea typeface="ヒラギノ角ゴ Pro W3" charset="-128"/>
              </a:rPr>
              <a:t>Subatomique</a:t>
            </a:r>
            <a:r>
              <a:rPr lang="en-US" sz="1100" i="1" dirty="0">
                <a:solidFill>
                  <a:srgbClr val="336699"/>
                </a:solidFill>
                <a:ea typeface="ヒラギノ角ゴ Pro W3" charset="-128"/>
              </a:rPr>
              <a:t> et de </a:t>
            </a:r>
            <a:r>
              <a:rPr lang="en-US" sz="1100" i="1" dirty="0" err="1">
                <a:solidFill>
                  <a:srgbClr val="336699"/>
                </a:solidFill>
                <a:ea typeface="ヒラギノ角ゴ Pro W3" charset="-128"/>
              </a:rPr>
              <a:t>Cosmologie</a:t>
            </a:r>
            <a:r>
              <a:rPr lang="en-US" sz="1100" i="1" dirty="0">
                <a:solidFill>
                  <a:srgbClr val="336699"/>
                </a:solidFill>
                <a:ea typeface="ヒラギノ角ゴ Pro W3" charset="-128"/>
              </a:rPr>
              <a:t>, </a:t>
            </a:r>
            <a:r>
              <a:rPr lang="en-US" sz="1100" b="1" i="1" dirty="0">
                <a:solidFill>
                  <a:srgbClr val="336699"/>
                </a:solidFill>
                <a:ea typeface="ヒラギノ角ゴ Pro W3" charset="-128"/>
              </a:rPr>
              <a:t>Grenoble</a:t>
            </a:r>
            <a:endParaRPr lang="en-US" sz="1100" i="1" dirty="0">
              <a:solidFill>
                <a:srgbClr val="336699"/>
              </a:solidFill>
              <a:ea typeface="ヒラギノ角ゴ Pro W3" charset="-128"/>
            </a:endParaRPr>
          </a:p>
          <a:p>
            <a:pPr algn="just">
              <a:spcBef>
                <a:spcPts val="0"/>
              </a:spcBef>
            </a:pPr>
            <a:r>
              <a:rPr lang="fr-FR" sz="900" b="1" dirty="0" smtClean="0">
                <a:solidFill>
                  <a:srgbClr val="336699"/>
                </a:solidFill>
                <a:ea typeface="ヒラギノ角ゴ Pro W3" charset="-128"/>
              </a:rPr>
              <a:t> </a:t>
            </a:r>
            <a:r>
              <a:rPr lang="fr-FR" sz="1100" b="1" dirty="0" smtClean="0">
                <a:solidFill>
                  <a:srgbClr val="336699"/>
                </a:solidFill>
                <a:ea typeface="ヒラギノ角ゴ Pro W3" charset="-128"/>
              </a:rPr>
              <a:t> </a:t>
            </a:r>
            <a:endParaRPr lang="fr-FR" sz="1100" dirty="0">
              <a:solidFill>
                <a:srgbClr val="336699"/>
              </a:solidFill>
              <a:ea typeface="ヒラギノ角ゴ Pro W3" charset="-128"/>
            </a:endParaRPr>
          </a:p>
          <a:p>
            <a:pPr algn="just">
              <a:spcBef>
                <a:spcPts val="0"/>
              </a:spcBef>
            </a:pPr>
            <a:r>
              <a:rPr lang="en-US" sz="1100" i="1" dirty="0" err="1">
                <a:solidFill>
                  <a:srgbClr val="336699"/>
                </a:solidFill>
                <a:ea typeface="ヒラギノ角ゴ Pro W3" charset="-128"/>
              </a:rPr>
              <a:t>Katholieke</a:t>
            </a:r>
            <a:r>
              <a:rPr lang="en-US" sz="1100" i="1" dirty="0">
                <a:solidFill>
                  <a:srgbClr val="336699"/>
                </a:solidFill>
                <a:ea typeface="ヒラギノ角ゴ Pro W3" charset="-128"/>
              </a:rPr>
              <a:t> </a:t>
            </a:r>
            <a:r>
              <a:rPr lang="en-US" sz="1100" i="1" dirty="0" err="1">
                <a:solidFill>
                  <a:srgbClr val="336699"/>
                </a:solidFill>
                <a:ea typeface="ヒラギノ角ゴ Pro W3" charset="-128"/>
              </a:rPr>
              <a:t>Universiteit</a:t>
            </a:r>
            <a:r>
              <a:rPr lang="en-US" sz="1100" i="1" dirty="0">
                <a:solidFill>
                  <a:srgbClr val="336699"/>
                </a:solidFill>
                <a:ea typeface="ヒラギノ角ゴ Pro W3" charset="-128"/>
              </a:rPr>
              <a:t>,</a:t>
            </a:r>
            <a:r>
              <a:rPr lang="en-US" sz="1100" b="1" i="1" dirty="0">
                <a:solidFill>
                  <a:srgbClr val="336699"/>
                </a:solidFill>
                <a:ea typeface="ヒラギノ角ゴ Pro W3" charset="-128"/>
              </a:rPr>
              <a:t> Leuven</a:t>
            </a:r>
            <a:endParaRPr lang="fr-FR" sz="1100" dirty="0">
              <a:solidFill>
                <a:srgbClr val="336699"/>
              </a:solidFill>
              <a:ea typeface="ヒラギノ角ゴ Pro W3" charset="-128"/>
            </a:endParaRPr>
          </a:p>
          <a:p>
            <a:pPr algn="just">
              <a:spcBef>
                <a:spcPts val="0"/>
              </a:spcBef>
            </a:pPr>
            <a:endParaRPr lang="en-US" sz="1100" b="1" i="1" dirty="0">
              <a:solidFill>
                <a:srgbClr val="336699"/>
              </a:solidFill>
              <a:ea typeface="ヒラギノ角ゴ Pro W3" charset="-128"/>
            </a:endParaRPr>
          </a:p>
          <a:p>
            <a:pPr algn="just">
              <a:spcBef>
                <a:spcPts val="0"/>
              </a:spcBef>
            </a:pPr>
            <a:r>
              <a:rPr lang="en-US" sz="1100" i="1" dirty="0">
                <a:solidFill>
                  <a:srgbClr val="336699"/>
                </a:solidFill>
                <a:ea typeface="ヒラギノ角ゴ Pro W3" charset="-128"/>
              </a:rPr>
              <a:t>Inst. </a:t>
            </a:r>
            <a:r>
              <a:rPr lang="en-US" sz="1100" i="1" dirty="0" err="1">
                <a:solidFill>
                  <a:srgbClr val="336699"/>
                </a:solidFill>
                <a:ea typeface="ヒラギノ角ゴ Pro W3" charset="-128"/>
              </a:rPr>
              <a:t>für</a:t>
            </a:r>
            <a:r>
              <a:rPr lang="en-US" sz="1100" i="1" dirty="0">
                <a:solidFill>
                  <a:srgbClr val="336699"/>
                </a:solidFill>
                <a:ea typeface="ヒラギノ角ゴ Pro W3" charset="-128"/>
              </a:rPr>
              <a:t> </a:t>
            </a:r>
            <a:r>
              <a:rPr lang="en-US" sz="1100" i="1" dirty="0" err="1">
                <a:solidFill>
                  <a:srgbClr val="336699"/>
                </a:solidFill>
                <a:ea typeface="ヒラギノ角ゴ Pro W3" charset="-128"/>
              </a:rPr>
              <a:t>Kernchemie</a:t>
            </a:r>
            <a:r>
              <a:rPr lang="en-US" sz="1100" i="1" dirty="0">
                <a:solidFill>
                  <a:srgbClr val="336699"/>
                </a:solidFill>
                <a:ea typeface="ヒラギノ角ゴ Pro W3" charset="-128"/>
              </a:rPr>
              <a:t>, Johannes-Gutenberg-</a:t>
            </a:r>
            <a:r>
              <a:rPr lang="en-US" sz="1100" i="1" dirty="0" err="1">
                <a:solidFill>
                  <a:srgbClr val="336699"/>
                </a:solidFill>
                <a:ea typeface="ヒラギノ角ゴ Pro W3" charset="-128"/>
              </a:rPr>
              <a:t>Universität</a:t>
            </a:r>
            <a:r>
              <a:rPr lang="en-US" sz="1100" i="1" dirty="0">
                <a:solidFill>
                  <a:srgbClr val="336699"/>
                </a:solidFill>
                <a:ea typeface="ヒラギノ角ゴ Pro W3" charset="-128"/>
              </a:rPr>
              <a:t>, </a:t>
            </a:r>
            <a:r>
              <a:rPr lang="en-US" sz="1100" b="1" i="1" dirty="0" smtClean="0">
                <a:solidFill>
                  <a:srgbClr val="336699"/>
                </a:solidFill>
                <a:ea typeface="ヒラギノ角ゴ Pro W3" charset="-128"/>
              </a:rPr>
              <a:t>Mainz</a:t>
            </a:r>
            <a:endParaRPr lang="fr-FR" sz="1100" dirty="0">
              <a:solidFill>
                <a:srgbClr val="336699"/>
              </a:solidFill>
              <a:ea typeface="ヒラギノ角ゴ Pro W3" charset="-128"/>
            </a:endParaRPr>
          </a:p>
          <a:p>
            <a:pPr algn="just">
              <a:spcBef>
                <a:spcPts val="0"/>
              </a:spcBef>
            </a:pPr>
            <a:endParaRPr lang="fr-FR" sz="800" b="1" dirty="0" smtClean="0">
              <a:solidFill>
                <a:srgbClr val="336699"/>
              </a:solidFill>
              <a:ea typeface="ヒラギノ角ゴ Pro W3" charset="-128"/>
            </a:endParaRPr>
          </a:p>
          <a:p>
            <a:pPr algn="just">
              <a:spcBef>
                <a:spcPts val="0"/>
              </a:spcBef>
            </a:pPr>
            <a:r>
              <a:rPr lang="fr-FR" sz="1100" i="1" dirty="0" smtClean="0">
                <a:solidFill>
                  <a:srgbClr val="336699"/>
                </a:solidFill>
                <a:ea typeface="ヒラギノ角ゴ Pro W3" charset="-128"/>
              </a:rPr>
              <a:t>Centre de Spectrométrie Nucléaire et de Spectrométrie de Masse, Paris</a:t>
            </a:r>
          </a:p>
          <a:p>
            <a:pPr algn="just">
              <a:spcBef>
                <a:spcPts val="0"/>
              </a:spcBef>
            </a:pPr>
            <a:endParaRPr lang="fr-FR" sz="1200" b="1" dirty="0">
              <a:solidFill>
                <a:srgbClr val="336699"/>
              </a:solidFill>
              <a:ea typeface="ヒラギノ角ゴ Pro W3" charset="-128"/>
            </a:endParaRPr>
          </a:p>
          <a:p>
            <a:pPr algn="just">
              <a:spcBef>
                <a:spcPts val="0"/>
              </a:spcBef>
            </a:pPr>
            <a:r>
              <a:rPr lang="en-US" sz="1100" i="1" dirty="0" smtClean="0">
                <a:solidFill>
                  <a:srgbClr val="336699"/>
                </a:solidFill>
                <a:ea typeface="ヒラギノ角ゴ Pro W3" charset="-128"/>
              </a:rPr>
              <a:t>Paul </a:t>
            </a:r>
            <a:r>
              <a:rPr lang="en-US" sz="1100" i="1" dirty="0" err="1" smtClean="0">
                <a:solidFill>
                  <a:srgbClr val="336699"/>
                </a:solidFill>
                <a:ea typeface="ヒラギノ角ゴ Pro W3" charset="-128"/>
              </a:rPr>
              <a:t>Scherrer</a:t>
            </a:r>
            <a:r>
              <a:rPr lang="en-US" sz="1100" i="1" dirty="0" smtClean="0">
                <a:solidFill>
                  <a:srgbClr val="336699"/>
                </a:solidFill>
                <a:ea typeface="ヒラギノ角ゴ Pro W3" charset="-128"/>
              </a:rPr>
              <a:t> </a:t>
            </a:r>
            <a:r>
              <a:rPr lang="en-US" sz="1100" i="1" dirty="0" err="1" smtClean="0">
                <a:solidFill>
                  <a:srgbClr val="336699"/>
                </a:solidFill>
                <a:ea typeface="ヒラギノ角ゴ Pro W3" charset="-128"/>
              </a:rPr>
              <a:t>Institut</a:t>
            </a:r>
            <a:r>
              <a:rPr lang="en-US" sz="1100" i="1" dirty="0" smtClean="0">
                <a:solidFill>
                  <a:srgbClr val="336699"/>
                </a:solidFill>
                <a:ea typeface="ヒラギノ角ゴ Pro W3" charset="-128"/>
              </a:rPr>
              <a:t>, </a:t>
            </a:r>
            <a:r>
              <a:rPr lang="en-US" sz="1100" b="1" i="1" dirty="0" err="1" smtClean="0">
                <a:solidFill>
                  <a:srgbClr val="336699"/>
                </a:solidFill>
                <a:ea typeface="ヒラギノ角ゴ Pro W3" charset="-128"/>
              </a:rPr>
              <a:t>Villigen</a:t>
            </a:r>
            <a:endParaRPr lang="en-US" sz="1100" b="1" i="1" dirty="0">
              <a:solidFill>
                <a:srgbClr val="336699"/>
              </a:solidFill>
              <a:ea typeface="ヒラギノ角ゴ Pro W3" charset="-128"/>
            </a:endParaRPr>
          </a:p>
          <a:p>
            <a:pPr algn="just">
              <a:spcBef>
                <a:spcPts val="0"/>
              </a:spcBef>
            </a:pPr>
            <a:endParaRPr lang="de-CH" sz="1600" b="1" i="1" dirty="0">
              <a:solidFill>
                <a:srgbClr val="336699"/>
              </a:solidFill>
              <a:ea typeface="ヒラギノ角ゴ Pro W3" charset="-128"/>
            </a:endParaRPr>
          </a:p>
          <a:p>
            <a:pPr algn="just">
              <a:spcBef>
                <a:spcPts val="0"/>
              </a:spcBef>
            </a:pPr>
            <a:r>
              <a:rPr lang="de-CH" sz="1100" i="1" dirty="0">
                <a:solidFill>
                  <a:srgbClr val="336699"/>
                </a:solidFill>
                <a:ea typeface="ヒラギノ角ゴ Pro W3" charset="-128"/>
              </a:rPr>
              <a:t>Eidgenössische Technische Hochschule, </a:t>
            </a:r>
            <a:r>
              <a:rPr lang="de-CH" sz="1100" b="1" dirty="0">
                <a:solidFill>
                  <a:srgbClr val="336699"/>
                </a:solidFill>
                <a:ea typeface="ヒラギノ角ゴ Pro W3" charset="-128"/>
              </a:rPr>
              <a:t>Zürich</a:t>
            </a:r>
            <a:endParaRPr lang="de-CH" sz="1100" i="1" dirty="0">
              <a:solidFill>
                <a:srgbClr val="336699"/>
              </a:solidFill>
              <a:ea typeface="ヒラギノ角ゴ Pro W3" charset="-128"/>
            </a:endParaRPr>
          </a:p>
          <a:p>
            <a:pPr algn="just">
              <a:spcBef>
                <a:spcPts val="0"/>
              </a:spcBef>
            </a:pPr>
            <a:endParaRPr lang="de-CH" sz="1100" dirty="0">
              <a:solidFill>
                <a:srgbClr val="336699"/>
              </a:solidFill>
              <a:ea typeface="ヒラギノ角ゴ Pro W3" charset="-128"/>
            </a:endParaRPr>
          </a:p>
        </p:txBody>
      </p:sp>
      <p:pic>
        <p:nvPicPr>
          <p:cNvPr id="173064" name="Picture 8" descr="rs-t"/>
          <p:cNvPicPr>
            <a:picLocks noChangeAspect="1" noChangeArrowheads="1"/>
          </p:cNvPicPr>
          <p:nvPr/>
        </p:nvPicPr>
        <p:blipFill>
          <a:blip r:embed="rId3" cstate="print"/>
          <a:srcRect/>
          <a:stretch>
            <a:fillRect/>
          </a:stretch>
        </p:blipFill>
        <p:spPr bwMode="auto">
          <a:xfrm>
            <a:off x="36513" y="2491953"/>
            <a:ext cx="385763" cy="257175"/>
          </a:xfrm>
          <a:prstGeom prst="rect">
            <a:avLst/>
          </a:prstGeom>
          <a:noFill/>
          <a:ln w="9525">
            <a:noFill/>
            <a:miter lim="800000"/>
            <a:headEnd/>
            <a:tailEnd/>
          </a:ln>
        </p:spPr>
      </p:pic>
      <p:pic>
        <p:nvPicPr>
          <p:cNvPr id="173065" name="Picture 9" descr="poland-t"/>
          <p:cNvPicPr>
            <a:picLocks noChangeAspect="1" noChangeArrowheads="1"/>
          </p:cNvPicPr>
          <p:nvPr/>
        </p:nvPicPr>
        <p:blipFill>
          <a:blip r:embed="rId4" cstate="print"/>
          <a:srcRect/>
          <a:stretch>
            <a:fillRect/>
          </a:stretch>
        </p:blipFill>
        <p:spPr bwMode="auto">
          <a:xfrm>
            <a:off x="36513" y="1844253"/>
            <a:ext cx="395288" cy="268288"/>
          </a:xfrm>
          <a:prstGeom prst="rect">
            <a:avLst/>
          </a:prstGeom>
          <a:noFill/>
          <a:ln w="9525">
            <a:noFill/>
            <a:miter lim="800000"/>
            <a:headEnd/>
            <a:tailEnd/>
          </a:ln>
        </p:spPr>
      </p:pic>
      <p:pic>
        <p:nvPicPr>
          <p:cNvPr id="173066" name="Picture 10" descr="BELG0001"/>
          <p:cNvPicPr>
            <a:picLocks noChangeAspect="1" noChangeArrowheads="1"/>
          </p:cNvPicPr>
          <p:nvPr/>
        </p:nvPicPr>
        <p:blipFill>
          <a:blip r:embed="rId5" cstate="print"/>
          <a:srcRect/>
          <a:stretch>
            <a:fillRect/>
          </a:stretch>
        </p:blipFill>
        <p:spPr bwMode="auto">
          <a:xfrm>
            <a:off x="38919" y="3501008"/>
            <a:ext cx="428625" cy="285750"/>
          </a:xfrm>
          <a:prstGeom prst="rect">
            <a:avLst/>
          </a:prstGeom>
          <a:noFill/>
          <a:ln w="9525">
            <a:noFill/>
            <a:miter lim="800000"/>
            <a:headEnd/>
            <a:tailEnd/>
          </a:ln>
        </p:spPr>
      </p:pic>
      <p:pic>
        <p:nvPicPr>
          <p:cNvPr id="173067" name="Picture 11" descr="Flagge%2520Deutschland">
            <a:hlinkClick r:id="rId6"/>
          </p:cNvPr>
          <p:cNvPicPr>
            <a:picLocks noChangeAspect="1" noChangeArrowheads="1"/>
          </p:cNvPicPr>
          <p:nvPr/>
        </p:nvPicPr>
        <p:blipFill>
          <a:blip r:embed="rId7" cstate="print"/>
          <a:srcRect/>
          <a:stretch>
            <a:fillRect/>
          </a:stretch>
        </p:blipFill>
        <p:spPr bwMode="auto">
          <a:xfrm>
            <a:off x="34925" y="1114003"/>
            <a:ext cx="414338" cy="274638"/>
          </a:xfrm>
          <a:prstGeom prst="rect">
            <a:avLst/>
          </a:prstGeom>
          <a:noFill/>
          <a:ln w="9525">
            <a:noFill/>
            <a:miter lim="800000"/>
            <a:headEnd/>
            <a:tailEnd/>
          </a:ln>
        </p:spPr>
      </p:pic>
      <p:pic>
        <p:nvPicPr>
          <p:cNvPr id="173068" name="Picture 12" descr="fr-t"/>
          <p:cNvPicPr>
            <a:picLocks noChangeAspect="1" noChangeArrowheads="1"/>
          </p:cNvPicPr>
          <p:nvPr/>
        </p:nvPicPr>
        <p:blipFill>
          <a:blip r:embed="rId8" cstate="print"/>
          <a:srcRect/>
          <a:stretch>
            <a:fillRect/>
          </a:stretch>
        </p:blipFill>
        <p:spPr bwMode="auto">
          <a:xfrm>
            <a:off x="34925" y="1488653"/>
            <a:ext cx="409575" cy="273050"/>
          </a:xfrm>
          <a:prstGeom prst="rect">
            <a:avLst/>
          </a:prstGeom>
          <a:noFill/>
          <a:ln w="9525">
            <a:noFill/>
            <a:miter lim="800000"/>
            <a:headEnd/>
            <a:tailEnd/>
          </a:ln>
        </p:spPr>
      </p:pic>
      <p:pic>
        <p:nvPicPr>
          <p:cNvPr id="173069" name="Picture 13" descr="switzerland-s"/>
          <p:cNvPicPr>
            <a:picLocks noChangeAspect="1" noChangeArrowheads="1"/>
          </p:cNvPicPr>
          <p:nvPr/>
        </p:nvPicPr>
        <p:blipFill>
          <a:blip r:embed="rId9" cstate="print"/>
          <a:srcRect/>
          <a:stretch>
            <a:fillRect/>
          </a:stretch>
        </p:blipFill>
        <p:spPr bwMode="auto">
          <a:xfrm>
            <a:off x="107950" y="2776116"/>
            <a:ext cx="292100" cy="292100"/>
          </a:xfrm>
          <a:prstGeom prst="rect">
            <a:avLst/>
          </a:prstGeom>
          <a:noFill/>
          <a:ln w="9525">
            <a:noFill/>
            <a:miter lim="800000"/>
            <a:headEnd/>
            <a:tailEnd/>
          </a:ln>
        </p:spPr>
      </p:pic>
      <p:pic>
        <p:nvPicPr>
          <p:cNvPr id="173070" name="Picture 14" descr="fr-t"/>
          <p:cNvPicPr>
            <a:picLocks noChangeAspect="1" noChangeArrowheads="1"/>
          </p:cNvPicPr>
          <p:nvPr/>
        </p:nvPicPr>
        <p:blipFill>
          <a:blip r:embed="rId8" cstate="print"/>
          <a:srcRect/>
          <a:stretch>
            <a:fillRect/>
          </a:stretch>
        </p:blipFill>
        <p:spPr bwMode="auto">
          <a:xfrm>
            <a:off x="34925" y="3140422"/>
            <a:ext cx="409575" cy="273050"/>
          </a:xfrm>
          <a:prstGeom prst="rect">
            <a:avLst/>
          </a:prstGeom>
          <a:noFill/>
          <a:ln w="9525">
            <a:noFill/>
            <a:miter lim="800000"/>
            <a:headEnd/>
            <a:tailEnd/>
          </a:ln>
        </p:spPr>
      </p:pic>
      <p:pic>
        <p:nvPicPr>
          <p:cNvPr id="173073" name="Picture 17" descr="Flagge%2520Deutschland">
            <a:hlinkClick r:id="rId6"/>
          </p:cNvPr>
          <p:cNvPicPr>
            <a:picLocks noChangeAspect="1" noChangeArrowheads="1"/>
          </p:cNvPicPr>
          <p:nvPr/>
        </p:nvPicPr>
        <p:blipFill>
          <a:blip r:embed="rId7" cstate="print"/>
          <a:srcRect/>
          <a:stretch>
            <a:fillRect/>
          </a:stretch>
        </p:blipFill>
        <p:spPr bwMode="auto">
          <a:xfrm>
            <a:off x="35744" y="3873078"/>
            <a:ext cx="414338" cy="274638"/>
          </a:xfrm>
          <a:prstGeom prst="rect">
            <a:avLst/>
          </a:prstGeom>
          <a:noFill/>
          <a:ln w="9525">
            <a:noFill/>
            <a:miter lim="800000"/>
            <a:headEnd/>
            <a:tailEnd/>
          </a:ln>
        </p:spPr>
      </p:pic>
      <p:pic>
        <p:nvPicPr>
          <p:cNvPr id="173075" name="Picture 19" descr="switzerland-s"/>
          <p:cNvPicPr>
            <a:picLocks noChangeAspect="1" noChangeArrowheads="1"/>
          </p:cNvPicPr>
          <p:nvPr/>
        </p:nvPicPr>
        <p:blipFill>
          <a:blip r:embed="rId9" cstate="print"/>
          <a:srcRect/>
          <a:stretch>
            <a:fillRect/>
          </a:stretch>
        </p:blipFill>
        <p:spPr bwMode="auto">
          <a:xfrm>
            <a:off x="104007" y="4584278"/>
            <a:ext cx="292100" cy="292100"/>
          </a:xfrm>
          <a:prstGeom prst="rect">
            <a:avLst/>
          </a:prstGeom>
          <a:noFill/>
          <a:ln w="9525">
            <a:noFill/>
            <a:miter lim="800000"/>
            <a:headEnd/>
            <a:tailEnd/>
          </a:ln>
        </p:spPr>
      </p:pic>
      <p:pic>
        <p:nvPicPr>
          <p:cNvPr id="173076" name="Picture 20" descr="switzerland-s"/>
          <p:cNvPicPr>
            <a:picLocks noChangeAspect="1" noChangeArrowheads="1"/>
          </p:cNvPicPr>
          <p:nvPr/>
        </p:nvPicPr>
        <p:blipFill>
          <a:blip r:embed="rId9" cstate="print"/>
          <a:srcRect/>
          <a:stretch>
            <a:fillRect/>
          </a:stretch>
        </p:blipFill>
        <p:spPr bwMode="auto">
          <a:xfrm>
            <a:off x="108769" y="4968453"/>
            <a:ext cx="292100" cy="292100"/>
          </a:xfrm>
          <a:prstGeom prst="rect">
            <a:avLst/>
          </a:prstGeom>
          <a:noFill/>
          <a:ln w="9525">
            <a:noFill/>
            <a:miter lim="800000"/>
            <a:headEnd/>
            <a:tailEnd/>
          </a:ln>
        </p:spPr>
      </p:pic>
      <p:pic>
        <p:nvPicPr>
          <p:cNvPr id="173078" name="Picture 22" descr="poland-t"/>
          <p:cNvPicPr>
            <a:picLocks noChangeAspect="1" noChangeArrowheads="1"/>
          </p:cNvPicPr>
          <p:nvPr/>
        </p:nvPicPr>
        <p:blipFill>
          <a:blip r:embed="rId4" cstate="print"/>
          <a:srcRect/>
          <a:stretch>
            <a:fillRect/>
          </a:stretch>
        </p:blipFill>
        <p:spPr bwMode="auto">
          <a:xfrm>
            <a:off x="34925" y="2176041"/>
            <a:ext cx="395288" cy="268288"/>
          </a:xfrm>
          <a:prstGeom prst="rect">
            <a:avLst/>
          </a:prstGeom>
          <a:noFill/>
          <a:ln w="9525">
            <a:noFill/>
            <a:miter lim="800000"/>
            <a:headEnd/>
            <a:tailEnd/>
          </a:ln>
        </p:spPr>
      </p:pic>
      <p:sp>
        <p:nvSpPr>
          <p:cNvPr id="53" name="Text Box 12"/>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fr-FR" dirty="0" smtClean="0">
                <a:solidFill>
                  <a:srgbClr val="336699"/>
                </a:solidFill>
              </a:rPr>
              <a:t>The n2EDM collaboration</a:t>
            </a:r>
            <a:endParaRPr lang="fr-FR" dirty="0">
              <a:solidFill>
                <a:srgbClr val="336699"/>
              </a:solidFill>
            </a:endParaRPr>
          </a:p>
        </p:txBody>
      </p:sp>
      <p:sp>
        <p:nvSpPr>
          <p:cNvPr id="54" name="Rectangle 3"/>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pic>
        <p:nvPicPr>
          <p:cNvPr id="55" name="Picture 14" descr="fr-t"/>
          <p:cNvPicPr>
            <a:picLocks noChangeAspect="1" noChangeArrowheads="1"/>
          </p:cNvPicPr>
          <p:nvPr/>
        </p:nvPicPr>
        <p:blipFill>
          <a:blip r:embed="rId8" cstate="print"/>
          <a:srcRect/>
          <a:stretch>
            <a:fillRect/>
          </a:stretch>
        </p:blipFill>
        <p:spPr bwMode="auto">
          <a:xfrm>
            <a:off x="36315" y="4195415"/>
            <a:ext cx="409575" cy="273050"/>
          </a:xfrm>
          <a:prstGeom prst="rect">
            <a:avLst/>
          </a:prstGeom>
          <a:noFill/>
          <a:ln w="9525">
            <a:noFill/>
            <a:miter lim="800000"/>
            <a:headEnd/>
            <a:tailEnd/>
          </a:ln>
        </p:spPr>
      </p:pic>
      <p:pic>
        <p:nvPicPr>
          <p:cNvPr id="56" name="Picture 39" descr="nEDM_logo2"/>
          <p:cNvPicPr>
            <a:picLocks noChangeAspect="1" noChangeArrowheads="1"/>
          </p:cNvPicPr>
          <p:nvPr/>
        </p:nvPicPr>
        <p:blipFill>
          <a:blip r:embed="rId10" cstate="print"/>
          <a:srcRect/>
          <a:stretch>
            <a:fillRect/>
          </a:stretch>
        </p:blipFill>
        <p:spPr bwMode="auto">
          <a:xfrm>
            <a:off x="35496" y="21840"/>
            <a:ext cx="1224136" cy="958888"/>
          </a:xfrm>
          <a:prstGeom prst="rect">
            <a:avLst/>
          </a:prstGeom>
          <a:noFill/>
        </p:spPr>
      </p:pic>
      <p:sp>
        <p:nvSpPr>
          <p:cNvPr id="57" name="Rectangle 40"/>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dirty="0"/>
          </a:p>
        </p:txBody>
      </p:sp>
      <p:sp>
        <p:nvSpPr>
          <p:cNvPr id="58" name="Text Box 41"/>
          <p:cNvSpPr txBox="1">
            <a:spLocks noChangeArrowheads="1"/>
          </p:cNvSpPr>
          <p:nvPr/>
        </p:nvSpPr>
        <p:spPr bwMode="auto">
          <a:xfrm>
            <a:off x="4211638" y="6613525"/>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sp>
        <p:nvSpPr>
          <p:cNvPr id="59" name="Text Box 42"/>
          <p:cNvSpPr txBox="1">
            <a:spLocks noChangeArrowheads="1"/>
          </p:cNvSpPr>
          <p:nvPr/>
        </p:nvSpPr>
        <p:spPr bwMode="auto">
          <a:xfrm>
            <a:off x="0" y="6640513"/>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403796"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Overall budget</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graphicFrame>
        <p:nvGraphicFramePr>
          <p:cNvPr id="35" name="Table 1"/>
          <p:cNvGraphicFramePr>
            <a:graphicFrameLocks noGrp="1"/>
          </p:cNvGraphicFramePr>
          <p:nvPr/>
        </p:nvGraphicFramePr>
        <p:xfrm>
          <a:off x="611560" y="1268760"/>
          <a:ext cx="7851026" cy="4571933"/>
        </p:xfrm>
        <a:graphic>
          <a:graphicData uri="http://schemas.openxmlformats.org/drawingml/2006/table">
            <a:tbl>
              <a:tblPr firstRow="1" bandRow="1">
                <a:tableStyleId>{5C22544A-7EE6-4342-B048-85BDC9FD1C3A}</a:tableStyleId>
              </a:tblPr>
              <a:tblGrid>
                <a:gridCol w="2549423"/>
                <a:gridCol w="1296144"/>
                <a:gridCol w="3139209"/>
                <a:gridCol w="866250"/>
              </a:tblGrid>
              <a:tr h="365805">
                <a:tc>
                  <a:txBody>
                    <a:bodyPr/>
                    <a:lstStyle/>
                    <a:p>
                      <a:pPr algn="ctr"/>
                      <a:r>
                        <a:rPr lang="en-US" sz="1100" dirty="0" smtClean="0">
                          <a:solidFill>
                            <a:srgbClr val="336699"/>
                          </a:solidFill>
                        </a:rPr>
                        <a:t>ITEM</a:t>
                      </a:r>
                    </a:p>
                  </a:txBody>
                  <a:tcPr marL="91465" marR="91465" marT="45716" marB="45716" anchor="ctr"/>
                </a:tc>
                <a:tc>
                  <a:txBody>
                    <a:bodyPr/>
                    <a:lstStyle/>
                    <a:p>
                      <a:pPr algn="ctr"/>
                      <a:r>
                        <a:rPr lang="en-US" sz="1100" dirty="0" smtClean="0">
                          <a:solidFill>
                            <a:srgbClr val="336699"/>
                          </a:solidFill>
                        </a:rPr>
                        <a:t>COST  (k€)</a:t>
                      </a:r>
                      <a:endParaRPr lang="en-US" sz="1100" dirty="0">
                        <a:solidFill>
                          <a:srgbClr val="336699"/>
                        </a:solidFill>
                      </a:endParaRPr>
                    </a:p>
                  </a:txBody>
                  <a:tcPr marL="91465" marR="91465" marT="45716" marB="45716" anchor="ctr"/>
                </a:tc>
                <a:tc>
                  <a:txBody>
                    <a:bodyPr/>
                    <a:lstStyle/>
                    <a:p>
                      <a:pPr algn="ctr"/>
                      <a:r>
                        <a:rPr lang="en-US" sz="1100" dirty="0" smtClean="0">
                          <a:solidFill>
                            <a:srgbClr val="336699"/>
                          </a:solidFill>
                        </a:rPr>
                        <a:t>TASK</a:t>
                      </a:r>
                      <a:r>
                        <a:rPr lang="en-US" sz="1100" baseline="0" dirty="0" smtClean="0">
                          <a:solidFill>
                            <a:srgbClr val="336699"/>
                          </a:solidFill>
                        </a:rPr>
                        <a:t> RESPONSIBLE</a:t>
                      </a:r>
                      <a:r>
                        <a:rPr lang="en-US" sz="1100" dirty="0" smtClean="0">
                          <a:solidFill>
                            <a:srgbClr val="336699"/>
                          </a:solidFill>
                        </a:rPr>
                        <a:t> </a:t>
                      </a:r>
                      <a:endParaRPr lang="en-US" sz="1100" dirty="0">
                        <a:solidFill>
                          <a:srgbClr val="336699"/>
                        </a:solidFill>
                      </a:endParaRPr>
                    </a:p>
                  </a:txBody>
                  <a:tcPr marL="91465" marR="91465" marT="45716" marB="45716" anchor="ctr"/>
                </a:tc>
                <a:tc>
                  <a:txBody>
                    <a:bodyPr/>
                    <a:lstStyle/>
                    <a:p>
                      <a:pPr algn="ctr"/>
                      <a:r>
                        <a:rPr lang="en-US" sz="1100" dirty="0" smtClean="0">
                          <a:solidFill>
                            <a:srgbClr val="336699"/>
                          </a:solidFill>
                        </a:rPr>
                        <a:t>FUNDED</a:t>
                      </a:r>
                      <a:endParaRPr lang="en-US" sz="1100" dirty="0">
                        <a:solidFill>
                          <a:srgbClr val="336699"/>
                        </a:solidFill>
                      </a:endParaRPr>
                    </a:p>
                  </a:txBody>
                  <a:tcPr marL="91465" marR="91465" marT="45716" marB="45716" anchor="ctr"/>
                </a:tc>
              </a:tr>
              <a:tr h="252000">
                <a:tc>
                  <a:txBody>
                    <a:bodyPr/>
                    <a:lstStyle/>
                    <a:p>
                      <a:r>
                        <a:rPr lang="en-US" sz="1200" dirty="0" smtClean="0">
                          <a:solidFill>
                            <a:srgbClr val="336699"/>
                          </a:solidFill>
                        </a:rPr>
                        <a:t>UCN Source</a:t>
                      </a:r>
                    </a:p>
                  </a:txBody>
                  <a:tcPr marL="91465" marR="91465" marT="45716" marB="45716" anchor="ctr"/>
                </a:tc>
                <a:tc>
                  <a:txBody>
                    <a:bodyPr/>
                    <a:lstStyle/>
                    <a:p>
                      <a:pPr algn="ctr"/>
                      <a:r>
                        <a:rPr lang="en-US" sz="1200" dirty="0" smtClean="0">
                          <a:solidFill>
                            <a:srgbClr val="336699"/>
                          </a:solidFill>
                        </a:rPr>
                        <a:t>A lot…</a:t>
                      </a:r>
                      <a:endParaRPr lang="en-US" sz="1200" dirty="0">
                        <a:solidFill>
                          <a:srgbClr val="336699"/>
                        </a:solidFill>
                      </a:endParaRPr>
                    </a:p>
                  </a:txBody>
                  <a:tcPr marL="91465" marR="91465" marT="45716" marB="45716" anchor="ctr"/>
                </a:tc>
                <a:tc>
                  <a:txBody>
                    <a:bodyPr/>
                    <a:lstStyle/>
                    <a:p>
                      <a:r>
                        <a:rPr lang="en-US" sz="1200" dirty="0" smtClean="0">
                          <a:solidFill>
                            <a:srgbClr val="336699"/>
                          </a:solidFill>
                        </a:rPr>
                        <a:t>PSI</a:t>
                      </a:r>
                      <a:endParaRPr lang="en-US" sz="1200" dirty="0">
                        <a:solidFill>
                          <a:srgbClr val="336699"/>
                        </a:solidFill>
                      </a:endParaRPr>
                    </a:p>
                  </a:txBody>
                  <a:tcPr marL="91465" marR="91465"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6699"/>
                          </a:solidFill>
                          <a:sym typeface="ZapfDingbats"/>
                        </a:rPr>
                        <a:t>X</a:t>
                      </a:r>
                      <a:endParaRPr lang="en-US" sz="1200" dirty="0" smtClean="0">
                        <a:solidFill>
                          <a:srgbClr val="336699"/>
                        </a:solidFill>
                      </a:endParaRPr>
                    </a:p>
                  </a:txBody>
                  <a:tcPr marL="91465" marR="91465" marT="45716" marB="45716" anchor="ctr"/>
                </a:tc>
              </a:tr>
              <a:tr h="252000">
                <a:tc>
                  <a:txBody>
                    <a:bodyPr/>
                    <a:lstStyle/>
                    <a:p>
                      <a:r>
                        <a:rPr lang="en-US" sz="1200" dirty="0" smtClean="0">
                          <a:solidFill>
                            <a:srgbClr val="336699"/>
                          </a:solidFill>
                        </a:rPr>
                        <a:t>New </a:t>
                      </a:r>
                      <a:r>
                        <a:rPr lang="en-US" sz="1200" dirty="0" err="1" smtClean="0">
                          <a:solidFill>
                            <a:srgbClr val="336699"/>
                          </a:solidFill>
                        </a:rPr>
                        <a:t>thermohouse</a:t>
                      </a:r>
                      <a:r>
                        <a:rPr lang="en-US" sz="1200" dirty="0" smtClean="0">
                          <a:solidFill>
                            <a:srgbClr val="336699"/>
                          </a:solidFill>
                        </a:rPr>
                        <a:t> (completed)</a:t>
                      </a:r>
                    </a:p>
                  </a:txBody>
                  <a:tcPr marL="91465" marR="91465" marT="45716" marB="45716" anchor="ctr"/>
                </a:tc>
                <a:tc>
                  <a:txBody>
                    <a:bodyPr/>
                    <a:lstStyle/>
                    <a:p>
                      <a:pPr algn="ctr"/>
                      <a:r>
                        <a:rPr lang="en-US" sz="1200" dirty="0" smtClean="0">
                          <a:solidFill>
                            <a:srgbClr val="336699"/>
                          </a:solidFill>
                        </a:rPr>
                        <a:t>260</a:t>
                      </a:r>
                      <a:endParaRPr lang="en-US" sz="1200" dirty="0">
                        <a:solidFill>
                          <a:srgbClr val="336699"/>
                        </a:solidFill>
                      </a:endParaRPr>
                    </a:p>
                  </a:txBody>
                  <a:tcPr marL="91465" marR="91465" marT="45716" marB="45716" anchor="ctr"/>
                </a:tc>
                <a:tc>
                  <a:txBody>
                    <a:bodyPr/>
                    <a:lstStyle/>
                    <a:p>
                      <a:r>
                        <a:rPr lang="en-US" sz="1200" smtClean="0">
                          <a:solidFill>
                            <a:srgbClr val="336699"/>
                          </a:solidFill>
                        </a:rPr>
                        <a:t>PSI</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sym typeface="ZapfDingbats"/>
                        </a:rPr>
                        <a:t>X</a:t>
                      </a:r>
                      <a:endParaRPr lang="en-US" sz="1200" dirty="0">
                        <a:solidFill>
                          <a:srgbClr val="336699"/>
                        </a:solidFill>
                      </a:endParaRPr>
                    </a:p>
                  </a:txBody>
                  <a:tcPr marL="91465" marR="91465" marT="45716" marB="45716" anchor="ctr"/>
                </a:tc>
              </a:tr>
              <a:tr h="252000">
                <a:tc>
                  <a:txBody>
                    <a:bodyPr/>
                    <a:lstStyle/>
                    <a:p>
                      <a:r>
                        <a:rPr lang="en-US" sz="1200" dirty="0" smtClean="0">
                          <a:solidFill>
                            <a:srgbClr val="336699"/>
                          </a:solidFill>
                        </a:rPr>
                        <a:t>Passive magnetic shield</a:t>
                      </a:r>
                    </a:p>
                  </a:txBody>
                  <a:tcPr marL="91465" marR="91465" marT="45716" marB="45716" anchor="ctr"/>
                </a:tc>
                <a:tc>
                  <a:txBody>
                    <a:bodyPr/>
                    <a:lstStyle/>
                    <a:p>
                      <a:pPr algn="ctr"/>
                      <a:r>
                        <a:rPr lang="en-US" sz="1200" dirty="0" smtClean="0">
                          <a:solidFill>
                            <a:srgbClr val="336699"/>
                          </a:solidFill>
                        </a:rPr>
                        <a:t>2'000</a:t>
                      </a:r>
                      <a:endParaRPr lang="en-US" sz="1200" dirty="0">
                        <a:solidFill>
                          <a:srgbClr val="336699"/>
                        </a:solidFill>
                      </a:endParaRPr>
                    </a:p>
                  </a:txBody>
                  <a:tcPr marL="91465" marR="91465" marT="45716" marB="45716" anchor="ctr"/>
                </a:tc>
                <a:tc>
                  <a:txBody>
                    <a:bodyPr/>
                    <a:lstStyle/>
                    <a:p>
                      <a:r>
                        <a:rPr lang="en-US" sz="1200" smtClean="0">
                          <a:solidFill>
                            <a:srgbClr val="336699"/>
                          </a:solidFill>
                        </a:rPr>
                        <a:t>ETH/</a:t>
                      </a:r>
                      <a:r>
                        <a:rPr lang="en-US" sz="1200" baseline="0" smtClean="0">
                          <a:solidFill>
                            <a:srgbClr val="336699"/>
                          </a:solidFill>
                        </a:rPr>
                        <a:t> </a:t>
                      </a:r>
                      <a:r>
                        <a:rPr lang="en-US" sz="1200" smtClean="0">
                          <a:solidFill>
                            <a:srgbClr val="336699"/>
                          </a:solidFill>
                        </a:rPr>
                        <a:t>PSI</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sym typeface="ZapfDingbats"/>
                        </a:rPr>
                        <a:t>X</a:t>
                      </a:r>
                    </a:p>
                  </a:txBody>
                  <a:tcPr marL="91465" marR="91465" marT="45716" marB="45716" anchor="ctr"/>
                </a:tc>
              </a:tr>
              <a:tr h="252000">
                <a:tc>
                  <a:txBody>
                    <a:bodyPr/>
                    <a:lstStyle/>
                    <a:p>
                      <a:r>
                        <a:rPr lang="en-US" sz="1200" dirty="0" smtClean="0">
                          <a:solidFill>
                            <a:srgbClr val="336699"/>
                          </a:solidFill>
                        </a:rPr>
                        <a:t>B</a:t>
                      </a:r>
                      <a:r>
                        <a:rPr lang="en-US" sz="1200" dirty="0" smtClean="0">
                          <a:solidFill>
                            <a:srgbClr val="336699"/>
                          </a:solidFill>
                          <a:sym typeface="Symbol"/>
                        </a:rPr>
                        <a:t>0</a:t>
                      </a:r>
                      <a:r>
                        <a:rPr lang="en-US" sz="1200" baseline="0" dirty="0" smtClean="0">
                          <a:solidFill>
                            <a:srgbClr val="336699"/>
                          </a:solidFill>
                          <a:sym typeface="Symbol"/>
                        </a:rPr>
                        <a:t>, correcting, RF </a:t>
                      </a:r>
                      <a:r>
                        <a:rPr lang="en-US" sz="1200" baseline="0" dirty="0" smtClean="0">
                          <a:solidFill>
                            <a:srgbClr val="336699"/>
                          </a:solidFill>
                        </a:rPr>
                        <a:t>coils system</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400</a:t>
                      </a:r>
                    </a:p>
                  </a:txBody>
                  <a:tcPr marL="91465" marR="91465" marT="45716" marB="45716" anchor="ctr"/>
                </a:tc>
                <a:tc>
                  <a:txBody>
                    <a:bodyPr/>
                    <a:lstStyle/>
                    <a:p>
                      <a:r>
                        <a:rPr lang="en-US" sz="1200" dirty="0" smtClean="0">
                          <a:solidFill>
                            <a:srgbClr val="C00000"/>
                          </a:solidFill>
                        </a:rPr>
                        <a:t>Caen (Design, prototype) </a:t>
                      </a:r>
                      <a:r>
                        <a:rPr lang="en-US" sz="1200" dirty="0" smtClean="0">
                          <a:solidFill>
                            <a:srgbClr val="336699"/>
                          </a:solidFill>
                        </a:rPr>
                        <a:t>/ Kentucky/ ETH/</a:t>
                      </a:r>
                      <a:r>
                        <a:rPr lang="en-US" sz="1200" baseline="0" dirty="0" smtClean="0">
                          <a:solidFill>
                            <a:srgbClr val="336699"/>
                          </a:solidFill>
                        </a:rPr>
                        <a:t> PSI/</a:t>
                      </a:r>
                      <a:r>
                        <a:rPr lang="en-US" sz="1200" baseline="0" dirty="0" smtClean="0">
                          <a:solidFill>
                            <a:srgbClr val="C00000"/>
                          </a:solidFill>
                        </a:rPr>
                        <a:t>Grenoble (Source)</a:t>
                      </a:r>
                      <a:endParaRPr lang="en-US" sz="1200" dirty="0" smtClean="0">
                        <a:solidFill>
                          <a:srgbClr val="C00000"/>
                        </a:solidFill>
                      </a:endParaRPr>
                    </a:p>
                  </a:txBody>
                  <a:tcPr marL="91465" marR="91465" marT="45716" marB="45716" anchor="ctr"/>
                </a:tc>
                <a:tc>
                  <a:txBody>
                    <a:bodyPr/>
                    <a:lstStyle/>
                    <a:p>
                      <a:pPr algn="ctr"/>
                      <a:endParaRPr lang="en-US" sz="1200" dirty="0" smtClean="0">
                        <a:solidFill>
                          <a:srgbClr val="336699"/>
                        </a:solidFill>
                      </a:endParaRPr>
                    </a:p>
                  </a:txBody>
                  <a:tcPr marL="91465" marR="91465" marT="45716" marB="45716" anchor="ctr"/>
                </a:tc>
              </a:tr>
              <a:tr h="252000">
                <a:tc>
                  <a:txBody>
                    <a:bodyPr/>
                    <a:lstStyle/>
                    <a:p>
                      <a:r>
                        <a:rPr lang="en-US" sz="1200" dirty="0" err="1" smtClean="0">
                          <a:solidFill>
                            <a:srgbClr val="336699"/>
                          </a:solidFill>
                        </a:rPr>
                        <a:t>UCN</a:t>
                      </a:r>
                      <a:r>
                        <a:rPr lang="en-US" sz="1200" baseline="0" dirty="0" smtClean="0">
                          <a:solidFill>
                            <a:srgbClr val="336699"/>
                          </a:solidFill>
                        </a:rPr>
                        <a:t> precession chamber + guides</a:t>
                      </a:r>
                    </a:p>
                  </a:txBody>
                  <a:tcPr marL="91465" marR="91465" marT="45716" marB="45716" anchor="ctr"/>
                </a:tc>
                <a:tc>
                  <a:txBody>
                    <a:bodyPr/>
                    <a:lstStyle/>
                    <a:p>
                      <a:pPr algn="ctr"/>
                      <a:r>
                        <a:rPr lang="en-US" sz="1200" dirty="0" smtClean="0">
                          <a:solidFill>
                            <a:srgbClr val="336699"/>
                          </a:solidFill>
                        </a:rPr>
                        <a:t>600</a:t>
                      </a:r>
                    </a:p>
                  </a:txBody>
                  <a:tcPr marL="91465" marR="91465" marT="45716" marB="45716" anchor="ctr"/>
                </a:tc>
                <a:tc>
                  <a:txBody>
                    <a:bodyPr/>
                    <a:lstStyle/>
                    <a:p>
                      <a:r>
                        <a:rPr lang="en-US" sz="1200" dirty="0" smtClean="0">
                          <a:solidFill>
                            <a:srgbClr val="336699"/>
                          </a:solidFill>
                        </a:rPr>
                        <a:t>Mainz/ PSI</a:t>
                      </a:r>
                      <a:endParaRPr lang="en-US" sz="1200" dirty="0">
                        <a:solidFill>
                          <a:srgbClr val="336699"/>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baseline="0" dirty="0" smtClean="0">
                          <a:solidFill>
                            <a:srgbClr val="336699"/>
                          </a:solidFill>
                        </a:rPr>
                        <a:t>Surrounding field compensation</a:t>
                      </a:r>
                    </a:p>
                  </a:txBody>
                  <a:tcPr marL="91465" marR="91465" marT="45716" marB="45716" anchor="ctr"/>
                </a:tc>
                <a:tc>
                  <a:txBody>
                    <a:bodyPr/>
                    <a:lstStyle/>
                    <a:p>
                      <a:pPr algn="ctr"/>
                      <a:r>
                        <a:rPr lang="en-US" sz="1200" dirty="0" smtClean="0">
                          <a:solidFill>
                            <a:srgbClr val="336699"/>
                          </a:solidFill>
                        </a:rPr>
                        <a:t>2</a:t>
                      </a:r>
                      <a:r>
                        <a:rPr lang="en-US" sz="1200" smtClean="0">
                          <a:solidFill>
                            <a:srgbClr val="336699"/>
                          </a:solidFill>
                        </a:rPr>
                        <a:t>00</a:t>
                      </a:r>
                      <a:endParaRPr lang="en-US" sz="1200" dirty="0" smtClean="0">
                        <a:solidFill>
                          <a:srgbClr val="336699"/>
                        </a:solidFill>
                      </a:endParaRPr>
                    </a:p>
                  </a:txBody>
                  <a:tcPr marL="91465" marR="91465" marT="45716" marB="45716" anchor="ctr"/>
                </a:tc>
                <a:tc>
                  <a:txBody>
                    <a:bodyPr/>
                    <a:lstStyle/>
                    <a:p>
                      <a:r>
                        <a:rPr lang="en-US" sz="1200" dirty="0" smtClean="0">
                          <a:solidFill>
                            <a:srgbClr val="336699"/>
                          </a:solidFill>
                        </a:rPr>
                        <a:t>ETH/</a:t>
                      </a:r>
                      <a:r>
                        <a:rPr lang="en-US" sz="1200" baseline="0" dirty="0" smtClean="0">
                          <a:solidFill>
                            <a:srgbClr val="336699"/>
                          </a:solidFill>
                        </a:rPr>
                        <a:t> Cracow</a:t>
                      </a:r>
                      <a:endParaRPr lang="en-US" sz="1200" dirty="0">
                        <a:solidFill>
                          <a:srgbClr val="336699"/>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dirty="0" smtClean="0">
                          <a:solidFill>
                            <a:srgbClr val="336699"/>
                          </a:solidFill>
                        </a:rPr>
                        <a:t>De-</a:t>
                      </a:r>
                      <a:r>
                        <a:rPr lang="en-US" sz="1200" dirty="0" err="1" smtClean="0">
                          <a:solidFill>
                            <a:srgbClr val="336699"/>
                          </a:solidFill>
                        </a:rPr>
                        <a:t>Gaussing</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100</a:t>
                      </a:r>
                      <a:endParaRPr lang="en-US" sz="1200" dirty="0">
                        <a:solidFill>
                          <a:srgbClr val="336699"/>
                        </a:solidFill>
                      </a:endParaRPr>
                    </a:p>
                  </a:txBody>
                  <a:tcPr marL="91465" marR="91465" marT="45716" marB="45716" anchor="ctr"/>
                </a:tc>
                <a:tc>
                  <a:txBody>
                    <a:bodyPr/>
                    <a:lstStyle/>
                    <a:p>
                      <a:r>
                        <a:rPr lang="en-US" sz="1200" dirty="0" smtClean="0">
                          <a:solidFill>
                            <a:srgbClr val="336699"/>
                          </a:solidFill>
                        </a:rPr>
                        <a:t>PTB/ PSI</a:t>
                      </a:r>
                      <a:endParaRPr lang="en-US" sz="1200" dirty="0">
                        <a:solidFill>
                          <a:srgbClr val="336699"/>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dirty="0" smtClean="0">
                          <a:solidFill>
                            <a:srgbClr val="336699"/>
                          </a:solidFill>
                        </a:rPr>
                        <a:t>Vacuum tank </a:t>
                      </a:r>
                      <a:r>
                        <a:rPr lang="en-US" sz="1200" smtClean="0">
                          <a:solidFill>
                            <a:srgbClr val="336699"/>
                          </a:solidFill>
                        </a:rPr>
                        <a:t>+ vacuum system</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250</a:t>
                      </a:r>
                      <a:endParaRPr lang="en-US" sz="1200" dirty="0">
                        <a:solidFill>
                          <a:srgbClr val="336699"/>
                        </a:solidFill>
                      </a:endParaRPr>
                    </a:p>
                  </a:txBody>
                  <a:tcPr marL="91465" marR="91465" marT="45716" marB="45716" anchor="ctr"/>
                </a:tc>
                <a:tc>
                  <a:txBody>
                    <a:bodyPr/>
                    <a:lstStyle/>
                    <a:p>
                      <a:r>
                        <a:rPr lang="en-US" sz="1200" dirty="0" smtClean="0">
                          <a:solidFill>
                            <a:srgbClr val="336699"/>
                          </a:solidFill>
                        </a:rPr>
                        <a:t>Leuven+ </a:t>
                      </a:r>
                      <a:r>
                        <a:rPr lang="en-US" sz="1200" dirty="0" smtClean="0">
                          <a:solidFill>
                            <a:srgbClr val="C00000"/>
                          </a:solidFill>
                        </a:rPr>
                        <a:t>Caen (Design, construction)</a:t>
                      </a:r>
                      <a:endParaRPr lang="en-US" sz="1200" dirty="0">
                        <a:solidFill>
                          <a:srgbClr val="C00000"/>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dirty="0" smtClean="0">
                          <a:solidFill>
                            <a:srgbClr val="336699"/>
                          </a:solidFill>
                        </a:rPr>
                        <a:t>High voltage</a:t>
                      </a:r>
                    </a:p>
                  </a:txBody>
                  <a:tcPr marL="91465" marR="91465" marT="45716" marB="45716" anchor="ctr"/>
                </a:tc>
                <a:tc>
                  <a:txBody>
                    <a:bodyPr/>
                    <a:lstStyle/>
                    <a:p>
                      <a:pPr algn="ctr"/>
                      <a:r>
                        <a:rPr lang="en-US" sz="1200" dirty="0" smtClean="0">
                          <a:solidFill>
                            <a:srgbClr val="336699"/>
                          </a:solidFill>
                        </a:rPr>
                        <a:t>100</a:t>
                      </a:r>
                      <a:endParaRPr lang="en-US" sz="1200" dirty="0">
                        <a:solidFill>
                          <a:srgbClr val="336699"/>
                        </a:solidFill>
                      </a:endParaRPr>
                    </a:p>
                  </a:txBody>
                  <a:tcPr marL="91465" marR="91465" marT="45716" marB="45716" anchor="ctr"/>
                </a:tc>
                <a:tc>
                  <a:txBody>
                    <a:bodyPr/>
                    <a:lstStyle/>
                    <a:p>
                      <a:r>
                        <a:rPr lang="en-US" sz="1200" dirty="0" smtClean="0">
                          <a:solidFill>
                            <a:srgbClr val="336699"/>
                          </a:solidFill>
                        </a:rPr>
                        <a:t>PSI</a:t>
                      </a:r>
                      <a:endParaRPr lang="en-US" sz="1200" dirty="0">
                        <a:solidFill>
                          <a:srgbClr val="336699"/>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dirty="0" err="1" smtClean="0">
                          <a:solidFill>
                            <a:srgbClr val="336699"/>
                          </a:solidFill>
                        </a:rPr>
                        <a:t>Magnetometry</a:t>
                      </a:r>
                      <a:r>
                        <a:rPr lang="en-US" sz="1200" dirty="0" smtClean="0">
                          <a:solidFill>
                            <a:srgbClr val="336699"/>
                          </a:solidFill>
                        </a:rPr>
                        <a:t> (Hg, Cs, </a:t>
                      </a:r>
                      <a:r>
                        <a:rPr lang="en-US" sz="1200" baseline="30000" dirty="0" smtClean="0">
                          <a:solidFill>
                            <a:srgbClr val="336699"/>
                          </a:solidFill>
                        </a:rPr>
                        <a:t>3</a:t>
                      </a:r>
                      <a:r>
                        <a:rPr lang="en-US" sz="1200" dirty="0" smtClean="0">
                          <a:solidFill>
                            <a:srgbClr val="336699"/>
                          </a:solidFill>
                        </a:rPr>
                        <a:t>He)</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700</a:t>
                      </a:r>
                      <a:endParaRPr lang="en-US" sz="1200" dirty="0">
                        <a:solidFill>
                          <a:srgbClr val="336699"/>
                        </a:solidFill>
                      </a:endParaRPr>
                    </a:p>
                  </a:txBody>
                  <a:tcPr marL="91465" marR="91465" marT="45716" marB="4571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6699"/>
                          </a:solidFill>
                        </a:rPr>
                        <a:t>Fribourg/ Mainz/ Jena/</a:t>
                      </a:r>
                      <a:r>
                        <a:rPr lang="en-US" sz="1200" dirty="0" smtClean="0">
                          <a:solidFill>
                            <a:srgbClr val="C00000"/>
                          </a:solidFill>
                        </a:rPr>
                        <a:t>Grenoble (Hg)/ </a:t>
                      </a:r>
                      <a:r>
                        <a:rPr lang="en-US" sz="1200" dirty="0" smtClean="0">
                          <a:solidFill>
                            <a:srgbClr val="336699"/>
                          </a:solidFill>
                        </a:rPr>
                        <a:t>PTB/ PSI</a:t>
                      </a: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dirty="0" smtClean="0">
                          <a:solidFill>
                            <a:srgbClr val="336699"/>
                          </a:solidFill>
                        </a:rPr>
                        <a:t>Setup /</a:t>
                      </a:r>
                      <a:r>
                        <a:rPr lang="en-US" sz="1200" baseline="0" dirty="0" smtClean="0">
                          <a:solidFill>
                            <a:srgbClr val="336699"/>
                          </a:solidFill>
                        </a:rPr>
                        <a:t> experiment  support</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150</a:t>
                      </a:r>
                      <a:endParaRPr lang="en-US" sz="1200" dirty="0">
                        <a:solidFill>
                          <a:srgbClr val="336699"/>
                        </a:solidFill>
                      </a:endParaRPr>
                    </a:p>
                  </a:txBody>
                  <a:tcPr marL="91465" marR="91465" marT="45716" marB="45716" anchor="ctr"/>
                </a:tc>
                <a:tc>
                  <a:txBody>
                    <a:bodyPr/>
                    <a:lstStyle/>
                    <a:p>
                      <a:r>
                        <a:rPr lang="en-US" sz="1200" dirty="0" smtClean="0">
                          <a:solidFill>
                            <a:srgbClr val="336699"/>
                          </a:solidFill>
                        </a:rPr>
                        <a:t>PSI+ </a:t>
                      </a:r>
                      <a:r>
                        <a:rPr lang="en-US" sz="1200" dirty="0" smtClean="0">
                          <a:solidFill>
                            <a:srgbClr val="C00000"/>
                          </a:solidFill>
                        </a:rPr>
                        <a:t>Caen (Design,</a:t>
                      </a:r>
                      <a:r>
                        <a:rPr lang="en-US" sz="1200" baseline="0" dirty="0" smtClean="0">
                          <a:solidFill>
                            <a:srgbClr val="C00000"/>
                          </a:solidFill>
                        </a:rPr>
                        <a:t> construction)</a:t>
                      </a:r>
                      <a:endParaRPr lang="en-US" sz="1200" dirty="0">
                        <a:solidFill>
                          <a:srgbClr val="C00000"/>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dirty="0" smtClean="0">
                          <a:solidFill>
                            <a:srgbClr val="336699"/>
                          </a:solidFill>
                        </a:rPr>
                        <a:t>Detector+ Spin Analysis</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200</a:t>
                      </a:r>
                      <a:endParaRPr lang="en-US" sz="1200" dirty="0">
                        <a:solidFill>
                          <a:srgbClr val="336699"/>
                        </a:solidFill>
                      </a:endParaRPr>
                    </a:p>
                  </a:txBody>
                  <a:tcPr marL="91465" marR="91465" marT="45716" marB="45716" anchor="ctr"/>
                </a:tc>
                <a:tc>
                  <a:txBody>
                    <a:bodyPr/>
                    <a:lstStyle/>
                    <a:p>
                      <a:r>
                        <a:rPr lang="en-US" sz="1200" dirty="0" smtClean="0">
                          <a:solidFill>
                            <a:srgbClr val="C00000"/>
                          </a:solidFill>
                        </a:rPr>
                        <a:t>Caen</a:t>
                      </a:r>
                      <a:endParaRPr lang="en-US" sz="1200" dirty="0">
                        <a:solidFill>
                          <a:srgbClr val="C00000"/>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smtClean="0">
                          <a:solidFill>
                            <a:srgbClr val="336699"/>
                          </a:solidFill>
                        </a:rPr>
                        <a:t>DAQ</a:t>
                      </a:r>
                      <a:endParaRPr lang="en-US" sz="1200" dirty="0">
                        <a:solidFill>
                          <a:srgbClr val="336699"/>
                        </a:solidFill>
                      </a:endParaRPr>
                    </a:p>
                  </a:txBody>
                  <a:tcPr marL="91465" marR="91465" marT="45716" marB="45716" anchor="ctr"/>
                </a:tc>
                <a:tc>
                  <a:txBody>
                    <a:bodyPr/>
                    <a:lstStyle/>
                    <a:p>
                      <a:pPr algn="ctr"/>
                      <a:r>
                        <a:rPr lang="en-US" sz="1200" dirty="0" smtClean="0">
                          <a:solidFill>
                            <a:srgbClr val="336699"/>
                          </a:solidFill>
                        </a:rPr>
                        <a:t>200</a:t>
                      </a:r>
                      <a:endParaRPr lang="en-US" sz="1200" dirty="0">
                        <a:solidFill>
                          <a:srgbClr val="336699"/>
                        </a:solidFill>
                      </a:endParaRPr>
                    </a:p>
                  </a:txBody>
                  <a:tcPr marL="91465" marR="91465" marT="45716" marB="45716" anchor="ctr"/>
                </a:tc>
                <a:tc>
                  <a:txBody>
                    <a:bodyPr/>
                    <a:lstStyle/>
                    <a:p>
                      <a:r>
                        <a:rPr lang="en-US" sz="1200" dirty="0" err="1" smtClean="0">
                          <a:solidFill>
                            <a:srgbClr val="336699"/>
                          </a:solidFill>
                        </a:rPr>
                        <a:t>Cracov</a:t>
                      </a:r>
                      <a:r>
                        <a:rPr lang="en-US" sz="1200" dirty="0" smtClean="0">
                          <a:solidFill>
                            <a:srgbClr val="336699"/>
                          </a:solidFill>
                        </a:rPr>
                        <a:t>/ </a:t>
                      </a:r>
                      <a:r>
                        <a:rPr lang="en-US" sz="1200" dirty="0" smtClean="0">
                          <a:solidFill>
                            <a:srgbClr val="C00000"/>
                          </a:solidFill>
                        </a:rPr>
                        <a:t>Caen</a:t>
                      </a:r>
                      <a:r>
                        <a:rPr lang="en-US" sz="1200" baseline="0" dirty="0" smtClean="0">
                          <a:solidFill>
                            <a:srgbClr val="C00000"/>
                          </a:solidFill>
                        </a:rPr>
                        <a:t> (Front End-Faster)</a:t>
                      </a:r>
                      <a:endParaRPr lang="en-US" sz="1200" dirty="0">
                        <a:solidFill>
                          <a:srgbClr val="C00000"/>
                        </a:solidFill>
                      </a:endParaRPr>
                    </a:p>
                  </a:txBody>
                  <a:tcPr marL="91465" marR="91465" marT="45716" marB="45716" anchor="ctr"/>
                </a:tc>
                <a:tc>
                  <a:txBody>
                    <a:bodyPr/>
                    <a:lstStyle/>
                    <a:p>
                      <a:pPr algn="ctr"/>
                      <a:endParaRPr lang="en-US" sz="1200" dirty="0">
                        <a:solidFill>
                          <a:srgbClr val="336699"/>
                        </a:solidFill>
                      </a:endParaRPr>
                    </a:p>
                  </a:txBody>
                  <a:tcPr marL="91465" marR="91465" marT="45716" marB="45716" anchor="ctr"/>
                </a:tc>
              </a:tr>
              <a:tr h="252000">
                <a:tc>
                  <a:txBody>
                    <a:bodyPr/>
                    <a:lstStyle/>
                    <a:p>
                      <a:r>
                        <a:rPr lang="en-US" sz="1200" b="1" i="1" dirty="0" smtClean="0">
                          <a:solidFill>
                            <a:srgbClr val="336699"/>
                          </a:solidFill>
                        </a:rPr>
                        <a:t>Total</a:t>
                      </a:r>
                      <a:endParaRPr lang="en-US" sz="1200" b="1" i="1" dirty="0">
                        <a:solidFill>
                          <a:srgbClr val="336699"/>
                        </a:solidFill>
                      </a:endParaRPr>
                    </a:p>
                  </a:txBody>
                  <a:tcPr marL="91465" marR="91465" marT="45716" marB="45716" anchor="ctr">
                    <a:solidFill>
                      <a:srgbClr val="99CCFF"/>
                    </a:solidFill>
                  </a:tcPr>
                </a:tc>
                <a:tc>
                  <a:txBody>
                    <a:bodyPr/>
                    <a:lstStyle/>
                    <a:p>
                      <a:pPr algn="ctr"/>
                      <a:r>
                        <a:rPr lang="en-US" sz="1200" b="1" i="1" dirty="0" smtClean="0">
                          <a:solidFill>
                            <a:srgbClr val="336699"/>
                          </a:solidFill>
                        </a:rPr>
                        <a:t>5‘160</a:t>
                      </a:r>
                      <a:endParaRPr lang="en-US" sz="1200" b="1" i="1" dirty="0">
                        <a:solidFill>
                          <a:srgbClr val="336699"/>
                        </a:solidFill>
                      </a:endParaRPr>
                    </a:p>
                  </a:txBody>
                  <a:tcPr marL="91465" marR="91465" marT="45716" marB="45716" anchor="ctr">
                    <a:solidFill>
                      <a:srgbClr val="99CCFF"/>
                    </a:solidFill>
                  </a:tcPr>
                </a:tc>
                <a:tc>
                  <a:txBody>
                    <a:bodyPr/>
                    <a:lstStyle/>
                    <a:p>
                      <a:endParaRPr lang="en-US" sz="1200" dirty="0">
                        <a:solidFill>
                          <a:srgbClr val="336699"/>
                        </a:solidFill>
                      </a:endParaRPr>
                    </a:p>
                  </a:txBody>
                  <a:tcPr marL="91465" marR="91465" marT="45716" marB="45716" anchor="ctr">
                    <a:solidFill>
                      <a:srgbClr val="99CCFF"/>
                    </a:solidFill>
                  </a:tcPr>
                </a:tc>
                <a:tc>
                  <a:txBody>
                    <a:bodyPr/>
                    <a:lstStyle/>
                    <a:p>
                      <a:pPr algn="ctr"/>
                      <a:endParaRPr lang="en-US" sz="1200" dirty="0">
                        <a:solidFill>
                          <a:srgbClr val="336699"/>
                        </a:solidFill>
                      </a:endParaRPr>
                    </a:p>
                  </a:txBody>
                  <a:tcPr marL="91465" marR="91465" marT="45716" marB="45716" anchor="ctr">
                    <a:solidFill>
                      <a:srgbClr val="99CCFF"/>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403796"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Funding</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1" name="ZoneTexte 30"/>
          <p:cNvSpPr txBox="1">
            <a:spLocks noChangeArrowheads="1"/>
          </p:cNvSpPr>
          <p:nvPr/>
        </p:nvSpPr>
        <p:spPr bwMode="auto">
          <a:xfrm>
            <a:off x="179512" y="3284984"/>
            <a:ext cx="4032448" cy="1995418"/>
          </a:xfrm>
          <a:prstGeom prst="rect">
            <a:avLst/>
          </a:prstGeom>
          <a:noFill/>
          <a:ln w="9525">
            <a:noFill/>
            <a:miter lim="800000"/>
            <a:headEnd/>
            <a:tailEnd/>
          </a:ln>
        </p:spPr>
        <p:txBody>
          <a:bodyPr wrap="square">
            <a:spAutoFit/>
          </a:bodyPr>
          <a:lstStyle/>
          <a:p>
            <a:pPr algn="just">
              <a:spcBef>
                <a:spcPts val="200"/>
              </a:spcBef>
            </a:pPr>
            <a:r>
              <a:rPr lang="en-US" sz="1400" b="0" dirty="0" smtClean="0">
                <a:solidFill>
                  <a:srgbClr val="C00000"/>
                </a:solidFill>
              </a:rPr>
              <a:t>ANR grant application :</a:t>
            </a:r>
            <a:r>
              <a:rPr lang="en-US" sz="1400" b="0" dirty="0" smtClean="0">
                <a:solidFill>
                  <a:srgbClr val="336699"/>
                </a:solidFill>
              </a:rPr>
              <a:t> </a:t>
            </a:r>
          </a:p>
          <a:p>
            <a:pPr algn="just">
              <a:spcBef>
                <a:spcPts val="200"/>
              </a:spcBef>
            </a:pPr>
            <a:r>
              <a:rPr lang="en-US" sz="1400" b="0" dirty="0" smtClean="0">
                <a:solidFill>
                  <a:srgbClr val="336699"/>
                </a:solidFill>
              </a:rPr>
              <a:t>      - pre-proposal submitted  </a:t>
            </a:r>
            <a:r>
              <a:rPr lang="en-US" sz="1400" b="0" dirty="0" smtClean="0">
                <a:solidFill>
                  <a:srgbClr val="336699"/>
                </a:solidFill>
                <a:latin typeface="Times New Roman"/>
                <a:cs typeface="Times New Roman"/>
              </a:rPr>
              <a:t>→  </a:t>
            </a:r>
            <a:r>
              <a:rPr lang="en-US" sz="1400" b="0" dirty="0" smtClean="0">
                <a:solidFill>
                  <a:srgbClr val="336699"/>
                </a:solidFill>
              </a:rPr>
              <a:t>2014-2018 </a:t>
            </a:r>
          </a:p>
          <a:p>
            <a:pPr algn="just">
              <a:spcBef>
                <a:spcPts val="200"/>
              </a:spcBef>
            </a:pPr>
            <a:r>
              <a:rPr lang="en-US" sz="1400" b="0" dirty="0" smtClean="0">
                <a:solidFill>
                  <a:srgbClr val="336699"/>
                </a:solidFill>
              </a:rPr>
              <a:t>      - budget: 535 k€  </a:t>
            </a:r>
            <a:r>
              <a:rPr lang="en-US" sz="1400" b="0" dirty="0" smtClean="0">
                <a:solidFill>
                  <a:srgbClr val="336699"/>
                </a:solidFill>
                <a:latin typeface="Times New Roman"/>
                <a:cs typeface="Times New Roman"/>
              </a:rPr>
              <a:t>→  </a:t>
            </a:r>
            <a:r>
              <a:rPr lang="en-US" sz="1400" b="0" dirty="0" smtClean="0">
                <a:solidFill>
                  <a:srgbClr val="336699"/>
                </a:solidFill>
                <a:latin typeface="+mn-lt"/>
                <a:cs typeface="Times New Roman"/>
              </a:rPr>
              <a:t>exp. development</a:t>
            </a:r>
            <a:r>
              <a:rPr lang="en-US" sz="1400" b="0" dirty="0" smtClean="0">
                <a:solidFill>
                  <a:srgbClr val="336699"/>
                </a:solidFill>
              </a:rPr>
              <a:t> </a:t>
            </a:r>
          </a:p>
          <a:p>
            <a:pPr algn="just">
              <a:spcBef>
                <a:spcPts val="200"/>
              </a:spcBef>
            </a:pPr>
            <a:endParaRPr lang="en-US" sz="1400" b="0" dirty="0" smtClean="0">
              <a:solidFill>
                <a:srgbClr val="336699"/>
              </a:solidFill>
            </a:endParaRPr>
          </a:p>
          <a:p>
            <a:pPr algn="just">
              <a:spcBef>
                <a:spcPts val="200"/>
              </a:spcBef>
            </a:pPr>
            <a:r>
              <a:rPr lang="en-US" sz="1400" b="0" dirty="0" smtClean="0">
                <a:solidFill>
                  <a:srgbClr val="336699"/>
                </a:solidFill>
              </a:rPr>
              <a:t>      - in2p3 involvement:  </a:t>
            </a:r>
          </a:p>
          <a:p>
            <a:pPr algn="just">
              <a:spcBef>
                <a:spcPts val="200"/>
              </a:spcBef>
            </a:pPr>
            <a:r>
              <a:rPr lang="en-US" sz="1400" b="0" dirty="0" smtClean="0">
                <a:solidFill>
                  <a:srgbClr val="336699"/>
                </a:solidFill>
              </a:rPr>
              <a:t>        travels + minimal technical developments</a:t>
            </a:r>
          </a:p>
          <a:p>
            <a:pPr algn="just">
              <a:spcBef>
                <a:spcPts val="200"/>
              </a:spcBef>
            </a:pPr>
            <a:endParaRPr lang="en-US" sz="1400" b="0" dirty="0" smtClean="0">
              <a:solidFill>
                <a:srgbClr val="336699"/>
              </a:solidFill>
            </a:endParaRPr>
          </a:p>
          <a:p>
            <a:pPr algn="just">
              <a:spcBef>
                <a:spcPts val="200"/>
              </a:spcBef>
            </a:pPr>
            <a:r>
              <a:rPr lang="en-US" sz="1400" b="0" dirty="0" smtClean="0">
                <a:solidFill>
                  <a:srgbClr val="336699"/>
                </a:solidFill>
              </a:rPr>
              <a:t>      - in2p3 support  </a:t>
            </a:r>
          </a:p>
        </p:txBody>
      </p:sp>
      <p:graphicFrame>
        <p:nvGraphicFramePr>
          <p:cNvPr id="23" name="Tableau 22"/>
          <p:cNvGraphicFramePr>
            <a:graphicFrameLocks noGrp="1"/>
          </p:cNvGraphicFramePr>
          <p:nvPr/>
        </p:nvGraphicFramePr>
        <p:xfrm>
          <a:off x="971600" y="1592208"/>
          <a:ext cx="6984776" cy="1219200"/>
        </p:xfrm>
        <a:graphic>
          <a:graphicData uri="http://schemas.openxmlformats.org/drawingml/2006/table">
            <a:tbl>
              <a:tblPr>
                <a:effectLst>
                  <a:innerShdw blurRad="63500" dist="50800" dir="2700000">
                    <a:prstClr val="black">
                      <a:alpha val="50000"/>
                    </a:prstClr>
                  </a:innerShdw>
                </a:effectLst>
              </a:tblPr>
              <a:tblGrid>
                <a:gridCol w="2448272"/>
                <a:gridCol w="756084"/>
                <a:gridCol w="756084"/>
                <a:gridCol w="756084"/>
                <a:gridCol w="756084"/>
                <a:gridCol w="756084"/>
                <a:gridCol w="756084"/>
              </a:tblGrid>
              <a:tr h="0">
                <a:tc>
                  <a:txBody>
                    <a:bodyPr/>
                    <a:lstStyle/>
                    <a:p>
                      <a:pPr lvl="0" algn="ctr"/>
                      <a:endParaRPr lang="en-US" sz="14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400" b="1" dirty="0" smtClean="0">
                          <a:solidFill>
                            <a:srgbClr val="336699"/>
                          </a:solidFill>
                        </a:rPr>
                        <a:t>2014</a:t>
                      </a:r>
                      <a:endParaRPr lang="en-US" sz="1400" b="1"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400" b="1" dirty="0" smtClean="0">
                          <a:solidFill>
                            <a:srgbClr val="336699"/>
                          </a:solidFill>
                        </a:rPr>
                        <a:t>2015</a:t>
                      </a:r>
                      <a:endParaRPr lang="en-US" sz="1400" b="1"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400" b="1" dirty="0" smtClean="0">
                          <a:solidFill>
                            <a:srgbClr val="336699"/>
                          </a:solidFill>
                        </a:rPr>
                        <a:t>2016</a:t>
                      </a:r>
                      <a:endParaRPr lang="en-US" sz="1400" b="1"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400" b="1" dirty="0" smtClean="0">
                          <a:solidFill>
                            <a:srgbClr val="336699"/>
                          </a:solidFill>
                        </a:rPr>
                        <a:t>2017</a:t>
                      </a:r>
                      <a:endParaRPr lang="en-US" sz="1400" b="1"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400" b="1" dirty="0" smtClean="0">
                          <a:solidFill>
                            <a:srgbClr val="336699"/>
                          </a:solidFill>
                        </a:rPr>
                        <a:t>2018</a:t>
                      </a:r>
                      <a:endParaRPr lang="en-US" sz="1400" b="1"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400" b="1" dirty="0" smtClean="0">
                          <a:solidFill>
                            <a:srgbClr val="336699"/>
                          </a:solidFill>
                        </a:rPr>
                        <a:t>2019</a:t>
                      </a:r>
                      <a:endParaRPr lang="en-US" sz="1400" b="1"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r>
              <a:tr h="145519">
                <a:tc>
                  <a:txBody>
                    <a:bodyPr/>
                    <a:lstStyle/>
                    <a:p>
                      <a:pPr lvl="0" algn="ctr"/>
                      <a:r>
                        <a:rPr lang="en-US" sz="1400" dirty="0" smtClean="0">
                          <a:solidFill>
                            <a:srgbClr val="C00000"/>
                          </a:solidFill>
                        </a:rPr>
                        <a:t>Equipment</a:t>
                      </a:r>
                      <a:endParaRPr lang="en-US" sz="1400" dirty="0">
                        <a:solidFill>
                          <a:srgbClr val="C00000"/>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135</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110</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220</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70</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20</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20</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2782">
                <a:tc>
                  <a:txBody>
                    <a:bodyPr/>
                    <a:lstStyle/>
                    <a:p>
                      <a:pPr lvl="0" algn="ctr"/>
                      <a:r>
                        <a:rPr lang="en-US" sz="1400" dirty="0" smtClean="0">
                          <a:solidFill>
                            <a:srgbClr val="C00000"/>
                          </a:solidFill>
                        </a:rPr>
                        <a:t>Travels + meeting</a:t>
                      </a:r>
                      <a:r>
                        <a:rPr lang="en-US" sz="1400" baseline="0" dirty="0" smtClean="0">
                          <a:solidFill>
                            <a:srgbClr val="C00000"/>
                          </a:solidFill>
                        </a:rPr>
                        <a:t> + conf</a:t>
                      </a:r>
                      <a:endParaRPr lang="en-US" sz="1400" dirty="0">
                        <a:solidFill>
                          <a:srgbClr val="C00000"/>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35 </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35</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35</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35</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35</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r>
                        <a:rPr lang="en-US" sz="1200" dirty="0" smtClean="0">
                          <a:solidFill>
                            <a:srgbClr val="336699"/>
                          </a:solidFill>
                        </a:rPr>
                        <a:t>35</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lvl="0" algn="ctr"/>
                      <a:r>
                        <a:rPr lang="en-US" sz="1400" dirty="0" err="1" smtClean="0">
                          <a:solidFill>
                            <a:srgbClr val="C00000"/>
                          </a:solidFill>
                        </a:rPr>
                        <a:t>nEDM</a:t>
                      </a:r>
                      <a:r>
                        <a:rPr lang="en-US" sz="1400" baseline="0" dirty="0" smtClean="0">
                          <a:solidFill>
                            <a:srgbClr val="C00000"/>
                          </a:solidFill>
                        </a:rPr>
                        <a:t> maintenance </a:t>
                      </a:r>
                      <a:endParaRPr lang="en-US" sz="1400" dirty="0">
                        <a:solidFill>
                          <a:srgbClr val="C00000"/>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200" dirty="0" smtClean="0">
                          <a:solidFill>
                            <a:srgbClr val="336699"/>
                          </a:solidFill>
                        </a:rPr>
                        <a:t>15</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200" dirty="0" smtClean="0">
                          <a:solidFill>
                            <a:srgbClr val="336699"/>
                          </a:solidFill>
                        </a:rPr>
                        <a:t>15</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200" dirty="0" smtClean="0">
                          <a:solidFill>
                            <a:srgbClr val="336699"/>
                          </a:solidFill>
                        </a:rPr>
                        <a:t>15</a:t>
                      </a:r>
                      <a:endParaRPr lang="en-US" sz="1200" dirty="0">
                        <a:solidFill>
                          <a:srgbClr val="336699"/>
                        </a:solidFill>
                      </a:endParaRPr>
                    </a:p>
                  </a:txBody>
                  <a:tcPr anchor="ctr">
                    <a:lnL w="12700" cap="flat" cmpd="sng" algn="ctr">
                      <a:solidFill>
                        <a:srgbClr val="00336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200" dirty="0" smtClean="0">
                          <a:solidFill>
                            <a:srgbClr val="336699"/>
                          </a:solidFill>
                        </a:rPr>
                        <a:t>15</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200" dirty="0" smtClean="0">
                          <a:solidFill>
                            <a:srgbClr val="336699"/>
                          </a:solidFill>
                        </a:rPr>
                        <a:t>15</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c>
                  <a:txBody>
                    <a:bodyPr/>
                    <a:lstStyle/>
                    <a:p>
                      <a:pPr lvl="0" algn="ctr"/>
                      <a:r>
                        <a:rPr lang="en-US" sz="1200" dirty="0" smtClean="0">
                          <a:solidFill>
                            <a:srgbClr val="336699"/>
                          </a:solidFill>
                        </a:rPr>
                        <a:t>15</a:t>
                      </a:r>
                      <a:endParaRPr lang="en-US" sz="1200" dirty="0">
                        <a:solidFill>
                          <a:srgbClr val="336699"/>
                        </a:solidFill>
                      </a:endParaRPr>
                    </a:p>
                  </a:txBody>
                  <a:tcPr anchor="ctr">
                    <a:lnL w="12700" cap="flat" cmpd="sng" algn="ctr">
                      <a:solidFill>
                        <a:schemeClr val="tx1"/>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66"/>
                      </a:solidFill>
                      <a:prstDash val="solid"/>
                      <a:round/>
                      <a:headEnd type="none" w="med" len="med"/>
                      <a:tailEnd type="none" w="med" len="med"/>
                    </a:lnB>
                  </a:tcPr>
                </a:tc>
              </a:tr>
            </a:tbl>
          </a:graphicData>
        </a:graphic>
      </p:graphicFrame>
      <p:cxnSp>
        <p:nvCxnSpPr>
          <p:cNvPr id="26" name="Connecteur droit avec flèche 25"/>
          <p:cNvCxnSpPr/>
          <p:nvPr/>
        </p:nvCxnSpPr>
        <p:spPr bwMode="auto">
          <a:xfrm flipH="1">
            <a:off x="3779976" y="1001633"/>
            <a:ext cx="360000" cy="0"/>
          </a:xfrm>
          <a:prstGeom prst="straightConnector1">
            <a:avLst/>
          </a:prstGeom>
          <a:noFill/>
          <a:ln w="19050">
            <a:solidFill>
              <a:srgbClr val="336699"/>
            </a:solidFill>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Rectangle 26"/>
          <p:cNvSpPr/>
          <p:nvPr/>
        </p:nvSpPr>
        <p:spPr>
          <a:xfrm>
            <a:off x="4268612" y="836712"/>
            <a:ext cx="2175596" cy="307777"/>
          </a:xfrm>
          <a:prstGeom prst="rect">
            <a:avLst/>
          </a:prstGeom>
        </p:spPr>
        <p:txBody>
          <a:bodyPr wrap="none">
            <a:spAutoFit/>
          </a:bodyPr>
          <a:lstStyle/>
          <a:p>
            <a:r>
              <a:rPr lang="en-US" sz="1400" b="0" dirty="0" smtClean="0">
                <a:solidFill>
                  <a:srgbClr val="336699"/>
                </a:solidFill>
              </a:rPr>
              <a:t>ANR application (535 k€)</a:t>
            </a:r>
            <a:endParaRPr lang="en-US" sz="1400" dirty="0"/>
          </a:p>
        </p:txBody>
      </p:sp>
      <p:cxnSp>
        <p:nvCxnSpPr>
          <p:cNvPr id="32" name="Connecteur droit 31"/>
          <p:cNvCxnSpPr/>
          <p:nvPr/>
        </p:nvCxnSpPr>
        <p:spPr bwMode="auto">
          <a:xfrm>
            <a:off x="3779912" y="1124744"/>
            <a:ext cx="0" cy="360040"/>
          </a:xfrm>
          <a:prstGeom prst="line">
            <a:avLst/>
          </a:prstGeom>
          <a:noFill/>
          <a:ln>
            <a:solidFill>
              <a:srgbClr val="336699"/>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Connecteur droit avec flèche 36"/>
          <p:cNvCxnSpPr/>
          <p:nvPr/>
        </p:nvCxnSpPr>
        <p:spPr bwMode="auto">
          <a:xfrm rot="60000" flipV="1">
            <a:off x="6444208" y="1001633"/>
            <a:ext cx="360000" cy="8384"/>
          </a:xfrm>
          <a:prstGeom prst="straightConnector1">
            <a:avLst/>
          </a:prstGeom>
          <a:noFill/>
          <a:ln w="19050">
            <a:solidFill>
              <a:srgbClr val="336699"/>
            </a:solidFill>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Connecteur droit 38"/>
          <p:cNvCxnSpPr/>
          <p:nvPr/>
        </p:nvCxnSpPr>
        <p:spPr bwMode="auto">
          <a:xfrm>
            <a:off x="6804248" y="1124744"/>
            <a:ext cx="0" cy="360040"/>
          </a:xfrm>
          <a:prstGeom prst="line">
            <a:avLst/>
          </a:prstGeom>
          <a:noFill/>
          <a:ln>
            <a:solidFill>
              <a:srgbClr val="336699"/>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273410" name="Picture 2"/>
          <p:cNvPicPr>
            <a:picLocks noChangeAspect="1" noChangeArrowheads="1"/>
          </p:cNvPicPr>
          <p:nvPr/>
        </p:nvPicPr>
        <p:blipFill>
          <a:blip r:embed="rId5" cstate="print"/>
          <a:srcRect l="22144" t="35156" r="23519" b="23975"/>
          <a:stretch>
            <a:fillRect/>
          </a:stretch>
        </p:blipFill>
        <p:spPr bwMode="auto">
          <a:xfrm>
            <a:off x="4297255" y="3212976"/>
            <a:ext cx="4667233"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403796"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Conclusion</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23" name="ZoneTexte 22"/>
          <p:cNvSpPr txBox="1">
            <a:spLocks noChangeArrowheads="1"/>
          </p:cNvSpPr>
          <p:nvPr/>
        </p:nvSpPr>
        <p:spPr bwMode="auto">
          <a:xfrm>
            <a:off x="611560" y="2420888"/>
            <a:ext cx="8064896" cy="1308050"/>
          </a:xfrm>
          <a:prstGeom prst="rect">
            <a:avLst/>
          </a:prstGeom>
          <a:noFill/>
          <a:ln w="9525">
            <a:noFill/>
            <a:miter lim="800000"/>
            <a:headEnd/>
            <a:tailEnd/>
          </a:ln>
        </p:spPr>
        <p:txBody>
          <a:bodyPr wrap="square">
            <a:spAutoFit/>
          </a:bodyPr>
          <a:lstStyle/>
          <a:p>
            <a:pPr algn="l">
              <a:spcBef>
                <a:spcPts val="600"/>
              </a:spcBef>
            </a:pPr>
            <a:r>
              <a:rPr lang="en-US" sz="1600" b="0" dirty="0" smtClean="0">
                <a:solidFill>
                  <a:srgbClr val="C00000"/>
                </a:solidFill>
              </a:rPr>
              <a:t>PSI n2EDM project:</a:t>
            </a:r>
          </a:p>
          <a:p>
            <a:pPr algn="l">
              <a:spcBef>
                <a:spcPts val="600"/>
              </a:spcBef>
            </a:pPr>
            <a:r>
              <a:rPr lang="en-US" sz="1600" b="0" dirty="0" smtClean="0">
                <a:solidFill>
                  <a:srgbClr val="336699"/>
                </a:solidFill>
              </a:rPr>
              <a:t>UCN source already started, improvements are actively pursued, strong PSI support </a:t>
            </a:r>
            <a:endParaRPr lang="en-US" sz="1200" b="0" dirty="0" smtClean="0">
              <a:solidFill>
                <a:srgbClr val="336699"/>
              </a:solidFill>
            </a:endParaRPr>
          </a:p>
          <a:p>
            <a:pPr algn="l">
              <a:spcBef>
                <a:spcPts val="600"/>
              </a:spcBef>
            </a:pPr>
            <a:r>
              <a:rPr lang="en-US" sz="1600" b="0" dirty="0" smtClean="0">
                <a:solidFill>
                  <a:srgbClr val="336699"/>
                </a:solidFill>
              </a:rPr>
              <a:t>Any new technique or device can be tested within OILL spectrometer </a:t>
            </a:r>
          </a:p>
          <a:p>
            <a:pPr algn="l">
              <a:spcBef>
                <a:spcPts val="600"/>
              </a:spcBef>
            </a:pPr>
            <a:r>
              <a:rPr lang="en-US" sz="1600" b="0" dirty="0" smtClean="0">
                <a:solidFill>
                  <a:srgbClr val="336699"/>
                </a:solidFill>
                <a:latin typeface="Times New Roman"/>
                <a:cs typeface="Times New Roman"/>
              </a:rPr>
              <a:t>       →  </a:t>
            </a:r>
            <a:r>
              <a:rPr lang="en-US" sz="1600" b="0" dirty="0" smtClean="0">
                <a:solidFill>
                  <a:srgbClr val="336699"/>
                </a:solidFill>
              </a:rPr>
              <a:t>allow producing real improvements for n2EDM spectrometer</a:t>
            </a:r>
          </a:p>
        </p:txBody>
      </p:sp>
      <p:sp>
        <p:nvSpPr>
          <p:cNvPr id="15" name="Rectangle 14"/>
          <p:cNvSpPr/>
          <p:nvPr/>
        </p:nvSpPr>
        <p:spPr>
          <a:xfrm>
            <a:off x="683568" y="4311581"/>
            <a:ext cx="4032448" cy="548868"/>
          </a:xfrm>
          <a:prstGeom prst="rect">
            <a:avLst/>
          </a:prstGeom>
          <a:ln>
            <a:solidFill>
              <a:srgbClr val="336699"/>
            </a:solidFill>
          </a:ln>
        </p:spPr>
        <p:txBody>
          <a:bodyPr wrap="square">
            <a:spAutoFit/>
          </a:bodyPr>
          <a:lstStyle/>
          <a:p>
            <a:pPr>
              <a:spcBef>
                <a:spcPts val="0"/>
              </a:spcBef>
              <a:spcAft>
                <a:spcPts val="200"/>
              </a:spcAft>
            </a:pPr>
            <a:r>
              <a:rPr lang="en-US" sz="1600" b="0" dirty="0" smtClean="0">
                <a:solidFill>
                  <a:srgbClr val="C00000"/>
                </a:solidFill>
              </a:rPr>
              <a:t>Foreseen sensitivity:  </a:t>
            </a:r>
            <a:r>
              <a:rPr lang="en-US" sz="1600" b="0" dirty="0" smtClean="0">
                <a:solidFill>
                  <a:srgbClr val="336699"/>
                </a:solidFill>
              </a:rPr>
              <a:t>2.10</a:t>
            </a:r>
            <a:r>
              <a:rPr lang="en-US" sz="1600" b="0" baseline="30000" dirty="0" smtClean="0">
                <a:solidFill>
                  <a:srgbClr val="336699"/>
                </a:solidFill>
              </a:rPr>
              <a:t>-27</a:t>
            </a:r>
            <a:r>
              <a:rPr lang="en-US" sz="1600" b="0" dirty="0" smtClean="0">
                <a:solidFill>
                  <a:srgbClr val="336699"/>
                </a:solidFill>
              </a:rPr>
              <a:t> </a:t>
            </a:r>
            <a:r>
              <a:rPr lang="en-US" sz="1600" b="0" i="1" dirty="0" smtClean="0">
                <a:solidFill>
                  <a:srgbClr val="336699"/>
                </a:solidFill>
              </a:rPr>
              <a:t>e</a:t>
            </a:r>
            <a:r>
              <a:rPr lang="en-US" sz="1600" b="0" dirty="0" smtClean="0">
                <a:solidFill>
                  <a:srgbClr val="336699"/>
                </a:solidFill>
              </a:rPr>
              <a:t>.cm in 2022  </a:t>
            </a:r>
          </a:p>
          <a:p>
            <a:pPr>
              <a:spcBef>
                <a:spcPts val="0"/>
              </a:spcBef>
              <a:spcAft>
                <a:spcPts val="200"/>
              </a:spcAft>
            </a:pPr>
            <a:r>
              <a:rPr lang="en-US" sz="1200" b="0" dirty="0" smtClean="0">
                <a:solidFill>
                  <a:srgbClr val="336699"/>
                </a:solidFill>
              </a:rPr>
              <a:t>(with current source performances)</a:t>
            </a:r>
          </a:p>
        </p:txBody>
      </p:sp>
      <p:sp>
        <p:nvSpPr>
          <p:cNvPr id="21" name="Rectangle 20"/>
          <p:cNvSpPr/>
          <p:nvPr/>
        </p:nvSpPr>
        <p:spPr>
          <a:xfrm>
            <a:off x="323528" y="5129317"/>
            <a:ext cx="4752528" cy="523220"/>
          </a:xfrm>
          <a:prstGeom prst="rect">
            <a:avLst/>
          </a:prstGeom>
        </p:spPr>
        <p:txBody>
          <a:bodyPr wrap="square">
            <a:spAutoFit/>
          </a:bodyPr>
          <a:lstStyle/>
          <a:p>
            <a:pPr>
              <a:spcBef>
                <a:spcPts val="0"/>
              </a:spcBef>
            </a:pPr>
            <a:r>
              <a:rPr lang="en-US" sz="1600" b="0" dirty="0" smtClean="0">
                <a:solidFill>
                  <a:srgbClr val="C00000"/>
                </a:solidFill>
              </a:rPr>
              <a:t>Potentially achievable: </a:t>
            </a:r>
            <a:r>
              <a:rPr lang="en-US" sz="1600" b="0" dirty="0" smtClean="0">
                <a:solidFill>
                  <a:srgbClr val="336699"/>
                </a:solidFill>
              </a:rPr>
              <a:t>10</a:t>
            </a:r>
            <a:r>
              <a:rPr lang="en-US" sz="1600" b="0" baseline="30000" dirty="0" smtClean="0">
                <a:solidFill>
                  <a:srgbClr val="336699"/>
                </a:solidFill>
              </a:rPr>
              <a:t>-28</a:t>
            </a:r>
            <a:r>
              <a:rPr lang="en-US" sz="1600" b="0" dirty="0" smtClean="0">
                <a:solidFill>
                  <a:srgbClr val="336699"/>
                </a:solidFill>
              </a:rPr>
              <a:t> </a:t>
            </a:r>
            <a:r>
              <a:rPr lang="en-US" sz="1600" b="0" i="1" dirty="0" err="1" smtClean="0">
                <a:solidFill>
                  <a:srgbClr val="336699"/>
                </a:solidFill>
              </a:rPr>
              <a:t>e</a:t>
            </a:r>
            <a:r>
              <a:rPr lang="en-US" sz="1600" b="0" dirty="0" err="1" smtClean="0">
                <a:solidFill>
                  <a:srgbClr val="336699"/>
                </a:solidFill>
              </a:rPr>
              <a:t>cm</a:t>
            </a:r>
            <a:r>
              <a:rPr lang="en-US" sz="1600" b="0" dirty="0" smtClean="0">
                <a:solidFill>
                  <a:srgbClr val="336699"/>
                </a:solidFill>
              </a:rPr>
              <a:t> range</a:t>
            </a:r>
          </a:p>
          <a:p>
            <a:pPr>
              <a:spcBef>
                <a:spcPts val="0"/>
              </a:spcBef>
            </a:pPr>
            <a:r>
              <a:rPr lang="en-US" sz="1200" b="0" dirty="0" smtClean="0">
                <a:solidFill>
                  <a:srgbClr val="336699"/>
                </a:solidFill>
              </a:rPr>
              <a:t>with UCN source improvement  (factor 10 not understood yet)</a:t>
            </a:r>
          </a:p>
        </p:txBody>
      </p:sp>
      <p:cxnSp>
        <p:nvCxnSpPr>
          <p:cNvPr id="24" name="Connecteur droit avec flèche 23"/>
          <p:cNvCxnSpPr/>
          <p:nvPr/>
        </p:nvCxnSpPr>
        <p:spPr bwMode="auto">
          <a:xfrm>
            <a:off x="5004048" y="4572417"/>
            <a:ext cx="720080" cy="0"/>
          </a:xfrm>
          <a:prstGeom prst="straightConnector1">
            <a:avLst/>
          </a:prstGeom>
          <a:noFill/>
          <a:ln>
            <a:solidFill>
              <a:srgbClr val="336699"/>
            </a:solidFill>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Rectangle 25"/>
          <p:cNvSpPr/>
          <p:nvPr/>
        </p:nvSpPr>
        <p:spPr>
          <a:xfrm>
            <a:off x="6012160" y="4284385"/>
            <a:ext cx="2664296" cy="610424"/>
          </a:xfrm>
          <a:prstGeom prst="rect">
            <a:avLst/>
          </a:prstGeom>
          <a:ln>
            <a:solidFill>
              <a:srgbClr val="336699"/>
            </a:solidFill>
          </a:ln>
        </p:spPr>
        <p:txBody>
          <a:bodyPr wrap="square">
            <a:spAutoFit/>
          </a:bodyPr>
          <a:lstStyle/>
          <a:p>
            <a:pPr>
              <a:spcBef>
                <a:spcPts val="0"/>
              </a:spcBef>
              <a:spcAft>
                <a:spcPts val="200"/>
              </a:spcAft>
            </a:pPr>
            <a:r>
              <a:rPr lang="en-US" sz="1600" b="0" dirty="0" smtClean="0">
                <a:solidFill>
                  <a:srgbClr val="336699"/>
                </a:solidFill>
              </a:rPr>
              <a:t>Test of the generic </a:t>
            </a:r>
          </a:p>
          <a:p>
            <a:pPr>
              <a:spcBef>
                <a:spcPts val="0"/>
              </a:spcBef>
              <a:spcAft>
                <a:spcPts val="200"/>
              </a:spcAft>
            </a:pPr>
            <a:r>
              <a:rPr lang="en-US" sz="1600" b="0" dirty="0" smtClean="0">
                <a:solidFill>
                  <a:srgbClr val="336699"/>
                </a:solidFill>
              </a:rPr>
              <a:t>electroweak </a:t>
            </a:r>
            <a:r>
              <a:rPr lang="en-US" sz="1600" b="0" dirty="0" err="1" smtClean="0">
                <a:solidFill>
                  <a:srgbClr val="336699"/>
                </a:solidFill>
              </a:rPr>
              <a:t>baryogenesis</a:t>
            </a:r>
            <a:r>
              <a:rPr lang="en-US" sz="1600" b="0" dirty="0" smtClean="0">
                <a:solidFill>
                  <a:srgbClr val="336699"/>
                </a:solidFill>
              </a:rPr>
              <a:t> </a:t>
            </a:r>
            <a:endParaRPr lang="en-US" sz="1200" b="0" dirty="0" smtClean="0">
              <a:solidFill>
                <a:srgbClr val="336699"/>
              </a:solidFill>
            </a:endParaRPr>
          </a:p>
        </p:txBody>
      </p:sp>
      <p:cxnSp>
        <p:nvCxnSpPr>
          <p:cNvPr id="29" name="Connecteur droit avec flèche 28"/>
          <p:cNvCxnSpPr/>
          <p:nvPr/>
        </p:nvCxnSpPr>
        <p:spPr bwMode="auto">
          <a:xfrm>
            <a:off x="5004048" y="5364505"/>
            <a:ext cx="720080" cy="0"/>
          </a:xfrm>
          <a:prstGeom prst="straightConnector1">
            <a:avLst/>
          </a:prstGeom>
          <a:noFill/>
          <a:ln>
            <a:solidFill>
              <a:srgbClr val="336699"/>
            </a:solidFill>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0" name="Rectangle 29"/>
          <p:cNvSpPr/>
          <p:nvPr/>
        </p:nvSpPr>
        <p:spPr>
          <a:xfrm>
            <a:off x="6012160" y="5148481"/>
            <a:ext cx="2664296" cy="584775"/>
          </a:xfrm>
          <a:prstGeom prst="rect">
            <a:avLst/>
          </a:prstGeom>
        </p:spPr>
        <p:txBody>
          <a:bodyPr wrap="square">
            <a:spAutoFit/>
          </a:bodyPr>
          <a:lstStyle/>
          <a:p>
            <a:pPr>
              <a:spcBef>
                <a:spcPts val="0"/>
              </a:spcBef>
              <a:spcAft>
                <a:spcPts val="200"/>
              </a:spcAft>
            </a:pPr>
            <a:r>
              <a:rPr lang="en-US" sz="1600" b="0" dirty="0" smtClean="0">
                <a:solidFill>
                  <a:srgbClr val="336699"/>
                </a:solidFill>
              </a:rPr>
              <a:t>Further constraints on SM extensions</a:t>
            </a:r>
            <a:endParaRPr lang="en-US" sz="1200" b="0" dirty="0" smtClean="0">
              <a:solidFill>
                <a:srgbClr val="336699"/>
              </a:solidFill>
            </a:endParaRPr>
          </a:p>
        </p:txBody>
      </p:sp>
      <p:sp>
        <p:nvSpPr>
          <p:cNvPr id="22" name="Rectangle 21"/>
          <p:cNvSpPr/>
          <p:nvPr/>
        </p:nvSpPr>
        <p:spPr>
          <a:xfrm>
            <a:off x="611560" y="1229851"/>
            <a:ext cx="7581282" cy="830997"/>
          </a:xfrm>
          <a:prstGeom prst="rect">
            <a:avLst/>
          </a:prstGeom>
          <a:ln>
            <a:noFill/>
          </a:ln>
        </p:spPr>
        <p:txBody>
          <a:bodyPr wrap="square">
            <a:spAutoFit/>
          </a:bodyPr>
          <a:lstStyle/>
          <a:p>
            <a:pPr algn="l">
              <a:spcBef>
                <a:spcPts val="0"/>
              </a:spcBef>
            </a:pPr>
            <a:r>
              <a:rPr lang="en-US" sz="1600" b="0" dirty="0" smtClean="0">
                <a:solidFill>
                  <a:srgbClr val="C00000"/>
                </a:solidFill>
              </a:rPr>
              <a:t>International context: </a:t>
            </a:r>
          </a:p>
          <a:p>
            <a:pPr algn="l">
              <a:spcBef>
                <a:spcPts val="0"/>
              </a:spcBef>
            </a:pPr>
            <a:r>
              <a:rPr lang="en-US" sz="1600" b="0" dirty="0" smtClean="0">
                <a:solidFill>
                  <a:srgbClr val="336699"/>
                </a:solidFill>
              </a:rPr>
              <a:t>      - </a:t>
            </a:r>
            <a:r>
              <a:rPr lang="en-US" sz="1600" b="0" dirty="0" err="1" smtClean="0">
                <a:solidFill>
                  <a:srgbClr val="336699"/>
                </a:solidFill>
              </a:rPr>
              <a:t>CryoEDM</a:t>
            </a:r>
            <a:r>
              <a:rPr lang="en-US" sz="1600" b="0" dirty="0" smtClean="0">
                <a:solidFill>
                  <a:srgbClr val="336699"/>
                </a:solidFill>
              </a:rPr>
              <a:t> @ILL  </a:t>
            </a:r>
            <a:r>
              <a:rPr lang="en-US" sz="1600" b="0" dirty="0" smtClean="0">
                <a:solidFill>
                  <a:srgbClr val="336699"/>
                </a:solidFill>
                <a:latin typeface="Times New Roman"/>
                <a:cs typeface="Times New Roman"/>
              </a:rPr>
              <a:t>→  </a:t>
            </a:r>
            <a:r>
              <a:rPr lang="en-US" sz="1600" b="0" dirty="0" smtClean="0">
                <a:solidFill>
                  <a:srgbClr val="336699"/>
                </a:solidFill>
              </a:rPr>
              <a:t>10</a:t>
            </a:r>
            <a:r>
              <a:rPr lang="en-US" sz="1600" b="0" baseline="30000" dirty="0" smtClean="0">
                <a:solidFill>
                  <a:srgbClr val="336699"/>
                </a:solidFill>
              </a:rPr>
              <a:t>-27</a:t>
            </a:r>
            <a:r>
              <a:rPr lang="en-US" sz="1600" b="0" dirty="0" smtClean="0">
                <a:solidFill>
                  <a:srgbClr val="336699"/>
                </a:solidFill>
              </a:rPr>
              <a:t> e.cm level: but not running yet</a:t>
            </a:r>
          </a:p>
          <a:p>
            <a:pPr algn="l">
              <a:spcBef>
                <a:spcPts val="0"/>
              </a:spcBef>
            </a:pPr>
            <a:r>
              <a:rPr lang="en-US" sz="1600" b="0" dirty="0" smtClean="0">
                <a:solidFill>
                  <a:srgbClr val="336699"/>
                </a:solidFill>
              </a:rPr>
              <a:t>      - other experiments are waiting for their UCN source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control</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sp>
        <p:nvSpPr>
          <p:cNvPr id="23" name="ZoneTexte 22"/>
          <p:cNvSpPr txBox="1"/>
          <p:nvPr/>
        </p:nvSpPr>
        <p:spPr>
          <a:xfrm>
            <a:off x="395536" y="6002124"/>
            <a:ext cx="6199133" cy="523220"/>
          </a:xfrm>
          <a:prstGeom prst="rect">
            <a:avLst/>
          </a:prstGeom>
          <a:noFill/>
        </p:spPr>
        <p:txBody>
          <a:bodyPr wrap="none" rtlCol="0">
            <a:spAutoFit/>
          </a:bodyPr>
          <a:lstStyle/>
          <a:p>
            <a:pPr algn="just">
              <a:spcBef>
                <a:spcPts val="0"/>
              </a:spcBef>
            </a:pPr>
            <a:r>
              <a:rPr lang="en-US" sz="1400" b="0" dirty="0" smtClean="0">
                <a:solidFill>
                  <a:srgbClr val="336699"/>
                </a:solidFill>
              </a:rPr>
              <a:t>Thermo house </a:t>
            </a:r>
            <a:r>
              <a:rPr lang="en-US" sz="1400" b="0" dirty="0" smtClean="0">
                <a:solidFill>
                  <a:srgbClr val="336699"/>
                </a:solidFill>
                <a:latin typeface="+mn-lt"/>
              </a:rPr>
              <a:t>(</a:t>
            </a:r>
            <a:r>
              <a:rPr lang="el-GR" sz="1400" b="0" dirty="0" smtClean="0">
                <a:solidFill>
                  <a:srgbClr val="336699"/>
                </a:solidFill>
                <a:latin typeface="+mn-lt"/>
                <a:cs typeface="Times New Roman"/>
              </a:rPr>
              <a:t>Δ</a:t>
            </a:r>
            <a:r>
              <a:rPr lang="fr-FR" sz="1400" b="0" dirty="0" smtClean="0">
                <a:solidFill>
                  <a:srgbClr val="336699"/>
                </a:solidFill>
                <a:latin typeface="+mn-lt"/>
                <a:cs typeface="Times New Roman"/>
              </a:rPr>
              <a:t>T=0.2 K</a:t>
            </a:r>
            <a:r>
              <a:rPr lang="en-US" sz="1400" b="0" dirty="0" smtClean="0">
                <a:solidFill>
                  <a:srgbClr val="336699"/>
                </a:solidFill>
                <a:latin typeface="+mn-lt"/>
              </a:rPr>
              <a:t>) knowing that </a:t>
            </a:r>
            <a:r>
              <a:rPr lang="el-GR" sz="1400" b="0" dirty="0" smtClean="0">
                <a:solidFill>
                  <a:srgbClr val="336699"/>
                </a:solidFill>
                <a:latin typeface="+mn-lt"/>
                <a:cs typeface="Times New Roman"/>
              </a:rPr>
              <a:t>Δ</a:t>
            </a:r>
            <a:r>
              <a:rPr lang="fr-FR" sz="1400" b="0" dirty="0" smtClean="0">
                <a:solidFill>
                  <a:srgbClr val="336699"/>
                </a:solidFill>
                <a:latin typeface="+mn-lt"/>
                <a:cs typeface="Times New Roman"/>
              </a:rPr>
              <a:t>B = </a:t>
            </a:r>
            <a:r>
              <a:rPr lang="en-US" sz="1400" b="0" dirty="0" smtClean="0">
                <a:solidFill>
                  <a:srgbClr val="336699"/>
                </a:solidFill>
                <a:latin typeface="+mn-lt"/>
              </a:rPr>
              <a:t>2 </a:t>
            </a:r>
            <a:r>
              <a:rPr lang="en-US" sz="1400" b="0" dirty="0" err="1" smtClean="0">
                <a:solidFill>
                  <a:srgbClr val="336699"/>
                </a:solidFill>
                <a:latin typeface="+mn-lt"/>
              </a:rPr>
              <a:t>pT</a:t>
            </a:r>
            <a:r>
              <a:rPr lang="en-US" sz="1400" b="0" dirty="0" smtClean="0">
                <a:solidFill>
                  <a:srgbClr val="336699"/>
                </a:solidFill>
                <a:latin typeface="+mn-lt"/>
              </a:rPr>
              <a:t>/K due to shield dilatation</a:t>
            </a:r>
          </a:p>
          <a:p>
            <a:pPr algn="just">
              <a:spcBef>
                <a:spcPts val="0"/>
              </a:spcBef>
            </a:pPr>
            <a:r>
              <a:rPr lang="en-US" sz="1400" b="0" dirty="0" smtClean="0">
                <a:solidFill>
                  <a:srgbClr val="336699"/>
                </a:solidFill>
              </a:rPr>
              <a:t>Electrodes degaussing @ PTB: &lt; 50 </a:t>
            </a:r>
            <a:r>
              <a:rPr lang="en-US" sz="1400" b="0" dirty="0" err="1" smtClean="0">
                <a:solidFill>
                  <a:srgbClr val="336699"/>
                </a:solidFill>
              </a:rPr>
              <a:t>pT</a:t>
            </a:r>
            <a:r>
              <a:rPr lang="en-US" sz="1400" b="0" dirty="0" smtClean="0">
                <a:solidFill>
                  <a:srgbClr val="336699"/>
                </a:solidFill>
              </a:rPr>
              <a:t> @ 3 cm</a:t>
            </a:r>
            <a:endParaRPr lang="en-US" sz="1400" b="0" i="1" dirty="0" smtClean="0">
              <a:solidFill>
                <a:srgbClr val="336699"/>
              </a:solidFill>
            </a:endParaRPr>
          </a:p>
        </p:txBody>
      </p:sp>
      <p:graphicFrame>
        <p:nvGraphicFramePr>
          <p:cNvPr id="24" name="Tableau 23"/>
          <p:cNvGraphicFramePr>
            <a:graphicFrameLocks noGrp="1"/>
          </p:cNvGraphicFramePr>
          <p:nvPr/>
        </p:nvGraphicFramePr>
        <p:xfrm>
          <a:off x="467544" y="764704"/>
          <a:ext cx="8136904" cy="5254049"/>
        </p:xfrm>
        <a:graphic>
          <a:graphicData uri="http://schemas.openxmlformats.org/drawingml/2006/table">
            <a:tbl>
              <a:tblPr firstRow="1" bandRow="1">
                <a:tableStyleId>{93296810-A885-4BE3-A3E7-6D5BEEA58F35}</a:tableStyleId>
              </a:tblPr>
              <a:tblGrid>
                <a:gridCol w="3528392"/>
                <a:gridCol w="2520280"/>
                <a:gridCol w="2088232"/>
              </a:tblGrid>
              <a:tr h="396000">
                <a:tc>
                  <a:txBody>
                    <a:bodyPr/>
                    <a:lstStyle/>
                    <a:p>
                      <a:endParaRPr lang="en-US" dirty="0">
                        <a:solidFill>
                          <a:srgbClr val="336699"/>
                        </a:solidFill>
                      </a:endParaRPr>
                    </a:p>
                  </a:txBody>
                  <a:tcPr anchor="ctr" anchorCtr="1">
                    <a:solidFill>
                      <a:srgbClr val="336699"/>
                    </a:solidFill>
                  </a:tcPr>
                </a:tc>
                <a:tc>
                  <a:txBody>
                    <a:bodyPr/>
                    <a:lstStyle/>
                    <a:p>
                      <a:r>
                        <a:rPr lang="en-US" dirty="0" err="1" smtClean="0"/>
                        <a:t>nEDM</a:t>
                      </a:r>
                      <a:endParaRPr lang="en-US" dirty="0">
                        <a:solidFill>
                          <a:srgbClr val="336699"/>
                        </a:solidFill>
                      </a:endParaRPr>
                    </a:p>
                  </a:txBody>
                  <a:tcPr anchor="ctr" anchorCtr="1">
                    <a:solidFill>
                      <a:srgbClr val="336699"/>
                    </a:solidFill>
                  </a:tcPr>
                </a:tc>
                <a:tc>
                  <a:txBody>
                    <a:bodyPr/>
                    <a:lstStyle/>
                    <a:p>
                      <a:r>
                        <a:rPr lang="en-US" dirty="0" smtClean="0"/>
                        <a:t>n2EDM</a:t>
                      </a:r>
                      <a:endParaRPr lang="en-US" dirty="0">
                        <a:solidFill>
                          <a:srgbClr val="336699"/>
                        </a:solidFill>
                      </a:endParaRPr>
                    </a:p>
                  </a:txBody>
                  <a:tcPr anchor="ctr" anchorCtr="1">
                    <a:solidFill>
                      <a:srgbClr val="336699"/>
                    </a:solidFill>
                  </a:tcPr>
                </a:tc>
              </a:tr>
              <a:tr h="396000">
                <a:tc>
                  <a:txBody>
                    <a:bodyPr/>
                    <a:lstStyle/>
                    <a:p>
                      <a:pPr algn="ctr"/>
                      <a:r>
                        <a:rPr lang="en-US" sz="1400" baseline="0" dirty="0" smtClean="0">
                          <a:solidFill>
                            <a:srgbClr val="336699"/>
                          </a:solidFill>
                        </a:rPr>
                        <a:t>Passive magnetic Shield: shielding factor </a:t>
                      </a:r>
                      <a:endParaRPr lang="en-US" sz="1400" baseline="0" dirty="0">
                        <a:solidFill>
                          <a:srgbClr val="336699"/>
                        </a:solidFill>
                      </a:endParaRPr>
                    </a:p>
                  </a:txBody>
                  <a:tcPr anchor="ctr" anchorCtr="1"/>
                </a:tc>
                <a:tc>
                  <a:txBody>
                    <a:bodyPr/>
                    <a:lstStyle/>
                    <a:p>
                      <a:r>
                        <a:rPr lang="en-US" sz="1400" baseline="0" dirty="0" smtClean="0">
                          <a:solidFill>
                            <a:srgbClr val="336699"/>
                          </a:solidFill>
                        </a:rPr>
                        <a:t>1500 – 10000 </a:t>
                      </a:r>
                      <a:r>
                        <a:rPr lang="en-US" sz="1200" baseline="0" dirty="0" smtClean="0">
                          <a:solidFill>
                            <a:srgbClr val="336699"/>
                          </a:solidFill>
                        </a:rPr>
                        <a:t>(&lt; 1 Hz)</a:t>
                      </a:r>
                      <a:endParaRPr lang="en-US" sz="1200" i="1" baseline="0" dirty="0">
                        <a:solidFill>
                          <a:srgbClr val="336699"/>
                        </a:solidFill>
                      </a:endParaRPr>
                    </a:p>
                  </a:txBody>
                  <a:tcPr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336699"/>
                          </a:solidFill>
                        </a:rPr>
                        <a:t>10</a:t>
                      </a:r>
                      <a:r>
                        <a:rPr lang="en-US" sz="1400" baseline="30000" dirty="0" smtClean="0">
                          <a:solidFill>
                            <a:srgbClr val="336699"/>
                          </a:solidFill>
                        </a:rPr>
                        <a:t>5   </a:t>
                      </a:r>
                      <a:r>
                        <a:rPr lang="en-US" sz="1200" baseline="0" dirty="0" smtClean="0">
                          <a:solidFill>
                            <a:srgbClr val="336699"/>
                          </a:solidFill>
                        </a:rPr>
                        <a:t>(&lt; 1 Hz</a:t>
                      </a:r>
                      <a:r>
                        <a:rPr lang="en-US" sz="1400" baseline="0" dirty="0" smtClean="0">
                          <a:solidFill>
                            <a:srgbClr val="336699"/>
                          </a:solidFill>
                        </a:rPr>
                        <a:t>)</a:t>
                      </a:r>
                      <a:endParaRPr lang="en-US" sz="1200" i="1" baseline="0" dirty="0" smtClean="0">
                        <a:solidFill>
                          <a:srgbClr val="336699"/>
                        </a:solidFill>
                      </a:endParaRPr>
                    </a:p>
                  </a:txBody>
                  <a:tcPr anchor="ctr" anchorCtr="1"/>
                </a:tc>
              </a:tr>
              <a:tr h="259080">
                <a:tc>
                  <a:txBody>
                    <a:bodyPr/>
                    <a:lstStyle/>
                    <a:p>
                      <a:pPr algn="ctr"/>
                      <a:r>
                        <a:rPr lang="en-US" sz="1400" baseline="0" dirty="0" smtClean="0">
                          <a:solidFill>
                            <a:srgbClr val="336699"/>
                          </a:solidFill>
                        </a:rPr>
                        <a:t>Active surrounding field compensation (SFC): attenuating factor</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200" baseline="0" dirty="0" smtClean="0">
                          <a:solidFill>
                            <a:srgbClr val="336699"/>
                          </a:solidFill>
                        </a:rPr>
                        <a:t>DC field: 20</a:t>
                      </a:r>
                    </a:p>
                    <a:p>
                      <a:r>
                        <a:rPr lang="en-US" sz="1200" baseline="0" dirty="0" smtClean="0">
                          <a:solidFill>
                            <a:srgbClr val="336699"/>
                          </a:solidFill>
                        </a:rPr>
                        <a:t>AC field: 5 – 50  @ 10</a:t>
                      </a:r>
                      <a:r>
                        <a:rPr lang="en-US" sz="1200" baseline="30000" dirty="0" smtClean="0">
                          <a:solidFill>
                            <a:srgbClr val="336699"/>
                          </a:solidFill>
                        </a:rPr>
                        <a:t>-4</a:t>
                      </a:r>
                      <a:r>
                        <a:rPr lang="en-US" sz="1200" baseline="0" dirty="0" smtClean="0">
                          <a:solidFill>
                            <a:srgbClr val="336699"/>
                          </a:solidFill>
                        </a:rPr>
                        <a:t> – 1 Hz</a:t>
                      </a:r>
                      <a:endParaRPr lang="en-US" sz="12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200" baseline="0" dirty="0" smtClean="0">
                          <a:solidFill>
                            <a:srgbClr val="336699"/>
                          </a:solidFill>
                        </a:rPr>
                        <a:t>Uniform field (&gt; 12 coils)</a:t>
                      </a:r>
                      <a:endParaRPr lang="en-US" sz="12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r>
              <a:tr h="259080">
                <a:tc>
                  <a:txBody>
                    <a:bodyPr/>
                    <a:lstStyle/>
                    <a:p>
                      <a:pPr algn="ctr"/>
                      <a:r>
                        <a:rPr lang="en-US" sz="1400" baseline="0" dirty="0" smtClean="0">
                          <a:solidFill>
                            <a:srgbClr val="336699"/>
                          </a:solidFill>
                        </a:rPr>
                        <a:t>Correcting coils: internal field homogeneity</a:t>
                      </a: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336699"/>
                          </a:solidFill>
                        </a:rPr>
                        <a:t>~ 10</a:t>
                      </a:r>
                      <a:r>
                        <a:rPr lang="en-US" sz="1400" baseline="30000" dirty="0" smtClean="0">
                          <a:solidFill>
                            <a:srgbClr val="336699"/>
                          </a:solidFill>
                        </a:rPr>
                        <a:t>-4</a:t>
                      </a:r>
                      <a:endParaRPr lang="en-US" sz="1200" i="1" baseline="0" dirty="0" smtClean="0">
                        <a:solidFill>
                          <a:srgbClr val="336699"/>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&lt; 10</a:t>
                      </a:r>
                      <a:r>
                        <a:rPr lang="en-US" sz="1400" baseline="30000" dirty="0" smtClean="0">
                          <a:solidFill>
                            <a:srgbClr val="336699"/>
                          </a:solidFill>
                        </a:rPr>
                        <a:t>-5</a:t>
                      </a:r>
                      <a:r>
                        <a:rPr lang="en-US" sz="1400" baseline="0" dirty="0" smtClean="0">
                          <a:solidFill>
                            <a:srgbClr val="336699"/>
                          </a:solidFill>
                        </a:rPr>
                        <a:t>  (&lt;10 </a:t>
                      </a:r>
                      <a:r>
                        <a:rPr lang="en-US" sz="1400" baseline="0" dirty="0" err="1" smtClean="0">
                          <a:solidFill>
                            <a:srgbClr val="336699"/>
                          </a:solidFill>
                        </a:rPr>
                        <a:t>pT</a:t>
                      </a:r>
                      <a:r>
                        <a:rPr lang="en-US" sz="1400" baseline="0" dirty="0" smtClean="0">
                          <a:solidFill>
                            <a:srgbClr val="336699"/>
                          </a:solidFill>
                        </a:rPr>
                        <a:t>)</a:t>
                      </a:r>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7729">
                <a:tc>
                  <a:txBody>
                    <a:bodyPr/>
                    <a:lstStyle/>
                    <a:p>
                      <a:pPr algn="ctr"/>
                      <a:r>
                        <a:rPr lang="en-US" sz="1400" baseline="0" dirty="0" smtClean="0">
                          <a:solidFill>
                            <a:srgbClr val="336699"/>
                          </a:solidFill>
                        </a:rPr>
                        <a:t>Correcting coils: external field</a:t>
                      </a: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baseline="0" dirty="0" smtClean="0">
                          <a:solidFill>
                            <a:srgbClr val="336699"/>
                          </a:solidFill>
                        </a:rPr>
                        <a:t>Shield is magnetized</a:t>
                      </a:r>
                      <a:endParaRPr lang="en-US" sz="1200" i="1" baseline="0" dirty="0" smtClean="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i="0" baseline="0" dirty="0" smtClean="0">
                          <a:solidFill>
                            <a:srgbClr val="336699"/>
                          </a:solidFill>
                        </a:rPr>
                        <a:t>No ext. field</a:t>
                      </a:r>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r>
              <a:tr h="282336">
                <a:tc>
                  <a:txBody>
                    <a:bodyPr/>
                    <a:lstStyle/>
                    <a:p>
                      <a:pPr algn="ctr"/>
                      <a:r>
                        <a:rPr lang="en-US" sz="1400" baseline="0" dirty="0" smtClean="0">
                          <a:solidFill>
                            <a:srgbClr val="336699"/>
                          </a:solidFill>
                        </a:rPr>
                        <a:t>Active 3D field stabilization</a:t>
                      </a:r>
                      <a:endParaRPr lang="en-US" sz="1400" baseline="0" dirty="0">
                        <a:solidFill>
                          <a:srgbClr val="336699"/>
                        </a:solidFill>
                      </a:endParaRPr>
                    </a:p>
                  </a:txBody>
                  <a:tcPr anchor="ctr" anchorCtr="1"/>
                </a:tc>
                <a:tc>
                  <a:txBody>
                    <a:bodyPr/>
                    <a:lstStyle/>
                    <a:p>
                      <a:r>
                        <a:rPr lang="en-US" sz="1400" baseline="0" dirty="0" smtClean="0">
                          <a:solidFill>
                            <a:srgbClr val="336699"/>
                          </a:solidFill>
                        </a:rPr>
                        <a:t>- </a:t>
                      </a:r>
                      <a:endParaRPr lang="en-US" sz="1400" baseline="0" dirty="0">
                        <a:solidFill>
                          <a:srgbClr val="336699"/>
                        </a:solidFill>
                      </a:endParaRPr>
                    </a:p>
                  </a:txBody>
                  <a:tcPr anchor="ctr" anchorCtr="1"/>
                </a:tc>
                <a:tc>
                  <a:txBody>
                    <a:bodyPr/>
                    <a:lstStyle/>
                    <a:p>
                      <a:r>
                        <a:rPr lang="en-US" sz="1400" baseline="0" dirty="0" smtClean="0">
                          <a:solidFill>
                            <a:srgbClr val="336699"/>
                          </a:solidFill>
                        </a:rPr>
                        <a:t>Vector Cs</a:t>
                      </a:r>
                      <a:endParaRPr lang="en-US" sz="1400" baseline="0" dirty="0">
                        <a:solidFill>
                          <a:srgbClr val="336699"/>
                        </a:solidFill>
                      </a:endParaRPr>
                    </a:p>
                  </a:txBody>
                  <a:tcPr anchor="ctr" anchorCtr="1"/>
                </a:tc>
              </a:tr>
              <a:tr h="0">
                <a:tc>
                  <a:txBody>
                    <a:bodyPr/>
                    <a:lstStyle/>
                    <a:p>
                      <a:pPr algn="ctr"/>
                      <a:r>
                        <a:rPr lang="en-US" sz="1400" baseline="0" dirty="0" smtClean="0">
                          <a:solidFill>
                            <a:srgbClr val="336699"/>
                          </a:solidFill>
                        </a:rPr>
                        <a:t>Current source: B0 drift during precession</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 200 </a:t>
                      </a:r>
                      <a:r>
                        <a:rPr lang="en-US" sz="1400" baseline="0" dirty="0" err="1" smtClean="0">
                          <a:solidFill>
                            <a:srgbClr val="336699"/>
                          </a:solidFill>
                        </a:rPr>
                        <a:t>fT</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100 </a:t>
                      </a:r>
                      <a:r>
                        <a:rPr lang="en-US" sz="1400" baseline="0" dirty="0" err="1" smtClean="0">
                          <a:solidFill>
                            <a:srgbClr val="336699"/>
                          </a:solidFill>
                        </a:rPr>
                        <a:t>fT</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r>
              <a:tr h="152400">
                <a:tc>
                  <a:txBody>
                    <a:bodyPr/>
                    <a:lstStyle/>
                    <a:p>
                      <a:pPr algn="ct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00">
                <a:tc>
                  <a:txBody>
                    <a:bodyPr/>
                    <a:lstStyle/>
                    <a:p>
                      <a:pPr algn="ctr"/>
                      <a:r>
                        <a:rPr lang="en-US" sz="1400" baseline="0" dirty="0" smtClean="0">
                          <a:solidFill>
                            <a:srgbClr val="336699"/>
                          </a:solidFill>
                        </a:rPr>
                        <a:t>Field gradient</a:t>
                      </a: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baseline="0" dirty="0" smtClean="0">
                          <a:solidFill>
                            <a:srgbClr val="336699"/>
                          </a:solidFill>
                        </a:rPr>
                        <a:t>~  10 </a:t>
                      </a:r>
                      <a:r>
                        <a:rPr lang="en-US" sz="1400" baseline="0" dirty="0" err="1" smtClean="0">
                          <a:solidFill>
                            <a:srgbClr val="336699"/>
                          </a:solidFill>
                        </a:rPr>
                        <a:t>pT</a:t>
                      </a:r>
                      <a:r>
                        <a:rPr lang="en-US" sz="1400" baseline="0" dirty="0" smtClean="0">
                          <a:solidFill>
                            <a:srgbClr val="336699"/>
                          </a:solidFill>
                        </a:rPr>
                        <a:t>/cm</a:t>
                      </a:r>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baseline="0" dirty="0" smtClean="0">
                          <a:solidFill>
                            <a:srgbClr val="336699"/>
                          </a:solidFill>
                        </a:rPr>
                        <a:t>&lt; 1 </a:t>
                      </a:r>
                      <a:r>
                        <a:rPr lang="en-US" sz="1400" baseline="0" dirty="0" err="1" smtClean="0">
                          <a:solidFill>
                            <a:srgbClr val="336699"/>
                          </a:solidFill>
                        </a:rPr>
                        <a:t>pT</a:t>
                      </a:r>
                      <a:r>
                        <a:rPr lang="en-US" sz="1400" baseline="0" dirty="0" smtClean="0">
                          <a:solidFill>
                            <a:srgbClr val="336699"/>
                          </a:solidFill>
                        </a:rPr>
                        <a:t>/cm</a:t>
                      </a:r>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r>
              <a:tr h="396000">
                <a:tc>
                  <a:txBody>
                    <a:bodyPr/>
                    <a:lstStyle/>
                    <a:p>
                      <a:pPr algn="ctr"/>
                      <a:r>
                        <a:rPr lang="en-US" sz="1400" baseline="0" dirty="0" smtClean="0">
                          <a:solidFill>
                            <a:srgbClr val="336699"/>
                          </a:solidFill>
                        </a:rPr>
                        <a:t>Residual field after degaussing </a:t>
                      </a:r>
                      <a:r>
                        <a:rPr lang="en-US" sz="1100" i="1" baseline="0" dirty="0" smtClean="0">
                          <a:solidFill>
                            <a:srgbClr val="336699"/>
                          </a:solidFill>
                        </a:rPr>
                        <a:t>(in situ)</a:t>
                      </a:r>
                      <a:endParaRPr lang="en-US" sz="1100" i="1"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&lt; 2 </a:t>
                      </a:r>
                      <a:r>
                        <a:rPr lang="en-US" sz="1400" baseline="0" dirty="0" err="1" smtClean="0">
                          <a:solidFill>
                            <a:srgbClr val="336699"/>
                          </a:solidFill>
                        </a:rPr>
                        <a:t>nT</a:t>
                      </a:r>
                      <a:endParaRPr lang="en-US" sz="1200" i="1"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&lt; 100 </a:t>
                      </a:r>
                      <a:r>
                        <a:rPr lang="en-US" sz="1400" baseline="0" dirty="0" err="1" smtClean="0">
                          <a:solidFill>
                            <a:srgbClr val="336699"/>
                          </a:solidFill>
                        </a:rPr>
                        <a:t>pT</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r>
              <a:tr h="396000">
                <a:tc>
                  <a:txBody>
                    <a:bodyPr/>
                    <a:lstStyle/>
                    <a:p>
                      <a:pPr algn="ct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endParaRPr lang="en-US" sz="1200" i="1"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r>
              <a:tr h="396000">
                <a:tc>
                  <a:txBody>
                    <a:bodyPr/>
                    <a:lstStyle/>
                    <a:p>
                      <a:pPr algn="ctr"/>
                      <a:r>
                        <a:rPr lang="en-US" sz="1400" baseline="0" dirty="0" smtClean="0">
                          <a:solidFill>
                            <a:srgbClr val="336699"/>
                          </a:solidFill>
                        </a:rPr>
                        <a:t>Hg cohabiting magnetometer: sensitivity</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200 </a:t>
                      </a:r>
                      <a:r>
                        <a:rPr lang="en-US" sz="1400" baseline="0" dirty="0" err="1" smtClean="0">
                          <a:solidFill>
                            <a:srgbClr val="336699"/>
                          </a:solidFill>
                        </a:rPr>
                        <a:t>fT</a:t>
                      </a:r>
                      <a:r>
                        <a:rPr lang="en-US" sz="1400" baseline="0" dirty="0" smtClean="0">
                          <a:solidFill>
                            <a:srgbClr val="336699"/>
                          </a:solidFill>
                        </a:rPr>
                        <a:t> (lamp)</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c>
                  <a:txBody>
                    <a:bodyPr/>
                    <a:lstStyle/>
                    <a:p>
                      <a:r>
                        <a:rPr lang="en-US" sz="1400" baseline="0" dirty="0" smtClean="0">
                          <a:solidFill>
                            <a:srgbClr val="336699"/>
                          </a:solidFill>
                        </a:rPr>
                        <a:t>&lt; 50 </a:t>
                      </a:r>
                      <a:r>
                        <a:rPr lang="en-US" sz="1400" baseline="0" dirty="0" err="1" smtClean="0">
                          <a:solidFill>
                            <a:srgbClr val="336699"/>
                          </a:solidFill>
                        </a:rPr>
                        <a:t>fT</a:t>
                      </a:r>
                      <a:r>
                        <a:rPr lang="en-US" sz="1400" baseline="0" dirty="0" smtClean="0">
                          <a:solidFill>
                            <a:srgbClr val="336699"/>
                          </a:solidFill>
                        </a:rPr>
                        <a:t> (laser)</a:t>
                      </a:r>
                      <a:endParaRPr lang="en-US" sz="1400" baseline="0" dirty="0">
                        <a:solidFill>
                          <a:srgbClr val="336699"/>
                        </a:solidFill>
                      </a:endParaRPr>
                    </a:p>
                  </a:txBody>
                  <a:tcPr anchor="ctr" anchorCtr="1">
                    <a:lnB w="12700" cap="flat" cmpd="sng" algn="ctr">
                      <a:solidFill>
                        <a:schemeClr val="tx1"/>
                      </a:solidFill>
                      <a:prstDash val="solid"/>
                      <a:round/>
                      <a:headEnd type="none" w="med" len="med"/>
                      <a:tailEnd type="none" w="med" len="med"/>
                    </a:lnB>
                  </a:tcPr>
                </a:tc>
              </a:tr>
              <a:tr h="396000">
                <a:tc>
                  <a:txBody>
                    <a:bodyPr/>
                    <a:lstStyle/>
                    <a:p>
                      <a:pPr algn="ctr"/>
                      <a:r>
                        <a:rPr lang="en-US" sz="1400" baseline="0" dirty="0" smtClean="0">
                          <a:solidFill>
                            <a:srgbClr val="336699"/>
                          </a:solidFill>
                        </a:rPr>
                        <a:t>External </a:t>
                      </a:r>
                      <a:r>
                        <a:rPr lang="en-US" sz="1400" baseline="30000" dirty="0" smtClean="0">
                          <a:solidFill>
                            <a:srgbClr val="336699"/>
                          </a:solidFill>
                        </a:rPr>
                        <a:t>3</a:t>
                      </a:r>
                      <a:r>
                        <a:rPr lang="en-US" sz="1400" baseline="0" dirty="0" smtClean="0">
                          <a:solidFill>
                            <a:srgbClr val="336699"/>
                          </a:solidFill>
                        </a:rPr>
                        <a:t>He magnetometer with Cs readout: sensitivity</a:t>
                      </a: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baseline="0" dirty="0" smtClean="0">
                          <a:solidFill>
                            <a:srgbClr val="336699"/>
                          </a:solidFill>
                        </a:rPr>
                        <a:t>-</a:t>
                      </a:r>
                      <a:endParaRPr lang="en-US" sz="14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c>
                  <a:txBody>
                    <a:bodyPr/>
                    <a:lstStyle/>
                    <a:p>
                      <a:r>
                        <a:rPr lang="en-US" sz="1400" baseline="0" dirty="0" err="1" smtClean="0">
                          <a:solidFill>
                            <a:srgbClr val="336699"/>
                          </a:solidFill>
                        </a:rPr>
                        <a:t>Calcul</a:t>
                      </a:r>
                      <a:r>
                        <a:rPr lang="en-US" sz="1400" baseline="0" dirty="0" smtClean="0">
                          <a:solidFill>
                            <a:srgbClr val="336699"/>
                          </a:solidFill>
                        </a:rPr>
                        <a:t>:  ~1 </a:t>
                      </a:r>
                      <a:r>
                        <a:rPr lang="en-US" sz="1400" baseline="0" dirty="0" err="1" smtClean="0">
                          <a:solidFill>
                            <a:srgbClr val="336699"/>
                          </a:solidFill>
                        </a:rPr>
                        <a:t>fT</a:t>
                      </a:r>
                      <a:r>
                        <a:rPr lang="en-US" sz="1400" baseline="0" dirty="0" smtClean="0">
                          <a:solidFill>
                            <a:srgbClr val="336699"/>
                          </a:solidFill>
                        </a:rPr>
                        <a:t> </a:t>
                      </a:r>
                    </a:p>
                    <a:p>
                      <a:r>
                        <a:rPr lang="en-US" sz="1400" baseline="0" dirty="0" smtClean="0">
                          <a:solidFill>
                            <a:srgbClr val="336699"/>
                          </a:solidFill>
                        </a:rPr>
                        <a:t>Exp: ~ 50 </a:t>
                      </a:r>
                      <a:r>
                        <a:rPr lang="en-US" sz="1400" baseline="0" dirty="0" err="1" smtClean="0">
                          <a:solidFill>
                            <a:srgbClr val="336699"/>
                          </a:solidFill>
                        </a:rPr>
                        <a:t>fT</a:t>
                      </a:r>
                      <a:r>
                        <a:rPr lang="en-US" sz="1400" baseline="0" dirty="0" smtClean="0">
                          <a:solidFill>
                            <a:srgbClr val="336699"/>
                          </a:solidFill>
                        </a:rPr>
                        <a:t> </a:t>
                      </a:r>
                      <a:r>
                        <a:rPr lang="en-US" sz="1200" baseline="0" dirty="0" smtClean="0">
                          <a:solidFill>
                            <a:srgbClr val="336699"/>
                          </a:solidFill>
                        </a:rPr>
                        <a:t>over 100 s</a:t>
                      </a:r>
                      <a:endParaRPr lang="en-US" sz="1200" baseline="0" dirty="0">
                        <a:solidFill>
                          <a:srgbClr val="336699"/>
                        </a:solidFill>
                      </a:endParaRPr>
                    </a:p>
                  </a:txBody>
                  <a:tcPr anchor="ctr" anchorCtr="1">
                    <a:lnT w="12700" cap="flat" cmpd="sng" algn="ctr">
                      <a:solidFill>
                        <a:schemeClr val="tx1"/>
                      </a:solidFill>
                      <a:prstDash val="solid"/>
                      <a:round/>
                      <a:headEnd type="none" w="med" len="med"/>
                      <a:tailEnd type="none" w="med" len="med"/>
                    </a:lnT>
                  </a:tcPr>
                </a:tc>
              </a:tr>
              <a:tr h="396000">
                <a:tc>
                  <a:txBody>
                    <a:bodyPr/>
                    <a:lstStyle/>
                    <a:p>
                      <a:r>
                        <a:rPr lang="en-US" sz="1400" dirty="0" smtClean="0">
                          <a:solidFill>
                            <a:srgbClr val="336699"/>
                          </a:solidFill>
                        </a:rPr>
                        <a:t>External vector Cs mag.: sensitivity</a:t>
                      </a:r>
                      <a:endParaRPr lang="en-US" sz="1400" dirty="0">
                        <a:solidFill>
                          <a:srgbClr val="336699"/>
                        </a:solidFill>
                      </a:endParaRPr>
                    </a:p>
                  </a:txBody>
                  <a:tcPr anchor="ctr" anchorCtr="1"/>
                </a:tc>
                <a:tc>
                  <a:txBody>
                    <a:bodyPr/>
                    <a:lstStyle/>
                    <a:p>
                      <a:r>
                        <a:rPr lang="en-US" sz="1400" dirty="0" smtClean="0">
                          <a:solidFill>
                            <a:srgbClr val="336699"/>
                          </a:solidFill>
                        </a:rPr>
                        <a:t>Scal</a:t>
                      </a:r>
                      <a:r>
                        <a:rPr lang="en-US" sz="1400" baseline="0" dirty="0" smtClean="0">
                          <a:solidFill>
                            <a:srgbClr val="336699"/>
                          </a:solidFill>
                        </a:rPr>
                        <a:t>ar Cs: 50 </a:t>
                      </a:r>
                      <a:r>
                        <a:rPr lang="en-US" sz="1400" baseline="0" dirty="0" err="1" smtClean="0">
                          <a:solidFill>
                            <a:srgbClr val="336699"/>
                          </a:solidFill>
                        </a:rPr>
                        <a:t>pT</a:t>
                      </a:r>
                      <a:endParaRPr lang="en-US" sz="1400" dirty="0">
                        <a:solidFill>
                          <a:srgbClr val="336699"/>
                        </a:solidFill>
                      </a:endParaRPr>
                    </a:p>
                  </a:txBody>
                  <a:tcPr anchor="ctr" anchorCtr="1"/>
                </a:tc>
                <a:tc>
                  <a:txBody>
                    <a:bodyPr/>
                    <a:lstStyle/>
                    <a:p>
                      <a:r>
                        <a:rPr lang="en-US" sz="1400" baseline="0" dirty="0" smtClean="0">
                          <a:solidFill>
                            <a:srgbClr val="336699"/>
                          </a:solidFill>
                        </a:rPr>
                        <a:t>1 </a:t>
                      </a:r>
                      <a:r>
                        <a:rPr lang="en-US" sz="1400" baseline="0" dirty="0" err="1" smtClean="0">
                          <a:solidFill>
                            <a:srgbClr val="336699"/>
                          </a:solidFill>
                        </a:rPr>
                        <a:t>pT</a:t>
                      </a:r>
                      <a:endParaRPr lang="en-US" sz="1400" baseline="0" dirty="0">
                        <a:solidFill>
                          <a:srgbClr val="336699"/>
                        </a:solidFill>
                      </a:endParaRPr>
                    </a:p>
                  </a:txBody>
                  <a:tcPr anchor="ctr" anchorCtr="1"/>
                </a:tc>
              </a:tr>
            </a:tbl>
          </a:graphicData>
        </a:graphic>
      </p:graphicFrame>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12"/>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fr-FR" dirty="0" smtClean="0">
                <a:solidFill>
                  <a:srgbClr val="336699"/>
                </a:solidFill>
              </a:rPr>
              <a:t>The UCN source @ PSI</a:t>
            </a:r>
            <a:endParaRPr lang="fr-FR" dirty="0">
              <a:solidFill>
                <a:srgbClr val="336699"/>
              </a:solidFill>
            </a:endParaRPr>
          </a:p>
        </p:txBody>
      </p:sp>
      <p:sp>
        <p:nvSpPr>
          <p:cNvPr id="4098"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4099" name="Rectangle 3"/>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grpSp>
        <p:nvGrpSpPr>
          <p:cNvPr id="2" name="Group 4"/>
          <p:cNvGrpSpPr>
            <a:grpSpLocks/>
          </p:cNvGrpSpPr>
          <p:nvPr/>
        </p:nvGrpSpPr>
        <p:grpSpPr bwMode="auto">
          <a:xfrm>
            <a:off x="250825" y="188913"/>
            <a:ext cx="522288" cy="863600"/>
            <a:chOff x="658" y="1915"/>
            <a:chExt cx="336" cy="592"/>
          </a:xfrm>
        </p:grpSpPr>
        <p:sp>
          <p:nvSpPr>
            <p:cNvPr id="4108" name="WordArt 5"/>
            <p:cNvSpPr>
              <a:spLocks noChangeArrowheads="1" noChangeShapeType="1" noTextEdit="1"/>
            </p:cNvSpPr>
            <p:nvPr/>
          </p:nvSpPr>
          <p:spPr bwMode="auto">
            <a:xfrm>
              <a:off x="658" y="1915"/>
              <a:ext cx="228" cy="438"/>
            </a:xfrm>
            <a:prstGeom prst="rect">
              <a:avLst/>
            </a:prstGeom>
          </p:spPr>
          <p:txBody>
            <a:bodyPr wrap="none" fromWordArt="1">
              <a:prstTxWarp prst="textPlain">
                <a:avLst>
                  <a:gd name="adj" fmla="val 50000"/>
                </a:avLst>
              </a:prstTxWarp>
            </a:bodyPr>
            <a:lstStyle/>
            <a:p>
              <a:r>
                <a:rPr lang="en-US" sz="48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L</a:t>
              </a:r>
            </a:p>
          </p:txBody>
        </p:sp>
        <p:sp>
          <p:nvSpPr>
            <p:cNvPr id="4109" name="WordArt 6"/>
            <p:cNvSpPr>
              <a:spLocks noChangeArrowheads="1" noChangeShapeType="1" noTextEdit="1"/>
            </p:cNvSpPr>
            <p:nvPr/>
          </p:nvSpPr>
          <p:spPr bwMode="auto">
            <a:xfrm>
              <a:off x="749" y="2006"/>
              <a:ext cx="144" cy="294"/>
            </a:xfrm>
            <a:prstGeom prst="rect">
              <a:avLst/>
            </a:prstGeom>
          </p:spPr>
          <p:txBody>
            <a:bodyPr wrap="none" fromWordArt="1">
              <a:prstTxWarp prst="textPlain">
                <a:avLst>
                  <a:gd name="adj" fmla="val 50000"/>
                </a:avLst>
              </a:prstTxWarp>
            </a:bodyPr>
            <a:lstStyle/>
            <a:p>
              <a:r>
                <a:rPr lang="en-US" sz="3200" kern="10" dirty="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P</a:t>
              </a:r>
            </a:p>
          </p:txBody>
        </p:sp>
        <p:sp>
          <p:nvSpPr>
            <p:cNvPr id="4110" name="WordArt 7"/>
            <p:cNvSpPr>
              <a:spLocks noChangeArrowheads="1" noChangeShapeType="1" noTextEdit="1"/>
            </p:cNvSpPr>
            <p:nvPr/>
          </p:nvSpPr>
          <p:spPr bwMode="auto">
            <a:xfrm>
              <a:off x="840" y="2096"/>
              <a:ext cx="150" cy="252"/>
            </a:xfrm>
            <a:prstGeom prst="rect">
              <a:avLst/>
            </a:prstGeom>
          </p:spPr>
          <p:txBody>
            <a:bodyPr wrap="none" fromWordArt="1">
              <a:prstTxWarp prst="textPlain">
                <a:avLst>
                  <a:gd name="adj" fmla="val 50000"/>
                </a:avLst>
              </a:prstTxWarp>
            </a:bodyPr>
            <a:lstStyle/>
            <a:p>
              <a:r>
                <a:rPr lang="en-US" sz="28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C</a:t>
              </a:r>
            </a:p>
          </p:txBody>
        </p:sp>
        <p:sp>
          <p:nvSpPr>
            <p:cNvPr id="4111" name="WordArt 8"/>
            <p:cNvSpPr>
              <a:spLocks noChangeArrowheads="1" noChangeShapeType="1" noTextEdit="1"/>
            </p:cNvSpPr>
            <p:nvPr/>
          </p:nvSpPr>
          <p:spPr bwMode="auto">
            <a:xfrm>
              <a:off x="658" y="2369"/>
              <a:ext cx="336" cy="138"/>
            </a:xfrm>
            <a:prstGeom prst="rect">
              <a:avLst/>
            </a:prstGeom>
          </p:spPr>
          <p:txBody>
            <a:bodyPr wrap="none" fromWordArt="1">
              <a:prstTxWarp prst="textPlain">
                <a:avLst>
                  <a:gd name="adj" fmla="val 50000"/>
                </a:avLst>
              </a:prstTxWarp>
            </a:bodyPr>
            <a:lstStyle/>
            <a:p>
              <a:r>
                <a:rPr lang="en-US" sz="16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CAEN</a:t>
              </a:r>
            </a:p>
          </p:txBody>
        </p:sp>
      </p:grpSp>
      <p:sp>
        <p:nvSpPr>
          <p:cNvPr id="16" name="Rectangle 40"/>
          <p:cNvSpPr>
            <a:spLocks noChangeArrowheads="1"/>
          </p:cNvSpPr>
          <p:nvPr/>
        </p:nvSpPr>
        <p:spPr bwMode="auto">
          <a:xfrm>
            <a:off x="0" y="6669360"/>
            <a:ext cx="9107488" cy="189036"/>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17" name="Text Box 42"/>
          <p:cNvSpPr txBox="1">
            <a:spLocks noChangeArrowheads="1"/>
          </p:cNvSpPr>
          <p:nvPr/>
        </p:nvSpPr>
        <p:spPr bwMode="auto">
          <a:xfrm>
            <a:off x="-36512"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LPC, 17/11/2011</a:t>
            </a:r>
            <a:endParaRPr lang="fr-FR" sz="1000" dirty="0">
              <a:solidFill>
                <a:schemeClr val="bg1"/>
              </a:solidFill>
              <a:latin typeface="Arial Narrow" pitchFamily="34" charset="0"/>
            </a:endParaRPr>
          </a:p>
        </p:txBody>
      </p:sp>
      <p:sp>
        <p:nvSpPr>
          <p:cNvPr id="18" name="Text Box 41"/>
          <p:cNvSpPr txBox="1">
            <a:spLocks noChangeArrowheads="1"/>
          </p:cNvSpPr>
          <p:nvPr/>
        </p:nvSpPr>
        <p:spPr bwMode="auto">
          <a:xfrm>
            <a:off x="4211638" y="6613525"/>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a:t>
            </a:r>
            <a:endParaRPr lang="fr-FR" sz="1000" b="0" dirty="0">
              <a:solidFill>
                <a:srgbClr val="336699"/>
              </a:solidFill>
              <a:latin typeface="Arial Narrow" pitchFamily="34" charset="0"/>
            </a:endParaRPr>
          </a:p>
        </p:txBody>
      </p:sp>
      <p:grpSp>
        <p:nvGrpSpPr>
          <p:cNvPr id="15" name="Groupe 14"/>
          <p:cNvGrpSpPr/>
          <p:nvPr/>
        </p:nvGrpSpPr>
        <p:grpSpPr>
          <a:xfrm>
            <a:off x="155510" y="1124744"/>
            <a:ext cx="8736970" cy="5184576"/>
            <a:chOff x="179512" y="1196752"/>
            <a:chExt cx="8736970" cy="5184576"/>
          </a:xfrm>
        </p:grpSpPr>
        <p:pic>
          <p:nvPicPr>
            <p:cNvPr id="19" name="Picture 8"/>
            <p:cNvPicPr>
              <a:picLocks noChangeAspect="1" noChangeArrowheads="1"/>
            </p:cNvPicPr>
            <p:nvPr/>
          </p:nvPicPr>
          <p:blipFill>
            <a:blip r:embed="rId2" cstate="print"/>
            <a:srcRect l="30215" t="22684" r="20469" b="37449"/>
            <a:stretch>
              <a:fillRect/>
            </a:stretch>
          </p:blipFill>
          <p:spPr bwMode="auto">
            <a:xfrm>
              <a:off x="899592" y="1196752"/>
              <a:ext cx="8016890" cy="5184576"/>
            </a:xfrm>
            <a:prstGeom prst="rect">
              <a:avLst/>
            </a:prstGeom>
            <a:noFill/>
            <a:ln w="9525">
              <a:noFill/>
              <a:miter lim="800000"/>
              <a:headEnd/>
              <a:tailEnd/>
            </a:ln>
          </p:spPr>
        </p:pic>
        <p:sp>
          <p:nvSpPr>
            <p:cNvPr id="20" name="ZoneTexte 19"/>
            <p:cNvSpPr txBox="1"/>
            <p:nvPr/>
          </p:nvSpPr>
          <p:spPr>
            <a:xfrm>
              <a:off x="179512" y="4437112"/>
              <a:ext cx="2618024" cy="1754326"/>
            </a:xfrm>
            <a:prstGeom prst="rect">
              <a:avLst/>
            </a:prstGeom>
            <a:solidFill>
              <a:schemeClr val="bg1"/>
            </a:solidFill>
          </p:spPr>
          <p:txBody>
            <a:bodyPr wrap="none" rtlCol="0">
              <a:spAutoFit/>
            </a:bodyPr>
            <a:lstStyle/>
            <a:p>
              <a:endParaRPr lang="fr-FR" dirty="0" smtClean="0"/>
            </a:p>
            <a:p>
              <a:endParaRPr lang="fr-FR" dirty="0" smtClean="0"/>
            </a:p>
            <a:p>
              <a:endParaRPr lang="fr-FR" dirty="0" smtClean="0"/>
            </a:p>
            <a:p>
              <a:endParaRPr lang="fr-FR" dirty="0" smtClean="0"/>
            </a:p>
            <a:p>
              <a:endParaRPr lang="fr-FR" dirty="0" smtClean="0"/>
            </a:p>
            <a:p>
              <a:r>
                <a:rPr lang="fr-FR" dirty="0" smtClean="0"/>
                <a:t>                                              </a:t>
              </a:r>
              <a:endParaRPr lang="fr-FR"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79" name="Text Box 27"/>
          <p:cNvSpPr txBox="1">
            <a:spLocks noChangeArrowheads="1"/>
          </p:cNvSpPr>
          <p:nvPr/>
        </p:nvSpPr>
        <p:spPr bwMode="auto">
          <a:xfrm>
            <a:off x="2051050" y="1773238"/>
            <a:ext cx="4968875" cy="457200"/>
          </a:xfrm>
          <a:prstGeom prst="rect">
            <a:avLst/>
          </a:prstGeom>
          <a:noFill/>
          <a:ln w="9525" algn="ctr">
            <a:noFill/>
            <a:miter lim="800000"/>
            <a:headEnd/>
            <a:tailEnd/>
          </a:ln>
        </p:spPr>
        <p:txBody>
          <a:bodyPr>
            <a:spAutoFit/>
          </a:bodyPr>
          <a:lstStyle/>
          <a:p>
            <a:endParaRPr lang="fr-FR"/>
          </a:p>
        </p:txBody>
      </p:sp>
      <p:grpSp>
        <p:nvGrpSpPr>
          <p:cNvPr id="12" name="Groupe 11"/>
          <p:cNvGrpSpPr/>
          <p:nvPr/>
        </p:nvGrpSpPr>
        <p:grpSpPr>
          <a:xfrm>
            <a:off x="113259" y="44624"/>
            <a:ext cx="3018581" cy="504056"/>
            <a:chOff x="113259" y="44624"/>
            <a:chExt cx="3018581" cy="504056"/>
          </a:xfrm>
        </p:grpSpPr>
        <p:pic>
          <p:nvPicPr>
            <p:cNvPr id="15"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6"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17"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sp>
        <p:nvSpPr>
          <p:cNvPr id="13" name="Text Box 12"/>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International context</a:t>
            </a:r>
            <a:endParaRPr lang="en-US" dirty="0">
              <a:solidFill>
                <a:srgbClr val="336699"/>
              </a:solidFill>
            </a:endParaRPr>
          </a:p>
        </p:txBody>
      </p:sp>
      <p:sp>
        <p:nvSpPr>
          <p:cNvPr id="20" name="Text Box 16"/>
          <p:cNvSpPr txBox="1">
            <a:spLocks noChangeArrowheads="1"/>
          </p:cNvSpPr>
          <p:nvPr/>
        </p:nvSpPr>
        <p:spPr bwMode="auto">
          <a:xfrm>
            <a:off x="467544" y="1298377"/>
            <a:ext cx="7704856" cy="1964640"/>
          </a:xfrm>
          <a:prstGeom prst="rect">
            <a:avLst/>
          </a:prstGeom>
          <a:noFill/>
          <a:ln w="9525">
            <a:solidFill>
              <a:srgbClr val="336699"/>
            </a:solidFill>
            <a:miter lim="800000"/>
            <a:headEnd/>
            <a:tailEnd/>
          </a:ln>
          <a:effectLst/>
        </p:spPr>
        <p:txBody>
          <a:bodyPr wrap="square">
            <a:spAutoFit/>
          </a:bodyPr>
          <a:lstStyle/>
          <a:p>
            <a:pPr marL="0" lvl="1" algn="just">
              <a:spcAft>
                <a:spcPts val="600"/>
              </a:spcAft>
            </a:pPr>
            <a:r>
              <a:rPr lang="en-US" sz="1600" b="0" dirty="0" err="1" smtClean="0">
                <a:solidFill>
                  <a:srgbClr val="C00000"/>
                </a:solidFill>
              </a:rPr>
              <a:t>nEDM</a:t>
            </a:r>
            <a:r>
              <a:rPr lang="en-US" sz="1600" b="0" dirty="0" smtClean="0">
                <a:solidFill>
                  <a:srgbClr val="C00000"/>
                </a:solidFill>
              </a:rPr>
              <a:t> @ ILL (RAL Sussex):</a:t>
            </a:r>
            <a:r>
              <a:rPr lang="en-US" sz="1600" dirty="0" smtClean="0">
                <a:solidFill>
                  <a:srgbClr val="C00000"/>
                </a:solidFill>
              </a:rPr>
              <a:t> </a:t>
            </a:r>
            <a:r>
              <a:rPr lang="en-US" sz="1600" b="0" dirty="0" smtClean="0">
                <a:solidFill>
                  <a:srgbClr val="C00000"/>
                </a:solidFill>
              </a:rPr>
              <a:t> 10</a:t>
            </a:r>
            <a:r>
              <a:rPr lang="en-US" sz="1600" b="0" baseline="30000" dirty="0" smtClean="0">
                <a:solidFill>
                  <a:srgbClr val="C00000"/>
                </a:solidFill>
              </a:rPr>
              <a:t>-27</a:t>
            </a:r>
            <a:r>
              <a:rPr lang="en-US" sz="1600" b="0" dirty="0" smtClean="0">
                <a:solidFill>
                  <a:srgbClr val="C00000"/>
                </a:solidFill>
              </a:rPr>
              <a:t> </a:t>
            </a:r>
            <a:r>
              <a:rPr lang="en-US" sz="1600" b="0" dirty="0" err="1" smtClean="0">
                <a:solidFill>
                  <a:srgbClr val="C00000"/>
                </a:solidFill>
              </a:rPr>
              <a:t>ecm</a:t>
            </a:r>
            <a:r>
              <a:rPr lang="en-US" sz="1600" b="0" dirty="0" smtClean="0">
                <a:solidFill>
                  <a:srgbClr val="C00000"/>
                </a:solidFill>
              </a:rPr>
              <a:t> in …</a:t>
            </a:r>
          </a:p>
          <a:p>
            <a:pPr marL="0" lvl="1" algn="just">
              <a:spcBef>
                <a:spcPts val="0"/>
              </a:spcBef>
            </a:pPr>
            <a:r>
              <a:rPr lang="en-US" sz="1600" b="0" dirty="0" smtClean="0">
                <a:solidFill>
                  <a:srgbClr val="336699"/>
                </a:solidFill>
              </a:rPr>
              <a:t>     - commissioning phase: first </a:t>
            </a:r>
            <a:r>
              <a:rPr lang="en-US" sz="1600" b="0" dirty="0" err="1" smtClean="0">
                <a:solidFill>
                  <a:srgbClr val="336699"/>
                </a:solidFill>
              </a:rPr>
              <a:t>nEDM</a:t>
            </a:r>
            <a:r>
              <a:rPr lang="en-US" sz="1600" b="0" dirty="0" smtClean="0">
                <a:solidFill>
                  <a:srgbClr val="336699"/>
                </a:solidFill>
              </a:rPr>
              <a:t> data in 2016 ?</a:t>
            </a:r>
            <a:endParaRPr lang="en-US" sz="1200" b="0" i="1" dirty="0" smtClean="0">
              <a:solidFill>
                <a:srgbClr val="336699"/>
              </a:solidFill>
            </a:endParaRPr>
          </a:p>
          <a:p>
            <a:pPr marL="0" lvl="1" algn="just">
              <a:spcBef>
                <a:spcPts val="0"/>
              </a:spcBef>
            </a:pPr>
            <a:r>
              <a:rPr lang="en-US" sz="1600" b="0" dirty="0" smtClean="0">
                <a:solidFill>
                  <a:srgbClr val="336699"/>
                </a:solidFill>
              </a:rPr>
              <a:t>     - UCN production within </a:t>
            </a:r>
            <a:r>
              <a:rPr lang="en-US" sz="1600" b="0" dirty="0" err="1" smtClean="0">
                <a:solidFill>
                  <a:srgbClr val="336699"/>
                </a:solidFill>
              </a:rPr>
              <a:t>superfluid</a:t>
            </a:r>
            <a:r>
              <a:rPr lang="en-US" sz="1600" b="0" dirty="0" smtClean="0">
                <a:solidFill>
                  <a:srgbClr val="336699"/>
                </a:solidFill>
              </a:rPr>
              <a:t> He </a:t>
            </a:r>
            <a:r>
              <a:rPr lang="en-US" sz="1600" b="0" dirty="0" smtClean="0">
                <a:solidFill>
                  <a:srgbClr val="336699"/>
                </a:solidFill>
                <a:latin typeface="Times New Roman"/>
                <a:cs typeface="Times New Roman"/>
              </a:rPr>
              <a:t>→ </a:t>
            </a:r>
            <a:r>
              <a:rPr lang="en-US" sz="1600" b="0" dirty="0" smtClean="0">
                <a:solidFill>
                  <a:srgbClr val="336699"/>
                </a:solidFill>
              </a:rPr>
              <a:t>cryogenic issue slow down progresses</a:t>
            </a:r>
          </a:p>
          <a:p>
            <a:pPr marL="0" lvl="1" algn="just">
              <a:spcBef>
                <a:spcPts val="0"/>
              </a:spcBef>
            </a:pPr>
            <a:endParaRPr lang="en-US" sz="1600" b="0" baseline="30000" dirty="0" smtClean="0">
              <a:solidFill>
                <a:srgbClr val="336699"/>
              </a:solidFill>
              <a:latin typeface="Times New Roman"/>
              <a:cs typeface="Times New Roman"/>
            </a:endParaRPr>
          </a:p>
          <a:p>
            <a:pPr marL="0" lvl="1" algn="just">
              <a:spcBef>
                <a:spcPts val="600"/>
              </a:spcBef>
              <a:spcAft>
                <a:spcPts val="600"/>
              </a:spcAft>
            </a:pPr>
            <a:r>
              <a:rPr lang="en-US" sz="1600" b="0" dirty="0" err="1" smtClean="0">
                <a:solidFill>
                  <a:srgbClr val="C00000"/>
                </a:solidFill>
              </a:rPr>
              <a:t>nEDM</a:t>
            </a:r>
            <a:r>
              <a:rPr lang="en-US" sz="1600" b="0" dirty="0" smtClean="0">
                <a:solidFill>
                  <a:srgbClr val="C00000"/>
                </a:solidFill>
              </a:rPr>
              <a:t> @ ILL (PNPI): </a:t>
            </a:r>
            <a:r>
              <a:rPr lang="en-US" sz="1600" b="0" dirty="0" smtClean="0">
                <a:solidFill>
                  <a:srgbClr val="C00000"/>
                </a:solidFill>
                <a:latin typeface="Times New Roman"/>
                <a:cs typeface="Times New Roman"/>
              </a:rPr>
              <a:t>&lt; </a:t>
            </a:r>
            <a:r>
              <a:rPr lang="en-US" sz="1600" b="0" dirty="0" smtClean="0">
                <a:solidFill>
                  <a:srgbClr val="C00000"/>
                </a:solidFill>
              </a:rPr>
              <a:t>10</a:t>
            </a:r>
            <a:r>
              <a:rPr lang="en-US" sz="1600" b="0" baseline="30000" dirty="0" smtClean="0">
                <a:solidFill>
                  <a:srgbClr val="C00000"/>
                </a:solidFill>
              </a:rPr>
              <a:t>-27</a:t>
            </a:r>
            <a:r>
              <a:rPr lang="en-US" sz="1600" b="0" dirty="0" smtClean="0">
                <a:solidFill>
                  <a:srgbClr val="C00000"/>
                </a:solidFill>
              </a:rPr>
              <a:t> </a:t>
            </a:r>
            <a:r>
              <a:rPr lang="en-US" sz="1600" b="0" dirty="0" err="1" smtClean="0">
                <a:solidFill>
                  <a:srgbClr val="C00000"/>
                </a:solidFill>
              </a:rPr>
              <a:t>ecm</a:t>
            </a:r>
            <a:r>
              <a:rPr lang="en-US" sz="1600" b="0" dirty="0" smtClean="0">
                <a:solidFill>
                  <a:srgbClr val="C00000"/>
                </a:solidFill>
              </a:rPr>
              <a:t> level in …</a:t>
            </a:r>
          </a:p>
          <a:p>
            <a:pPr marL="0" lvl="1" algn="just">
              <a:spcBef>
                <a:spcPts val="0"/>
              </a:spcBef>
            </a:pPr>
            <a:r>
              <a:rPr lang="en-US" sz="1600" b="0" dirty="0" smtClean="0">
                <a:solidFill>
                  <a:srgbClr val="336699"/>
                </a:solidFill>
              </a:rPr>
              <a:t>     - old PNPI spectrometer at PF2: 10</a:t>
            </a:r>
            <a:r>
              <a:rPr lang="en-US" sz="1600" b="0" baseline="30000" dirty="0" smtClean="0">
                <a:solidFill>
                  <a:srgbClr val="336699"/>
                </a:solidFill>
              </a:rPr>
              <a:t>-26</a:t>
            </a:r>
            <a:r>
              <a:rPr lang="en-US" sz="1600" b="0" dirty="0" smtClean="0">
                <a:solidFill>
                  <a:srgbClr val="336699"/>
                </a:solidFill>
              </a:rPr>
              <a:t> </a:t>
            </a:r>
            <a:r>
              <a:rPr lang="en-US" sz="1600" b="0" dirty="0" err="1" smtClean="0">
                <a:solidFill>
                  <a:srgbClr val="336699"/>
                </a:solidFill>
              </a:rPr>
              <a:t>ecm</a:t>
            </a:r>
            <a:r>
              <a:rPr lang="en-US" sz="1600" b="0" dirty="0" smtClean="0">
                <a:solidFill>
                  <a:srgbClr val="336699"/>
                </a:solidFill>
              </a:rPr>
              <a:t> level in 2016 with EDM beam line</a:t>
            </a:r>
          </a:p>
          <a:p>
            <a:pPr marL="0" lvl="1" algn="just">
              <a:spcBef>
                <a:spcPts val="0"/>
              </a:spcBef>
            </a:pPr>
            <a:r>
              <a:rPr lang="en-US" sz="1600" b="0" dirty="0" smtClean="0">
                <a:solidFill>
                  <a:srgbClr val="336699"/>
                </a:solidFill>
              </a:rPr>
              <a:t>     - new storage chamber + new UCN source (reactor + SD</a:t>
            </a:r>
            <a:r>
              <a:rPr lang="en-US" sz="1600" b="0" baseline="-25000" dirty="0" smtClean="0">
                <a:solidFill>
                  <a:srgbClr val="336699"/>
                </a:solidFill>
              </a:rPr>
              <a:t>2</a:t>
            </a:r>
            <a:r>
              <a:rPr lang="en-US" sz="1600" b="0" dirty="0" smtClean="0">
                <a:solidFill>
                  <a:srgbClr val="336699"/>
                </a:solidFill>
              </a:rPr>
              <a:t>) @ PNPI, not built yet</a:t>
            </a:r>
            <a:endParaRPr lang="en-US" sz="1600" b="0" dirty="0" smtClean="0">
              <a:solidFill>
                <a:srgbClr val="C00000"/>
              </a:solidFill>
            </a:endParaRPr>
          </a:p>
        </p:txBody>
      </p:sp>
      <p:sp>
        <p:nvSpPr>
          <p:cNvPr id="21" name="Text Box 16"/>
          <p:cNvSpPr txBox="1">
            <a:spLocks noChangeArrowheads="1"/>
          </p:cNvSpPr>
          <p:nvPr/>
        </p:nvSpPr>
        <p:spPr bwMode="auto">
          <a:xfrm>
            <a:off x="467544" y="4077072"/>
            <a:ext cx="8424936" cy="2185214"/>
          </a:xfrm>
          <a:prstGeom prst="rect">
            <a:avLst/>
          </a:prstGeom>
          <a:noFill/>
          <a:ln w="9525">
            <a:solidFill>
              <a:srgbClr val="336699"/>
            </a:solidFill>
            <a:miter lim="800000"/>
            <a:headEnd/>
            <a:tailEnd/>
          </a:ln>
          <a:effectLst/>
        </p:spPr>
        <p:txBody>
          <a:bodyPr wrap="square">
            <a:spAutoFit/>
          </a:bodyPr>
          <a:lstStyle/>
          <a:p>
            <a:pPr algn="just"/>
            <a:r>
              <a:rPr lang="en-US" sz="1600" b="0" dirty="0" err="1" smtClean="0">
                <a:solidFill>
                  <a:srgbClr val="C00000"/>
                </a:solidFill>
              </a:rPr>
              <a:t>nEDM</a:t>
            </a:r>
            <a:r>
              <a:rPr lang="en-US" sz="1600" b="0" dirty="0" smtClean="0">
                <a:solidFill>
                  <a:srgbClr val="C00000"/>
                </a:solidFill>
              </a:rPr>
              <a:t> @ Munich</a:t>
            </a:r>
            <a:r>
              <a:rPr lang="en-US" sz="1600" b="0" dirty="0" smtClean="0">
                <a:solidFill>
                  <a:srgbClr val="336699"/>
                </a:solidFill>
              </a:rPr>
              <a:t>:  </a:t>
            </a:r>
            <a:r>
              <a:rPr lang="en-US" sz="1600" b="0" dirty="0" smtClean="0">
                <a:solidFill>
                  <a:srgbClr val="C00000"/>
                </a:solidFill>
              </a:rPr>
              <a:t>&lt; 10</a:t>
            </a:r>
            <a:r>
              <a:rPr lang="en-US" sz="1600" b="0" baseline="30000" dirty="0" smtClean="0">
                <a:solidFill>
                  <a:srgbClr val="C00000"/>
                </a:solidFill>
              </a:rPr>
              <a:t>-27</a:t>
            </a:r>
            <a:r>
              <a:rPr lang="en-US" sz="1600" b="0" dirty="0" smtClean="0">
                <a:solidFill>
                  <a:srgbClr val="C00000"/>
                </a:solidFill>
              </a:rPr>
              <a:t> </a:t>
            </a:r>
            <a:r>
              <a:rPr lang="en-US" sz="1600" b="0" i="1" dirty="0" err="1" smtClean="0">
                <a:solidFill>
                  <a:srgbClr val="C00000"/>
                </a:solidFill>
              </a:rPr>
              <a:t>ecm</a:t>
            </a:r>
            <a:r>
              <a:rPr lang="en-US" sz="1600" b="0" dirty="0" smtClean="0">
                <a:solidFill>
                  <a:srgbClr val="C00000"/>
                </a:solidFill>
              </a:rPr>
              <a:t> in …</a:t>
            </a:r>
          </a:p>
          <a:p>
            <a:pPr algn="just"/>
            <a:r>
              <a:rPr lang="en-US" sz="1600" b="0" dirty="0" smtClean="0">
                <a:solidFill>
                  <a:srgbClr val="336699"/>
                </a:solidFill>
              </a:rPr>
              <a:t>	- UCN source @ FRMII reactor, building ongoing (SD</a:t>
            </a:r>
            <a:r>
              <a:rPr lang="en-US" sz="1600" b="0" baseline="-25000" dirty="0" smtClean="0">
                <a:solidFill>
                  <a:srgbClr val="336699"/>
                </a:solidFill>
              </a:rPr>
              <a:t>2</a:t>
            </a:r>
            <a:r>
              <a:rPr lang="en-US" sz="1600" b="0" dirty="0" smtClean="0">
                <a:solidFill>
                  <a:srgbClr val="336699"/>
                </a:solidFill>
              </a:rPr>
              <a:t>),</a:t>
            </a:r>
            <a:r>
              <a:rPr lang="el-GR" sz="1600" b="0" dirty="0" smtClean="0">
                <a:solidFill>
                  <a:srgbClr val="336699"/>
                </a:solidFill>
                <a:latin typeface="Times New Roman"/>
                <a:cs typeface="Times New Roman"/>
              </a:rPr>
              <a:t> </a:t>
            </a:r>
            <a:r>
              <a:rPr lang="en-US" sz="1600" b="0" dirty="0" smtClean="0">
                <a:solidFill>
                  <a:srgbClr val="336699"/>
                </a:solidFill>
              </a:rPr>
              <a:t>experiment in 2016 ?</a:t>
            </a:r>
          </a:p>
          <a:p>
            <a:pPr algn="just"/>
            <a:r>
              <a:rPr lang="en-US" sz="1600" b="0" dirty="0" err="1" smtClean="0">
                <a:solidFill>
                  <a:srgbClr val="C00000"/>
                </a:solidFill>
              </a:rPr>
              <a:t>nEDM</a:t>
            </a:r>
            <a:r>
              <a:rPr lang="en-US" sz="1600" b="0" dirty="0" smtClean="0">
                <a:solidFill>
                  <a:srgbClr val="C00000"/>
                </a:solidFill>
              </a:rPr>
              <a:t> @ Oak Ridge (SNS): </a:t>
            </a:r>
          </a:p>
          <a:p>
            <a:pPr algn="just"/>
            <a:r>
              <a:rPr lang="en-US" sz="1600" b="0" dirty="0" smtClean="0">
                <a:solidFill>
                  <a:srgbClr val="C00000"/>
                </a:solidFill>
              </a:rPr>
              <a:t>	</a:t>
            </a:r>
            <a:r>
              <a:rPr lang="en-US" sz="1600" b="0" dirty="0" smtClean="0">
                <a:solidFill>
                  <a:srgbClr val="336699"/>
                </a:solidFill>
              </a:rPr>
              <a:t>- </a:t>
            </a:r>
            <a:r>
              <a:rPr lang="en-US" sz="1600" b="0" dirty="0" err="1" smtClean="0">
                <a:solidFill>
                  <a:srgbClr val="336699"/>
                </a:solidFill>
              </a:rPr>
              <a:t>spallation</a:t>
            </a:r>
            <a:r>
              <a:rPr lang="en-US" sz="1600" b="0" dirty="0" smtClean="0">
                <a:solidFill>
                  <a:srgbClr val="336699"/>
                </a:solidFill>
              </a:rPr>
              <a:t> + </a:t>
            </a:r>
            <a:r>
              <a:rPr lang="en-US" sz="1600" b="0" dirty="0" err="1" smtClean="0">
                <a:solidFill>
                  <a:srgbClr val="336699"/>
                </a:solidFill>
              </a:rPr>
              <a:t>superfluid</a:t>
            </a:r>
            <a:r>
              <a:rPr lang="en-US" sz="1600" b="0" smtClean="0">
                <a:solidFill>
                  <a:srgbClr val="336699"/>
                </a:solidFill>
              </a:rPr>
              <a:t> He, </a:t>
            </a:r>
            <a:r>
              <a:rPr lang="en-US" sz="1600" b="0" dirty="0" smtClean="0">
                <a:solidFill>
                  <a:srgbClr val="336699"/>
                </a:solidFill>
              </a:rPr>
              <a:t>building ongoing, exp. not before 2020</a:t>
            </a:r>
            <a:endParaRPr lang="en-US" sz="1600" b="0" dirty="0" smtClean="0">
              <a:solidFill>
                <a:srgbClr val="C00000"/>
              </a:solidFill>
            </a:endParaRPr>
          </a:p>
          <a:p>
            <a:pPr algn="just"/>
            <a:r>
              <a:rPr lang="en-US" sz="1600" b="0" dirty="0" err="1" smtClean="0">
                <a:solidFill>
                  <a:srgbClr val="C00000"/>
                </a:solidFill>
              </a:rPr>
              <a:t>nEDM</a:t>
            </a:r>
            <a:r>
              <a:rPr lang="en-US" sz="1600" b="0" dirty="0" smtClean="0">
                <a:solidFill>
                  <a:srgbClr val="C00000"/>
                </a:solidFill>
              </a:rPr>
              <a:t> experiment at RCNP/TRIUMF: </a:t>
            </a:r>
          </a:p>
          <a:p>
            <a:pPr algn="just"/>
            <a:r>
              <a:rPr lang="en-US" sz="1600" b="0" dirty="0" smtClean="0">
                <a:solidFill>
                  <a:srgbClr val="336699"/>
                </a:solidFill>
              </a:rPr>
              <a:t>	- </a:t>
            </a:r>
            <a:r>
              <a:rPr lang="en-US" sz="1600" b="0" dirty="0" err="1" smtClean="0">
                <a:solidFill>
                  <a:srgbClr val="336699"/>
                </a:solidFill>
              </a:rPr>
              <a:t>spallation</a:t>
            </a:r>
            <a:r>
              <a:rPr lang="en-US" sz="1600" b="0" dirty="0" smtClean="0">
                <a:solidFill>
                  <a:srgbClr val="336699"/>
                </a:solidFill>
              </a:rPr>
              <a:t> + </a:t>
            </a:r>
            <a:r>
              <a:rPr lang="en-US" sz="1600" b="0" dirty="0" err="1" smtClean="0">
                <a:solidFill>
                  <a:srgbClr val="336699"/>
                </a:solidFill>
              </a:rPr>
              <a:t>superfluid</a:t>
            </a:r>
            <a:r>
              <a:rPr lang="en-US" sz="1600" b="0" dirty="0" smtClean="0">
                <a:solidFill>
                  <a:srgbClr val="336699"/>
                </a:solidFill>
              </a:rPr>
              <a:t> He, building ongoing, experiment not before 2020</a:t>
            </a:r>
            <a:endParaRPr lang="en-US" sz="1600" b="0" dirty="0" smtClean="0">
              <a:solidFill>
                <a:srgbClr val="C00000"/>
              </a:solidFill>
            </a:endParaRPr>
          </a:p>
        </p:txBody>
      </p:sp>
      <p:sp>
        <p:nvSpPr>
          <p:cNvPr id="22" name="Text Box 16"/>
          <p:cNvSpPr txBox="1">
            <a:spLocks noChangeArrowheads="1"/>
          </p:cNvSpPr>
          <p:nvPr/>
        </p:nvSpPr>
        <p:spPr bwMode="auto">
          <a:xfrm>
            <a:off x="395536" y="836712"/>
            <a:ext cx="4320480" cy="400110"/>
          </a:xfrm>
          <a:prstGeom prst="rect">
            <a:avLst/>
          </a:prstGeom>
          <a:noFill/>
          <a:ln w="9525">
            <a:noFill/>
            <a:miter lim="800000"/>
            <a:headEnd/>
            <a:tailEnd/>
          </a:ln>
          <a:effectLst/>
        </p:spPr>
        <p:txBody>
          <a:bodyPr wrap="square">
            <a:spAutoFit/>
          </a:bodyPr>
          <a:lstStyle/>
          <a:p>
            <a:pPr algn="just"/>
            <a:r>
              <a:rPr lang="en-US" sz="2000" b="0" dirty="0" smtClean="0">
                <a:solidFill>
                  <a:srgbClr val="C00000"/>
                </a:solidFill>
              </a:rPr>
              <a:t>Running experiments: </a:t>
            </a:r>
            <a:endParaRPr lang="en-US" sz="2000" b="0" i="1" dirty="0" smtClean="0">
              <a:solidFill>
                <a:srgbClr val="C00000"/>
              </a:solidFill>
            </a:endParaRPr>
          </a:p>
        </p:txBody>
      </p:sp>
      <p:sp>
        <p:nvSpPr>
          <p:cNvPr id="23" name="Text Box 16"/>
          <p:cNvSpPr txBox="1">
            <a:spLocks noChangeArrowheads="1"/>
          </p:cNvSpPr>
          <p:nvPr/>
        </p:nvSpPr>
        <p:spPr bwMode="auto">
          <a:xfrm>
            <a:off x="395536" y="3676962"/>
            <a:ext cx="3888432" cy="400110"/>
          </a:xfrm>
          <a:prstGeom prst="rect">
            <a:avLst/>
          </a:prstGeom>
          <a:noFill/>
          <a:ln w="9525">
            <a:noFill/>
            <a:miter lim="800000"/>
            <a:headEnd/>
            <a:tailEnd/>
          </a:ln>
          <a:effectLst/>
        </p:spPr>
        <p:txBody>
          <a:bodyPr wrap="square">
            <a:spAutoFit/>
          </a:bodyPr>
          <a:lstStyle/>
          <a:p>
            <a:pPr algn="just"/>
            <a:r>
              <a:rPr lang="en-US" sz="2000" b="0" dirty="0" smtClean="0">
                <a:solidFill>
                  <a:srgbClr val="C00000"/>
                </a:solidFill>
              </a:rPr>
              <a:t>Planned experiments: </a:t>
            </a:r>
            <a:endParaRPr lang="en-US" sz="2000" b="0" i="1" dirty="0" smtClean="0">
              <a:solidFill>
                <a:srgbClr val="C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French laboratories involvement (LPC)</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2" name="ZoneTexte 11"/>
          <p:cNvSpPr txBox="1"/>
          <p:nvPr/>
        </p:nvSpPr>
        <p:spPr>
          <a:xfrm>
            <a:off x="251234" y="1260629"/>
            <a:ext cx="5886548" cy="800219"/>
          </a:xfrm>
          <a:prstGeom prst="rect">
            <a:avLst/>
          </a:prstGeom>
          <a:noFill/>
        </p:spPr>
        <p:txBody>
          <a:bodyPr wrap="none" rtlCol="0">
            <a:spAutoFit/>
          </a:bodyPr>
          <a:lstStyle/>
          <a:p>
            <a:pPr algn="just">
              <a:spcBef>
                <a:spcPts val="0"/>
              </a:spcBef>
            </a:pPr>
            <a:r>
              <a:rPr lang="en-US" sz="1800" b="0" dirty="0" smtClean="0">
                <a:solidFill>
                  <a:srgbClr val="C00000"/>
                </a:solidFill>
              </a:rPr>
              <a:t>Detection: </a:t>
            </a:r>
            <a:r>
              <a:rPr lang="en-US" sz="1800" b="0" dirty="0" smtClean="0">
                <a:solidFill>
                  <a:srgbClr val="336699"/>
                </a:solidFill>
              </a:rPr>
              <a:t>development of a new fast </a:t>
            </a:r>
            <a:r>
              <a:rPr lang="en-US" sz="1800" b="0" baseline="30000" dirty="0" smtClean="0">
                <a:solidFill>
                  <a:srgbClr val="336699"/>
                </a:solidFill>
              </a:rPr>
              <a:t>3</a:t>
            </a:r>
            <a:r>
              <a:rPr lang="en-US" sz="1800" b="0" dirty="0" smtClean="0">
                <a:solidFill>
                  <a:srgbClr val="336699"/>
                </a:solidFill>
              </a:rPr>
              <a:t>He gas detector</a:t>
            </a:r>
          </a:p>
          <a:p>
            <a:pPr algn="just">
              <a:spcBef>
                <a:spcPts val="0"/>
              </a:spcBef>
            </a:pPr>
            <a:r>
              <a:rPr lang="en-US" sz="1400" b="0" dirty="0" smtClean="0">
                <a:solidFill>
                  <a:srgbClr val="336699"/>
                </a:solidFill>
              </a:rPr>
              <a:t>      - lower gamma sensitivity and larger detection efficiency (~20 %)</a:t>
            </a:r>
          </a:p>
          <a:p>
            <a:pPr algn="just">
              <a:spcBef>
                <a:spcPts val="0"/>
              </a:spcBef>
            </a:pPr>
            <a:r>
              <a:rPr lang="en-US" sz="1400" b="0" dirty="0" smtClean="0">
                <a:solidFill>
                  <a:srgbClr val="336699"/>
                </a:solidFill>
              </a:rPr>
              <a:t>      - ability to handle large rate: up to few 10</a:t>
            </a:r>
            <a:r>
              <a:rPr lang="en-US" sz="1400" b="0" baseline="30000" dirty="0" smtClean="0">
                <a:solidFill>
                  <a:srgbClr val="336699"/>
                </a:solidFill>
              </a:rPr>
              <a:t>5</a:t>
            </a:r>
            <a:r>
              <a:rPr lang="en-US" sz="1400" b="0" dirty="0" smtClean="0">
                <a:solidFill>
                  <a:srgbClr val="336699"/>
                </a:solidFill>
              </a:rPr>
              <a:t> UCN/s </a:t>
            </a:r>
          </a:p>
        </p:txBody>
      </p:sp>
      <p:sp>
        <p:nvSpPr>
          <p:cNvPr id="15" name="ZoneTexte 14"/>
          <p:cNvSpPr txBox="1"/>
          <p:nvPr/>
        </p:nvSpPr>
        <p:spPr>
          <a:xfrm>
            <a:off x="246769" y="2348880"/>
            <a:ext cx="7997639" cy="800219"/>
          </a:xfrm>
          <a:prstGeom prst="rect">
            <a:avLst/>
          </a:prstGeom>
          <a:noFill/>
        </p:spPr>
        <p:txBody>
          <a:bodyPr wrap="none" rtlCol="0">
            <a:spAutoFit/>
          </a:bodyPr>
          <a:lstStyle/>
          <a:p>
            <a:pPr algn="just">
              <a:spcBef>
                <a:spcPts val="0"/>
              </a:spcBef>
            </a:pPr>
            <a:r>
              <a:rPr lang="en-US" sz="1800" b="0" dirty="0" smtClean="0">
                <a:solidFill>
                  <a:srgbClr val="336699"/>
                </a:solidFill>
              </a:rPr>
              <a:t>Two sealed versions are considered :</a:t>
            </a:r>
          </a:p>
          <a:p>
            <a:pPr algn="just">
              <a:spcBef>
                <a:spcPts val="0"/>
              </a:spcBef>
            </a:pPr>
            <a:r>
              <a:rPr lang="en-US" sz="1400" b="0" dirty="0" smtClean="0">
                <a:solidFill>
                  <a:srgbClr val="336699"/>
                </a:solidFill>
              </a:rPr>
              <a:t>         - </a:t>
            </a:r>
            <a:r>
              <a:rPr lang="en-US" sz="1400" b="0" dirty="0" err="1" smtClean="0">
                <a:solidFill>
                  <a:srgbClr val="336699"/>
                </a:solidFill>
              </a:rPr>
              <a:t>HeGEM</a:t>
            </a:r>
            <a:r>
              <a:rPr lang="en-US" sz="1400" b="0" dirty="0" smtClean="0">
                <a:solidFill>
                  <a:srgbClr val="336699"/>
                </a:solidFill>
              </a:rPr>
              <a:t>: induced current, readout performed with GEM </a:t>
            </a:r>
          </a:p>
          <a:p>
            <a:pPr algn="just">
              <a:spcBef>
                <a:spcPts val="0"/>
              </a:spcBef>
            </a:pPr>
            <a:r>
              <a:rPr lang="en-US" sz="1400" b="0" dirty="0" smtClean="0">
                <a:solidFill>
                  <a:srgbClr val="336699"/>
                </a:solidFill>
              </a:rPr>
              <a:t>         - </a:t>
            </a:r>
            <a:r>
              <a:rPr lang="en-US" sz="1400" b="0" dirty="0" err="1" smtClean="0">
                <a:solidFill>
                  <a:srgbClr val="336699"/>
                </a:solidFill>
              </a:rPr>
              <a:t>HeScint</a:t>
            </a:r>
            <a:r>
              <a:rPr lang="en-US" sz="1400" b="0" dirty="0" smtClean="0">
                <a:solidFill>
                  <a:srgbClr val="336699"/>
                </a:solidFill>
              </a:rPr>
              <a:t>: scintillation in CF</a:t>
            </a:r>
            <a:r>
              <a:rPr lang="en-US" sz="1400" b="0" baseline="-25000" dirty="0" smtClean="0">
                <a:solidFill>
                  <a:srgbClr val="336699"/>
                </a:solidFill>
              </a:rPr>
              <a:t>4</a:t>
            </a:r>
            <a:r>
              <a:rPr lang="en-US" sz="1400" b="0" dirty="0" smtClean="0">
                <a:solidFill>
                  <a:srgbClr val="336699"/>
                </a:solidFill>
              </a:rPr>
              <a:t>, readout performed with PMT no gas contaminant, more stable </a:t>
            </a:r>
          </a:p>
        </p:txBody>
      </p:sp>
      <p:sp>
        <p:nvSpPr>
          <p:cNvPr id="17" name="Rectangle 16"/>
          <p:cNvSpPr/>
          <p:nvPr/>
        </p:nvSpPr>
        <p:spPr>
          <a:xfrm>
            <a:off x="5652120" y="5301208"/>
            <a:ext cx="2900153" cy="338554"/>
          </a:xfrm>
          <a:prstGeom prst="rect">
            <a:avLst/>
          </a:prstGeom>
          <a:ln>
            <a:solidFill>
              <a:srgbClr val="C00000"/>
            </a:solidFill>
          </a:ln>
        </p:spPr>
        <p:txBody>
          <a:bodyPr wrap="none">
            <a:spAutoFit/>
          </a:bodyPr>
          <a:lstStyle/>
          <a:p>
            <a:r>
              <a:rPr lang="en-US" sz="1600" b="0" dirty="0" smtClean="0">
                <a:solidFill>
                  <a:srgbClr val="C00000"/>
                </a:solidFill>
              </a:rPr>
              <a:t>n + </a:t>
            </a:r>
            <a:r>
              <a:rPr lang="en-US" sz="1600" b="0" baseline="30000" dirty="0" smtClean="0">
                <a:solidFill>
                  <a:srgbClr val="C00000"/>
                </a:solidFill>
              </a:rPr>
              <a:t>3</a:t>
            </a:r>
            <a:r>
              <a:rPr lang="en-US" sz="1600" b="0" dirty="0" smtClean="0">
                <a:solidFill>
                  <a:srgbClr val="C00000"/>
                </a:solidFill>
              </a:rPr>
              <a:t>He  </a:t>
            </a:r>
            <a:r>
              <a:rPr lang="en-US" sz="1600" b="0" dirty="0" smtClean="0">
                <a:solidFill>
                  <a:srgbClr val="C00000"/>
                </a:solidFill>
                <a:latin typeface="+mn-lt"/>
                <a:cs typeface="Times New Roman"/>
              </a:rPr>
              <a:t>→ </a:t>
            </a:r>
            <a:r>
              <a:rPr lang="en-US" sz="1600" b="0" baseline="30000" dirty="0" smtClean="0">
                <a:solidFill>
                  <a:srgbClr val="C00000"/>
                </a:solidFill>
                <a:latin typeface="+mn-lt"/>
                <a:cs typeface="Times New Roman"/>
              </a:rPr>
              <a:t>1</a:t>
            </a:r>
            <a:r>
              <a:rPr lang="en-US" sz="1600" b="0" dirty="0" smtClean="0">
                <a:solidFill>
                  <a:srgbClr val="C00000"/>
                </a:solidFill>
                <a:latin typeface="+mn-lt"/>
                <a:cs typeface="Times New Roman"/>
              </a:rPr>
              <a:t>H + </a:t>
            </a:r>
            <a:r>
              <a:rPr lang="en-US" sz="1600" b="0" baseline="30000" dirty="0" smtClean="0">
                <a:solidFill>
                  <a:srgbClr val="C00000"/>
                </a:solidFill>
                <a:latin typeface="+mn-lt"/>
                <a:cs typeface="Times New Roman"/>
              </a:rPr>
              <a:t>3</a:t>
            </a:r>
            <a:r>
              <a:rPr lang="en-US" sz="1600" b="0" dirty="0" smtClean="0">
                <a:solidFill>
                  <a:srgbClr val="C00000"/>
                </a:solidFill>
                <a:latin typeface="+mn-lt"/>
                <a:cs typeface="Times New Roman"/>
              </a:rPr>
              <a:t>H  </a:t>
            </a:r>
            <a:r>
              <a:rPr lang="en-US" sz="1100" b="0" dirty="0" smtClean="0">
                <a:solidFill>
                  <a:srgbClr val="C00000"/>
                </a:solidFill>
                <a:latin typeface="+mn-lt"/>
                <a:cs typeface="Times New Roman"/>
              </a:rPr>
              <a:t>(+ 0.77 </a:t>
            </a:r>
            <a:r>
              <a:rPr lang="en-US" sz="1100" b="0" dirty="0" err="1" smtClean="0">
                <a:solidFill>
                  <a:srgbClr val="C00000"/>
                </a:solidFill>
                <a:latin typeface="+mn-lt"/>
                <a:cs typeface="Times New Roman"/>
              </a:rPr>
              <a:t>MeV</a:t>
            </a:r>
            <a:r>
              <a:rPr lang="en-US" sz="1100" b="0" dirty="0" smtClean="0">
                <a:solidFill>
                  <a:srgbClr val="C00000"/>
                </a:solidFill>
                <a:latin typeface="+mn-lt"/>
                <a:cs typeface="Times New Roman"/>
              </a:rPr>
              <a:t>) </a:t>
            </a:r>
            <a:endParaRPr lang="en-US" sz="1100" dirty="0">
              <a:solidFill>
                <a:srgbClr val="C00000"/>
              </a:solidFill>
              <a:latin typeface="+mn-lt"/>
            </a:endParaRPr>
          </a:p>
        </p:txBody>
      </p:sp>
      <p:sp>
        <p:nvSpPr>
          <p:cNvPr id="16" name="Text Box 16"/>
          <p:cNvSpPr txBox="1">
            <a:spLocks noChangeArrowheads="1"/>
          </p:cNvSpPr>
          <p:nvPr/>
        </p:nvSpPr>
        <p:spPr bwMode="auto">
          <a:xfrm>
            <a:off x="467544" y="5805264"/>
            <a:ext cx="5040560" cy="461665"/>
          </a:xfrm>
          <a:prstGeom prst="rect">
            <a:avLst/>
          </a:prstGeom>
          <a:noFill/>
          <a:ln w="9525">
            <a:noFill/>
            <a:miter lim="800000"/>
            <a:headEnd/>
            <a:tailEnd/>
          </a:ln>
          <a:effectLst/>
        </p:spPr>
        <p:txBody>
          <a:bodyPr wrap="square">
            <a:spAutoFit/>
          </a:bodyPr>
          <a:lstStyle/>
          <a:p>
            <a:pPr marL="0" lvl="1" algn="just">
              <a:spcBef>
                <a:spcPts val="0"/>
              </a:spcBef>
            </a:pPr>
            <a:r>
              <a:rPr lang="en-US" sz="1200" b="0" dirty="0" smtClean="0">
                <a:solidFill>
                  <a:schemeClr val="tx1"/>
                </a:solidFill>
              </a:rPr>
              <a:t>Status: </a:t>
            </a:r>
            <a:r>
              <a:rPr lang="en-US" sz="1200" b="0" dirty="0" err="1" smtClean="0">
                <a:solidFill>
                  <a:schemeClr val="tx1"/>
                </a:solidFill>
              </a:rPr>
              <a:t>HeGEM</a:t>
            </a:r>
            <a:r>
              <a:rPr lang="en-US" sz="1200" b="0" dirty="0" smtClean="0">
                <a:solidFill>
                  <a:schemeClr val="tx1"/>
                </a:solidFill>
              </a:rPr>
              <a:t> successfully tested with alpha source @ 1 </a:t>
            </a:r>
            <a:r>
              <a:rPr lang="en-US" sz="1200" b="0" dirty="0" err="1" smtClean="0">
                <a:solidFill>
                  <a:schemeClr val="tx1"/>
                </a:solidFill>
              </a:rPr>
              <a:t>MeV</a:t>
            </a:r>
            <a:r>
              <a:rPr lang="en-US" sz="1200" b="0" dirty="0" smtClean="0">
                <a:solidFill>
                  <a:schemeClr val="tx1"/>
                </a:solidFill>
              </a:rPr>
              <a:t>, 100 ns </a:t>
            </a:r>
          </a:p>
          <a:p>
            <a:pPr marL="0" lvl="1" algn="just">
              <a:spcBef>
                <a:spcPts val="0"/>
              </a:spcBef>
            </a:pPr>
            <a:r>
              <a:rPr lang="en-US" sz="1200" b="0" dirty="0" smtClean="0">
                <a:solidFill>
                  <a:schemeClr val="tx1"/>
                </a:solidFill>
              </a:rPr>
              <a:t>            </a:t>
            </a:r>
            <a:r>
              <a:rPr lang="en-US" sz="1200" b="0" dirty="0" err="1" smtClean="0">
                <a:solidFill>
                  <a:schemeClr val="tx1"/>
                </a:solidFill>
              </a:rPr>
              <a:t>HeScint</a:t>
            </a:r>
            <a:r>
              <a:rPr lang="en-US" sz="1200" b="0" dirty="0" smtClean="0">
                <a:solidFill>
                  <a:schemeClr val="tx1"/>
                </a:solidFill>
              </a:rPr>
              <a:t> OK with alpha @ 5 </a:t>
            </a:r>
            <a:r>
              <a:rPr lang="en-US" sz="1200" b="0" dirty="0" err="1" smtClean="0">
                <a:solidFill>
                  <a:schemeClr val="tx1"/>
                </a:solidFill>
              </a:rPr>
              <a:t>MeV</a:t>
            </a:r>
            <a:r>
              <a:rPr lang="en-US" sz="1200" b="0" dirty="0" smtClean="0">
                <a:solidFill>
                  <a:schemeClr val="tx1"/>
                </a:solidFill>
              </a:rPr>
              <a:t>, 20 ns</a:t>
            </a:r>
          </a:p>
        </p:txBody>
      </p:sp>
      <p:pic>
        <p:nvPicPr>
          <p:cNvPr id="21" name="Image 20" descr="P1020425.JPG"/>
          <p:cNvPicPr>
            <a:picLocks noChangeAspect="1"/>
          </p:cNvPicPr>
          <p:nvPr/>
        </p:nvPicPr>
        <p:blipFill>
          <a:blip r:embed="rId5" cstate="print"/>
          <a:srcRect l="6133" t="39281" r="59773" b="21755"/>
          <a:stretch>
            <a:fillRect/>
          </a:stretch>
        </p:blipFill>
        <p:spPr>
          <a:xfrm>
            <a:off x="4823521" y="3504121"/>
            <a:ext cx="1800200" cy="1543029"/>
          </a:xfrm>
          <a:prstGeom prst="rect">
            <a:avLst/>
          </a:prstGeom>
        </p:spPr>
      </p:pic>
      <p:pic>
        <p:nvPicPr>
          <p:cNvPr id="22" name="Image 21" descr="Gem040.jpg"/>
          <p:cNvPicPr>
            <a:picLocks noChangeAspect="1"/>
          </p:cNvPicPr>
          <p:nvPr/>
        </p:nvPicPr>
        <p:blipFill>
          <a:blip r:embed="rId6" cstate="print"/>
          <a:stretch>
            <a:fillRect/>
          </a:stretch>
        </p:blipFill>
        <p:spPr>
          <a:xfrm>
            <a:off x="611560" y="3284984"/>
            <a:ext cx="3347864" cy="2050199"/>
          </a:xfrm>
          <a:prstGeom prst="rect">
            <a:avLst/>
          </a:prstGeom>
        </p:spPr>
      </p:pic>
      <p:pic>
        <p:nvPicPr>
          <p:cNvPr id="23" name="Image 22" descr="P1020425.JPG"/>
          <p:cNvPicPr>
            <a:picLocks noChangeAspect="1"/>
          </p:cNvPicPr>
          <p:nvPr/>
        </p:nvPicPr>
        <p:blipFill>
          <a:blip r:embed="rId5" cstate="print"/>
          <a:srcRect l="51863" t="16070" r="3039" b="29812"/>
          <a:stretch>
            <a:fillRect/>
          </a:stretch>
        </p:blipFill>
        <p:spPr>
          <a:xfrm>
            <a:off x="6983760" y="3534983"/>
            <a:ext cx="1680187" cy="1512168"/>
          </a:xfrm>
          <a:prstGeom prst="rect">
            <a:avLst/>
          </a:prstGeom>
        </p:spPr>
      </p:pic>
      <p:sp>
        <p:nvSpPr>
          <p:cNvPr id="24" name="Rectangle 23"/>
          <p:cNvSpPr/>
          <p:nvPr/>
        </p:nvSpPr>
        <p:spPr>
          <a:xfrm>
            <a:off x="432048" y="5301208"/>
            <a:ext cx="4572000" cy="338554"/>
          </a:xfrm>
          <a:prstGeom prst="rect">
            <a:avLst/>
          </a:prstGeom>
        </p:spPr>
        <p:txBody>
          <a:bodyPr>
            <a:spAutoFit/>
          </a:bodyPr>
          <a:lstStyle/>
          <a:p>
            <a:pPr algn="just"/>
            <a:r>
              <a:rPr lang="en-US" sz="1600" b="0" dirty="0" smtClean="0">
                <a:solidFill>
                  <a:srgbClr val="336699"/>
                </a:solidFill>
              </a:rPr>
              <a:t>Combined with </a:t>
            </a:r>
            <a:r>
              <a:rPr lang="en-US" sz="1600" b="0" dirty="0" smtClean="0">
                <a:solidFill>
                  <a:srgbClr val="C00000"/>
                </a:solidFill>
              </a:rPr>
              <a:t>FASTER acquisition </a:t>
            </a:r>
            <a:r>
              <a:rPr lang="en-US" sz="1600" b="0" dirty="0" smtClean="0">
                <a:solidFill>
                  <a:srgbClr val="336699"/>
                </a:solidFill>
              </a:rPr>
              <a:t>system</a:t>
            </a:r>
            <a:endParaRPr lang="en-US" sz="1600" dirty="0"/>
          </a:p>
        </p:txBody>
      </p:sp>
      <p:sp>
        <p:nvSpPr>
          <p:cNvPr id="25" name="Text Box 16"/>
          <p:cNvSpPr txBox="1">
            <a:spLocks noChangeArrowheads="1"/>
          </p:cNvSpPr>
          <p:nvPr/>
        </p:nvSpPr>
        <p:spPr bwMode="auto">
          <a:xfrm>
            <a:off x="6012160" y="5805264"/>
            <a:ext cx="2520280" cy="276999"/>
          </a:xfrm>
          <a:prstGeom prst="rect">
            <a:avLst/>
          </a:prstGeom>
          <a:noFill/>
          <a:ln w="9525">
            <a:noFill/>
            <a:miter lim="800000"/>
            <a:headEnd/>
            <a:tailEnd/>
          </a:ln>
          <a:effectLst/>
        </p:spPr>
        <p:txBody>
          <a:bodyPr wrap="square">
            <a:spAutoFit/>
          </a:bodyPr>
          <a:lstStyle/>
          <a:p>
            <a:pPr marL="0" lvl="1" algn="just">
              <a:spcBef>
                <a:spcPts val="0"/>
              </a:spcBef>
            </a:pPr>
            <a:r>
              <a:rPr lang="en-US" sz="1200" b="0" dirty="0" smtClean="0">
                <a:solidFill>
                  <a:schemeClr val="tx1"/>
                </a:solidFill>
              </a:rPr>
              <a:t>n2EDM: 4 detectors are required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French laboratories involvement (LPC)</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sp>
        <p:nvSpPr>
          <p:cNvPr id="23" name="ZoneTexte 22"/>
          <p:cNvSpPr txBox="1"/>
          <p:nvPr/>
        </p:nvSpPr>
        <p:spPr>
          <a:xfrm>
            <a:off x="522328" y="980728"/>
            <a:ext cx="5777864" cy="738664"/>
          </a:xfrm>
          <a:prstGeom prst="rect">
            <a:avLst/>
          </a:prstGeom>
          <a:noFill/>
        </p:spPr>
        <p:txBody>
          <a:bodyPr wrap="none" rtlCol="0">
            <a:spAutoFit/>
          </a:bodyPr>
          <a:lstStyle/>
          <a:p>
            <a:pPr algn="just">
              <a:spcBef>
                <a:spcPts val="0"/>
              </a:spcBef>
            </a:pPr>
            <a:r>
              <a:rPr lang="en-US" sz="1800" b="0" dirty="0" smtClean="0">
                <a:solidFill>
                  <a:srgbClr val="C00000"/>
                </a:solidFill>
              </a:rPr>
              <a:t>Spin analysis and guiding fields: </a:t>
            </a:r>
          </a:p>
          <a:p>
            <a:pPr algn="just">
              <a:spcBef>
                <a:spcPts val="0"/>
              </a:spcBef>
            </a:pPr>
            <a:r>
              <a:rPr lang="en-US" sz="1200" b="0" dirty="0" smtClean="0">
                <a:solidFill>
                  <a:srgbClr val="336699"/>
                </a:solidFill>
              </a:rPr>
              <a:t>          - holding fields along UCN path (E. Pierre thesis, 2012)</a:t>
            </a:r>
          </a:p>
          <a:p>
            <a:pPr algn="just">
              <a:spcBef>
                <a:spcPts val="0"/>
              </a:spcBef>
            </a:pPr>
            <a:r>
              <a:rPr lang="en-US" sz="1200" b="0" dirty="0" smtClean="0">
                <a:solidFill>
                  <a:srgbClr val="336699"/>
                </a:solidFill>
              </a:rPr>
              <a:t>          - simultaneous measurement of UCN polarization (V. </a:t>
            </a:r>
            <a:r>
              <a:rPr lang="en-US" sz="1200" b="0" dirty="0" err="1" smtClean="0">
                <a:solidFill>
                  <a:srgbClr val="336699"/>
                </a:solidFill>
              </a:rPr>
              <a:t>Hélaine</a:t>
            </a:r>
            <a:r>
              <a:rPr lang="en-US" sz="1200" b="0" dirty="0" smtClean="0">
                <a:solidFill>
                  <a:srgbClr val="336699"/>
                </a:solidFill>
              </a:rPr>
              <a:t>, ongoing PhD)</a:t>
            </a:r>
            <a:endParaRPr lang="en-US" sz="1200" b="0" i="1" dirty="0" smtClean="0">
              <a:solidFill>
                <a:srgbClr val="336699"/>
              </a:solidFill>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2" name="Text Box 16"/>
          <p:cNvSpPr txBox="1">
            <a:spLocks noChangeArrowheads="1"/>
          </p:cNvSpPr>
          <p:nvPr/>
        </p:nvSpPr>
        <p:spPr bwMode="auto">
          <a:xfrm>
            <a:off x="467544" y="2494056"/>
            <a:ext cx="3528392" cy="461665"/>
          </a:xfrm>
          <a:prstGeom prst="rect">
            <a:avLst/>
          </a:prstGeom>
          <a:noFill/>
          <a:ln w="9525">
            <a:noFill/>
            <a:miter lim="800000"/>
            <a:headEnd/>
            <a:tailEnd/>
          </a:ln>
          <a:effectLst/>
        </p:spPr>
        <p:txBody>
          <a:bodyPr wrap="square">
            <a:spAutoFit/>
          </a:bodyPr>
          <a:lstStyle/>
          <a:p>
            <a:pPr marL="0" lvl="1" algn="just">
              <a:spcBef>
                <a:spcPts val="0"/>
              </a:spcBef>
            </a:pPr>
            <a:r>
              <a:rPr lang="en-US" sz="1200" b="0" dirty="0" smtClean="0">
                <a:solidFill>
                  <a:schemeClr val="tx1"/>
                </a:solidFill>
              </a:rPr>
              <a:t>Status: prototype (USSA) has been built  </a:t>
            </a:r>
            <a:endParaRPr lang="en-US" sz="1200" b="0" dirty="0" smtClean="0">
              <a:solidFill>
                <a:schemeClr val="tx1"/>
              </a:solidFill>
              <a:latin typeface="Times New Roman"/>
              <a:cs typeface="Times New Roman"/>
            </a:endParaRPr>
          </a:p>
          <a:p>
            <a:pPr marL="0" lvl="1" algn="just">
              <a:spcBef>
                <a:spcPts val="0"/>
              </a:spcBef>
            </a:pPr>
            <a:r>
              <a:rPr lang="en-US" sz="1200" b="0" dirty="0" smtClean="0">
                <a:solidFill>
                  <a:schemeClr val="tx1"/>
                </a:solidFill>
                <a:latin typeface="Times New Roman"/>
                <a:cs typeface="Times New Roman"/>
              </a:rPr>
              <a:t>→   </a:t>
            </a:r>
            <a:r>
              <a:rPr lang="en-US" sz="1200" b="0" dirty="0" smtClean="0">
                <a:solidFill>
                  <a:schemeClr val="tx1"/>
                </a:solidFill>
                <a:latin typeface="+mn-lt"/>
                <a:cs typeface="Times New Roman"/>
              </a:rPr>
              <a:t>f</a:t>
            </a:r>
            <a:r>
              <a:rPr lang="en-US" sz="1200" b="0" dirty="0" smtClean="0">
                <a:solidFill>
                  <a:schemeClr val="tx1"/>
                </a:solidFill>
                <a:latin typeface="+mn-lt"/>
              </a:rPr>
              <a:t>in</a:t>
            </a:r>
            <a:r>
              <a:rPr lang="en-US" sz="1200" b="0" dirty="0" smtClean="0">
                <a:solidFill>
                  <a:schemeClr val="tx1"/>
                </a:solidFill>
              </a:rPr>
              <a:t>al tests this week</a:t>
            </a:r>
          </a:p>
        </p:txBody>
      </p:sp>
      <p:sp>
        <p:nvSpPr>
          <p:cNvPr id="15" name="ZoneTexte 14"/>
          <p:cNvSpPr txBox="1"/>
          <p:nvPr/>
        </p:nvSpPr>
        <p:spPr>
          <a:xfrm>
            <a:off x="467544" y="3194392"/>
            <a:ext cx="3735318" cy="738664"/>
          </a:xfrm>
          <a:prstGeom prst="rect">
            <a:avLst/>
          </a:prstGeom>
          <a:noFill/>
        </p:spPr>
        <p:txBody>
          <a:bodyPr wrap="none" rtlCol="0">
            <a:spAutoFit/>
          </a:bodyPr>
          <a:lstStyle/>
          <a:p>
            <a:pPr algn="just">
              <a:spcBef>
                <a:spcPts val="0"/>
              </a:spcBef>
            </a:pPr>
            <a:r>
              <a:rPr lang="en-US" sz="1600" b="0" dirty="0" smtClean="0">
                <a:solidFill>
                  <a:srgbClr val="336699"/>
                </a:solidFill>
              </a:rPr>
              <a:t>Former tests have already shown that: </a:t>
            </a:r>
          </a:p>
          <a:p>
            <a:pPr algn="just">
              <a:spcBef>
                <a:spcPts val="0"/>
              </a:spcBef>
            </a:pPr>
            <a:r>
              <a:rPr lang="en-US" sz="1400" b="0" i="1" dirty="0" smtClean="0">
                <a:solidFill>
                  <a:srgbClr val="336699"/>
                </a:solidFill>
              </a:rPr>
              <a:t>    </a:t>
            </a:r>
            <a:r>
              <a:rPr lang="en-US" sz="1200" b="0" dirty="0" smtClean="0">
                <a:solidFill>
                  <a:srgbClr val="336699"/>
                </a:solidFill>
              </a:rPr>
              <a:t>- spin analysis is under control</a:t>
            </a:r>
          </a:p>
          <a:p>
            <a:pPr algn="just">
              <a:spcBef>
                <a:spcPts val="0"/>
              </a:spcBef>
            </a:pPr>
            <a:r>
              <a:rPr lang="en-US" sz="1200" b="0" dirty="0" smtClean="0">
                <a:solidFill>
                  <a:srgbClr val="336699"/>
                </a:solidFill>
              </a:rPr>
              <a:t>     - UCN transmission can be improved </a:t>
            </a:r>
          </a:p>
        </p:txBody>
      </p:sp>
      <p:sp>
        <p:nvSpPr>
          <p:cNvPr id="16" name="ZoneTexte 15"/>
          <p:cNvSpPr txBox="1"/>
          <p:nvPr/>
        </p:nvSpPr>
        <p:spPr>
          <a:xfrm>
            <a:off x="458098" y="4221088"/>
            <a:ext cx="6994222" cy="553998"/>
          </a:xfrm>
          <a:prstGeom prst="rect">
            <a:avLst/>
          </a:prstGeom>
          <a:noFill/>
        </p:spPr>
        <p:txBody>
          <a:bodyPr wrap="none" rtlCol="0">
            <a:spAutoFit/>
          </a:bodyPr>
          <a:lstStyle/>
          <a:p>
            <a:pPr algn="just">
              <a:spcBef>
                <a:spcPts val="0"/>
              </a:spcBef>
            </a:pPr>
            <a:r>
              <a:rPr lang="en-US" sz="1800" b="0" dirty="0" err="1" smtClean="0">
                <a:solidFill>
                  <a:srgbClr val="C00000"/>
                </a:solidFill>
              </a:rPr>
              <a:t>Prospectives</a:t>
            </a:r>
            <a:r>
              <a:rPr lang="en-US" sz="1800" b="0" dirty="0" smtClean="0">
                <a:solidFill>
                  <a:srgbClr val="C00000"/>
                </a:solidFill>
              </a:rPr>
              <a:t>: </a:t>
            </a:r>
            <a:r>
              <a:rPr lang="en-US" sz="1800" b="0" dirty="0" smtClean="0">
                <a:solidFill>
                  <a:srgbClr val="336699"/>
                </a:solidFill>
              </a:rPr>
              <a:t>diamond coating for the inner walls of the apparatus </a:t>
            </a:r>
          </a:p>
          <a:p>
            <a:pPr algn="just">
              <a:spcBef>
                <a:spcPts val="0"/>
              </a:spcBef>
            </a:pPr>
            <a:r>
              <a:rPr lang="en-US" sz="1200" b="0" dirty="0" smtClean="0">
                <a:solidFill>
                  <a:srgbClr val="336699"/>
                </a:solidFill>
              </a:rPr>
              <a:t>                                  major improvement if successful !</a:t>
            </a:r>
          </a:p>
        </p:txBody>
      </p:sp>
      <p:sp>
        <p:nvSpPr>
          <p:cNvPr id="17" name="Text Box 16"/>
          <p:cNvSpPr txBox="1">
            <a:spLocks noChangeArrowheads="1"/>
          </p:cNvSpPr>
          <p:nvPr/>
        </p:nvSpPr>
        <p:spPr bwMode="auto">
          <a:xfrm>
            <a:off x="467544" y="5085184"/>
            <a:ext cx="5112568" cy="646331"/>
          </a:xfrm>
          <a:prstGeom prst="rect">
            <a:avLst/>
          </a:prstGeom>
          <a:noFill/>
          <a:ln w="9525">
            <a:noFill/>
            <a:miter lim="800000"/>
            <a:headEnd/>
            <a:tailEnd/>
          </a:ln>
          <a:effectLst/>
        </p:spPr>
        <p:txBody>
          <a:bodyPr wrap="square">
            <a:spAutoFit/>
          </a:bodyPr>
          <a:lstStyle/>
          <a:p>
            <a:pPr marL="0" lvl="1" algn="just">
              <a:spcBef>
                <a:spcPts val="0"/>
              </a:spcBef>
            </a:pPr>
            <a:r>
              <a:rPr lang="en-US" sz="1200" b="0" dirty="0" smtClean="0">
                <a:solidFill>
                  <a:schemeClr val="tx1"/>
                </a:solidFill>
              </a:rPr>
              <a:t>Status: </a:t>
            </a:r>
          </a:p>
          <a:p>
            <a:pPr marL="0" lvl="1" algn="just">
              <a:spcBef>
                <a:spcPts val="0"/>
              </a:spcBef>
            </a:pPr>
            <a:r>
              <a:rPr lang="en-US" sz="1200" b="0" dirty="0" smtClean="0">
                <a:solidFill>
                  <a:schemeClr val="tx1"/>
                </a:solidFill>
              </a:rPr>
              <a:t>Fermi potential ~ 300 </a:t>
            </a:r>
            <a:r>
              <a:rPr lang="en-US" sz="1200" b="0" dirty="0" err="1" smtClean="0">
                <a:solidFill>
                  <a:schemeClr val="tx1"/>
                </a:solidFill>
              </a:rPr>
              <a:t>neV</a:t>
            </a:r>
            <a:r>
              <a:rPr lang="en-US" sz="1200" b="0" dirty="0" smtClean="0">
                <a:solidFill>
                  <a:schemeClr val="tx1"/>
                </a:solidFill>
              </a:rPr>
              <a:t>  </a:t>
            </a:r>
            <a:r>
              <a:rPr lang="en-US" sz="1200" b="0" dirty="0" smtClean="0">
                <a:solidFill>
                  <a:schemeClr val="tx1"/>
                </a:solidFill>
                <a:latin typeface="Times New Roman"/>
                <a:cs typeface="Times New Roman"/>
              </a:rPr>
              <a:t>→  </a:t>
            </a:r>
            <a:r>
              <a:rPr lang="en-US" sz="1200" b="0" dirty="0" smtClean="0">
                <a:solidFill>
                  <a:schemeClr val="tx1"/>
                </a:solidFill>
              </a:rPr>
              <a:t>25 % higher than current coating</a:t>
            </a:r>
          </a:p>
          <a:p>
            <a:pPr marL="0" lvl="1" algn="just">
              <a:spcBef>
                <a:spcPts val="0"/>
              </a:spcBef>
            </a:pPr>
            <a:r>
              <a:rPr lang="en-US" sz="1200" b="0" dirty="0" smtClean="0">
                <a:solidFill>
                  <a:schemeClr val="tx1"/>
                </a:solidFill>
              </a:rPr>
              <a:t>Further tests in 2014 (LPC/PSI): storage chamber</a:t>
            </a:r>
          </a:p>
        </p:txBody>
      </p:sp>
      <p:pic>
        <p:nvPicPr>
          <p:cNvPr id="241665" name="Picture 1"/>
          <p:cNvPicPr>
            <a:picLocks noChangeAspect="1" noChangeArrowheads="1"/>
          </p:cNvPicPr>
          <p:nvPr/>
        </p:nvPicPr>
        <p:blipFill>
          <a:blip r:embed="rId5" cstate="print"/>
          <a:srcRect l="23916" t="24082" r="45318" b="16856"/>
          <a:stretch>
            <a:fillRect/>
          </a:stretch>
        </p:blipFill>
        <p:spPr bwMode="auto">
          <a:xfrm>
            <a:off x="5091122" y="1772816"/>
            <a:ext cx="1425094" cy="2188571"/>
          </a:xfrm>
          <a:prstGeom prst="rect">
            <a:avLst/>
          </a:prstGeom>
          <a:noFill/>
          <a:ln w="9525">
            <a:noFill/>
            <a:miter lim="800000"/>
            <a:headEnd/>
            <a:tailEnd/>
          </a:ln>
        </p:spPr>
      </p:pic>
      <p:pic>
        <p:nvPicPr>
          <p:cNvPr id="241666" name="Picture 2"/>
          <p:cNvPicPr>
            <a:picLocks noChangeAspect="1" noChangeArrowheads="1"/>
          </p:cNvPicPr>
          <p:nvPr/>
        </p:nvPicPr>
        <p:blipFill>
          <a:blip r:embed="rId6" cstate="print"/>
          <a:srcRect l="64175" t="23423" r="3932" b="17516"/>
          <a:stretch>
            <a:fillRect/>
          </a:stretch>
        </p:blipFill>
        <p:spPr bwMode="auto">
          <a:xfrm>
            <a:off x="6953665" y="1700808"/>
            <a:ext cx="1555372" cy="2304256"/>
          </a:xfrm>
          <a:prstGeom prst="rect">
            <a:avLst/>
          </a:prstGeom>
          <a:noFill/>
          <a:ln w="9525">
            <a:noFill/>
            <a:miter lim="800000"/>
            <a:headEnd/>
            <a:tailEnd/>
          </a:ln>
        </p:spPr>
      </p:pic>
      <p:pic>
        <p:nvPicPr>
          <p:cNvPr id="21" name="Picture 2"/>
          <p:cNvPicPr>
            <a:picLocks noChangeAspect="1" noChangeArrowheads="1"/>
          </p:cNvPicPr>
          <p:nvPr/>
        </p:nvPicPr>
        <p:blipFill>
          <a:blip r:embed="rId7" cstate="print"/>
          <a:srcRect/>
          <a:stretch>
            <a:fillRect/>
          </a:stretch>
        </p:blipFill>
        <p:spPr bwMode="auto">
          <a:xfrm>
            <a:off x="6084168" y="4797152"/>
            <a:ext cx="1727994" cy="1292441"/>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French laboratories involvement (LPC)</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pic>
        <p:nvPicPr>
          <p:cNvPr id="15" name="Picture 23"/>
          <p:cNvPicPr>
            <a:picLocks noChangeAspect="1" noChangeArrowheads="1"/>
          </p:cNvPicPr>
          <p:nvPr/>
        </p:nvPicPr>
        <p:blipFill>
          <a:blip r:embed="rId5" cstate="print"/>
          <a:srcRect l="23128" t="7503" r="18330" b="12653"/>
          <a:stretch>
            <a:fillRect/>
          </a:stretch>
        </p:blipFill>
        <p:spPr bwMode="auto">
          <a:xfrm>
            <a:off x="882512" y="2204864"/>
            <a:ext cx="2880568" cy="2962778"/>
          </a:xfrm>
          <a:prstGeom prst="rect">
            <a:avLst/>
          </a:prstGeom>
          <a:noFill/>
          <a:ln w="9525" algn="ctr">
            <a:noFill/>
            <a:miter lim="800000"/>
            <a:headEnd/>
            <a:tailEnd/>
          </a:ln>
          <a:effectLst/>
        </p:spPr>
      </p:pic>
      <p:sp>
        <p:nvSpPr>
          <p:cNvPr id="21" name="ZoneTexte 20"/>
          <p:cNvSpPr txBox="1"/>
          <p:nvPr/>
        </p:nvSpPr>
        <p:spPr>
          <a:xfrm>
            <a:off x="395536" y="1404065"/>
            <a:ext cx="4086375" cy="584775"/>
          </a:xfrm>
          <a:prstGeom prst="rect">
            <a:avLst/>
          </a:prstGeom>
          <a:noFill/>
        </p:spPr>
        <p:txBody>
          <a:bodyPr wrap="none" rtlCol="0">
            <a:spAutoFit/>
          </a:bodyPr>
          <a:lstStyle/>
          <a:p>
            <a:pPr algn="just">
              <a:spcBef>
                <a:spcPts val="0"/>
              </a:spcBef>
            </a:pPr>
            <a:r>
              <a:rPr lang="en-US" sz="1600" b="0" dirty="0" smtClean="0">
                <a:solidFill>
                  <a:srgbClr val="C00000"/>
                </a:solidFill>
              </a:rPr>
              <a:t>Coil design: </a:t>
            </a:r>
            <a:r>
              <a:rPr lang="en-US" sz="1600" b="0" dirty="0" smtClean="0">
                <a:solidFill>
                  <a:srgbClr val="336699"/>
                </a:solidFill>
              </a:rPr>
              <a:t>new technique + double layers</a:t>
            </a:r>
          </a:p>
          <a:p>
            <a:pPr algn="just">
              <a:spcBef>
                <a:spcPts val="0"/>
              </a:spcBef>
            </a:pPr>
            <a:r>
              <a:rPr lang="en-US" sz="1600" b="0" dirty="0" smtClean="0">
                <a:solidFill>
                  <a:srgbClr val="336699"/>
                </a:solidFill>
              </a:rPr>
              <a:t>       </a:t>
            </a:r>
            <a:r>
              <a:rPr lang="en-US" sz="1600" b="0" dirty="0" smtClean="0">
                <a:solidFill>
                  <a:srgbClr val="336699"/>
                </a:solidFill>
                <a:latin typeface="Times New Roman"/>
                <a:cs typeface="Times New Roman"/>
              </a:rPr>
              <a:t>→  </a:t>
            </a:r>
            <a:r>
              <a:rPr lang="en-US" sz="1600" b="0" dirty="0" smtClean="0">
                <a:solidFill>
                  <a:srgbClr val="336699"/>
                </a:solidFill>
              </a:rPr>
              <a:t>field uniformity &lt; 10</a:t>
            </a:r>
            <a:r>
              <a:rPr lang="en-US" sz="1600" b="0" baseline="30000" dirty="0" smtClean="0">
                <a:solidFill>
                  <a:srgbClr val="336699"/>
                </a:solidFill>
              </a:rPr>
              <a:t>-5</a:t>
            </a:r>
            <a:r>
              <a:rPr lang="en-US" sz="1600" b="0" dirty="0" smtClean="0">
                <a:solidFill>
                  <a:srgbClr val="336699"/>
                </a:solidFill>
              </a:rPr>
              <a:t>  </a:t>
            </a:r>
            <a:endParaRPr lang="en-US" sz="1200" b="0" dirty="0" smtClean="0">
              <a:solidFill>
                <a:srgbClr val="336699"/>
              </a:solidFill>
            </a:endParaRPr>
          </a:p>
        </p:txBody>
      </p:sp>
      <p:sp>
        <p:nvSpPr>
          <p:cNvPr id="22" name="Text Box 16"/>
          <p:cNvSpPr txBox="1">
            <a:spLocks noChangeArrowheads="1"/>
          </p:cNvSpPr>
          <p:nvPr/>
        </p:nvSpPr>
        <p:spPr bwMode="auto">
          <a:xfrm>
            <a:off x="522720" y="5445224"/>
            <a:ext cx="3528392" cy="461665"/>
          </a:xfrm>
          <a:prstGeom prst="rect">
            <a:avLst/>
          </a:prstGeom>
          <a:noFill/>
          <a:ln w="9525">
            <a:noFill/>
            <a:miter lim="800000"/>
            <a:headEnd/>
            <a:tailEnd/>
          </a:ln>
          <a:effectLst/>
        </p:spPr>
        <p:txBody>
          <a:bodyPr wrap="square">
            <a:spAutoFit/>
          </a:bodyPr>
          <a:lstStyle/>
          <a:p>
            <a:pPr marL="0" lvl="1" algn="just">
              <a:spcBef>
                <a:spcPts val="0"/>
              </a:spcBef>
            </a:pPr>
            <a:r>
              <a:rPr lang="en-US" sz="1200" b="0" dirty="0" smtClean="0">
                <a:solidFill>
                  <a:schemeClr val="tx1"/>
                </a:solidFill>
              </a:rPr>
              <a:t>Status: prototype is studied  (LPC/Kentucky)</a:t>
            </a:r>
          </a:p>
          <a:p>
            <a:pPr marL="0" lvl="1" algn="just">
              <a:spcBef>
                <a:spcPts val="0"/>
              </a:spcBef>
            </a:pPr>
            <a:r>
              <a:rPr lang="en-US" sz="1200" b="0" dirty="0" smtClean="0">
                <a:solidFill>
                  <a:schemeClr val="tx1"/>
                </a:solidFill>
              </a:rPr>
              <a:t>            if funded, construction at LPC in 2014  </a:t>
            </a:r>
          </a:p>
        </p:txBody>
      </p:sp>
      <p:sp>
        <p:nvSpPr>
          <p:cNvPr id="24" name="ZoneTexte 23"/>
          <p:cNvSpPr txBox="1"/>
          <p:nvPr/>
        </p:nvSpPr>
        <p:spPr>
          <a:xfrm>
            <a:off x="4801678" y="1412776"/>
            <a:ext cx="4086375" cy="584775"/>
          </a:xfrm>
          <a:prstGeom prst="rect">
            <a:avLst/>
          </a:prstGeom>
          <a:noFill/>
        </p:spPr>
        <p:txBody>
          <a:bodyPr wrap="none" rtlCol="0">
            <a:spAutoFit/>
          </a:bodyPr>
          <a:lstStyle/>
          <a:p>
            <a:pPr algn="just">
              <a:spcBef>
                <a:spcPts val="0"/>
              </a:spcBef>
            </a:pPr>
            <a:r>
              <a:rPr lang="en-US" sz="1600" b="0" dirty="0" smtClean="0">
                <a:solidFill>
                  <a:srgbClr val="C00000"/>
                </a:solidFill>
              </a:rPr>
              <a:t>Magnetic field mapping:</a:t>
            </a:r>
          </a:p>
          <a:p>
            <a:pPr algn="just">
              <a:spcBef>
                <a:spcPts val="0"/>
              </a:spcBef>
            </a:pPr>
            <a:r>
              <a:rPr lang="en-US" sz="1600" b="0" dirty="0" smtClean="0">
                <a:solidFill>
                  <a:srgbClr val="336699"/>
                </a:solidFill>
              </a:rPr>
              <a:t>    </a:t>
            </a:r>
            <a:r>
              <a:rPr lang="en-US" sz="1600" b="0" dirty="0" smtClean="0">
                <a:solidFill>
                  <a:srgbClr val="336699"/>
                </a:solidFill>
                <a:latin typeface="Times New Roman"/>
                <a:cs typeface="Times New Roman"/>
              </a:rPr>
              <a:t>→  </a:t>
            </a:r>
            <a:r>
              <a:rPr lang="en-US" sz="1600" b="0" dirty="0" smtClean="0">
                <a:solidFill>
                  <a:srgbClr val="336699"/>
                </a:solidFill>
              </a:rPr>
              <a:t>3D field map within vacuum chamber</a:t>
            </a:r>
          </a:p>
        </p:txBody>
      </p:sp>
      <p:pic>
        <p:nvPicPr>
          <p:cNvPr id="25" name="Picture 2" descr="\\Fs03\3200\3204\a_Experimente\a_nEDM\photos\2013\03\01-Mapper\DSC00121.JPG"/>
          <p:cNvPicPr>
            <a:picLocks noChangeAspect="1" noChangeArrowheads="1"/>
          </p:cNvPicPr>
          <p:nvPr/>
        </p:nvPicPr>
        <p:blipFill rotWithShape="1">
          <a:blip r:embed="rId6" cstate="screen">
            <a:extLst>
              <a:ext uri="{28A0092B-C50C-407E-A947-70E740481C1C}">
                <a14:useLocalDpi xmlns="" xmlns:a14="http://schemas.microsoft.com/office/drawing/2010/main" val="0"/>
              </a:ext>
            </a:extLst>
          </a:blip>
          <a:srcRect l="13498" t="9769" r="12267" b="4750"/>
          <a:stretch/>
        </p:blipFill>
        <p:spPr bwMode="auto">
          <a:xfrm>
            <a:off x="5436096" y="2276872"/>
            <a:ext cx="2579944" cy="273630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 Box 16"/>
          <p:cNvSpPr txBox="1">
            <a:spLocks noChangeArrowheads="1"/>
          </p:cNvSpPr>
          <p:nvPr/>
        </p:nvSpPr>
        <p:spPr bwMode="auto">
          <a:xfrm>
            <a:off x="5076056" y="5445224"/>
            <a:ext cx="3024336" cy="288032"/>
          </a:xfrm>
          <a:prstGeom prst="rect">
            <a:avLst/>
          </a:prstGeom>
          <a:noFill/>
          <a:ln w="9525">
            <a:noFill/>
            <a:miter lim="800000"/>
            <a:headEnd/>
            <a:tailEnd/>
          </a:ln>
          <a:effectLst/>
        </p:spPr>
        <p:txBody>
          <a:bodyPr wrap="square">
            <a:spAutoFit/>
          </a:bodyPr>
          <a:lstStyle/>
          <a:p>
            <a:pPr marL="0" lvl="1" algn="just">
              <a:spcBef>
                <a:spcPts val="0"/>
              </a:spcBef>
            </a:pPr>
            <a:r>
              <a:rPr lang="en-US" sz="1200" b="0" dirty="0" smtClean="0">
                <a:solidFill>
                  <a:schemeClr val="tx1"/>
                </a:solidFill>
              </a:rPr>
              <a:t>Status: keep on doing such activities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12"/>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fr-FR" dirty="0" smtClean="0">
                <a:solidFill>
                  <a:srgbClr val="336699"/>
                </a:solidFill>
              </a:rPr>
              <a:t>n2EDM: the new </a:t>
            </a:r>
            <a:r>
              <a:rPr lang="fr-FR" dirty="0" err="1" smtClean="0">
                <a:solidFill>
                  <a:srgbClr val="336699"/>
                </a:solidFill>
              </a:rPr>
              <a:t>spectrometer</a:t>
            </a:r>
            <a:endParaRPr lang="fr-FR" dirty="0">
              <a:solidFill>
                <a:srgbClr val="336699"/>
              </a:solidFill>
            </a:endParaRPr>
          </a:p>
        </p:txBody>
      </p:sp>
      <p:sp>
        <p:nvSpPr>
          <p:cNvPr id="4098"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4099" name="Rectangle 3"/>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grpSp>
        <p:nvGrpSpPr>
          <p:cNvPr id="2" name="Group 4"/>
          <p:cNvGrpSpPr>
            <a:grpSpLocks/>
          </p:cNvGrpSpPr>
          <p:nvPr/>
        </p:nvGrpSpPr>
        <p:grpSpPr bwMode="auto">
          <a:xfrm>
            <a:off x="250825" y="117128"/>
            <a:ext cx="522288" cy="863600"/>
            <a:chOff x="658" y="1915"/>
            <a:chExt cx="336" cy="592"/>
          </a:xfrm>
        </p:grpSpPr>
        <p:sp>
          <p:nvSpPr>
            <p:cNvPr id="4108" name="WordArt 5"/>
            <p:cNvSpPr>
              <a:spLocks noChangeArrowheads="1" noChangeShapeType="1" noTextEdit="1"/>
            </p:cNvSpPr>
            <p:nvPr/>
          </p:nvSpPr>
          <p:spPr bwMode="auto">
            <a:xfrm>
              <a:off x="658" y="1915"/>
              <a:ext cx="228" cy="438"/>
            </a:xfrm>
            <a:prstGeom prst="rect">
              <a:avLst/>
            </a:prstGeom>
          </p:spPr>
          <p:txBody>
            <a:bodyPr wrap="none" fromWordArt="1">
              <a:prstTxWarp prst="textPlain">
                <a:avLst>
                  <a:gd name="adj" fmla="val 50000"/>
                </a:avLst>
              </a:prstTxWarp>
            </a:bodyPr>
            <a:lstStyle/>
            <a:p>
              <a:r>
                <a:rPr lang="en-US" sz="48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L</a:t>
              </a:r>
            </a:p>
          </p:txBody>
        </p:sp>
        <p:sp>
          <p:nvSpPr>
            <p:cNvPr id="4109" name="WordArt 6"/>
            <p:cNvSpPr>
              <a:spLocks noChangeArrowheads="1" noChangeShapeType="1" noTextEdit="1"/>
            </p:cNvSpPr>
            <p:nvPr/>
          </p:nvSpPr>
          <p:spPr bwMode="auto">
            <a:xfrm>
              <a:off x="749" y="2016"/>
              <a:ext cx="144" cy="294"/>
            </a:xfrm>
            <a:prstGeom prst="rect">
              <a:avLst/>
            </a:prstGeom>
          </p:spPr>
          <p:txBody>
            <a:bodyPr wrap="none" fromWordArt="1">
              <a:prstTxWarp prst="textPlain">
                <a:avLst>
                  <a:gd name="adj" fmla="val 50000"/>
                </a:avLst>
              </a:prstTxWarp>
            </a:bodyPr>
            <a:lstStyle/>
            <a:p>
              <a:r>
                <a:rPr lang="en-US" sz="3200" kern="10" dirty="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P</a:t>
              </a:r>
            </a:p>
          </p:txBody>
        </p:sp>
        <p:sp>
          <p:nvSpPr>
            <p:cNvPr id="4110" name="WordArt 7"/>
            <p:cNvSpPr>
              <a:spLocks noChangeArrowheads="1" noChangeShapeType="1" noTextEdit="1"/>
            </p:cNvSpPr>
            <p:nvPr/>
          </p:nvSpPr>
          <p:spPr bwMode="auto">
            <a:xfrm>
              <a:off x="840" y="2096"/>
              <a:ext cx="150" cy="252"/>
            </a:xfrm>
            <a:prstGeom prst="rect">
              <a:avLst/>
            </a:prstGeom>
          </p:spPr>
          <p:txBody>
            <a:bodyPr wrap="none" fromWordArt="1">
              <a:prstTxWarp prst="textPlain">
                <a:avLst>
                  <a:gd name="adj" fmla="val 50000"/>
                </a:avLst>
              </a:prstTxWarp>
            </a:bodyPr>
            <a:lstStyle/>
            <a:p>
              <a:r>
                <a:rPr lang="en-US" sz="28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C</a:t>
              </a:r>
            </a:p>
          </p:txBody>
        </p:sp>
        <p:sp>
          <p:nvSpPr>
            <p:cNvPr id="4111" name="WordArt 8"/>
            <p:cNvSpPr>
              <a:spLocks noChangeArrowheads="1" noChangeShapeType="1" noTextEdit="1"/>
            </p:cNvSpPr>
            <p:nvPr/>
          </p:nvSpPr>
          <p:spPr bwMode="auto">
            <a:xfrm>
              <a:off x="658" y="2369"/>
              <a:ext cx="336" cy="138"/>
            </a:xfrm>
            <a:prstGeom prst="rect">
              <a:avLst/>
            </a:prstGeom>
          </p:spPr>
          <p:txBody>
            <a:bodyPr wrap="none" fromWordArt="1">
              <a:prstTxWarp prst="textPlain">
                <a:avLst>
                  <a:gd name="adj" fmla="val 50000"/>
                </a:avLst>
              </a:prstTxWarp>
            </a:bodyPr>
            <a:lstStyle/>
            <a:p>
              <a:r>
                <a:rPr lang="en-US" sz="1600" kern="1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CAEN</a:t>
              </a:r>
            </a:p>
          </p:txBody>
        </p:sp>
      </p:grpSp>
      <p:sp>
        <p:nvSpPr>
          <p:cNvPr id="16" name="Rectangle 40"/>
          <p:cNvSpPr>
            <a:spLocks noChangeArrowheads="1"/>
          </p:cNvSpPr>
          <p:nvPr/>
        </p:nvSpPr>
        <p:spPr bwMode="auto">
          <a:xfrm>
            <a:off x="0" y="6669360"/>
            <a:ext cx="9107488" cy="189036"/>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17" name="Text Box 42"/>
          <p:cNvSpPr txBox="1">
            <a:spLocks noChangeArrowheads="1"/>
          </p:cNvSpPr>
          <p:nvPr/>
        </p:nvSpPr>
        <p:spPr bwMode="auto">
          <a:xfrm>
            <a:off x="-36512"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LPC, 17/11/2011</a:t>
            </a:r>
            <a:endParaRPr lang="fr-FR" sz="1000" dirty="0">
              <a:solidFill>
                <a:schemeClr val="bg1"/>
              </a:solidFill>
              <a:latin typeface="Arial Narrow" pitchFamily="34" charset="0"/>
            </a:endParaRPr>
          </a:p>
        </p:txBody>
      </p:sp>
      <p:sp>
        <p:nvSpPr>
          <p:cNvPr id="18" name="Text Box 41"/>
          <p:cNvSpPr txBox="1">
            <a:spLocks noChangeArrowheads="1"/>
          </p:cNvSpPr>
          <p:nvPr/>
        </p:nvSpPr>
        <p:spPr bwMode="auto">
          <a:xfrm>
            <a:off x="4211638" y="6613525"/>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a:t>
            </a:r>
            <a:endParaRPr lang="fr-FR" sz="1000" b="0" dirty="0">
              <a:solidFill>
                <a:srgbClr val="336699"/>
              </a:solidFill>
              <a:latin typeface="Arial Narrow" pitchFamily="34" charset="0"/>
            </a:endParaRPr>
          </a:p>
        </p:txBody>
      </p:sp>
      <p:sp>
        <p:nvSpPr>
          <p:cNvPr id="13" name="ZoneTexte 18"/>
          <p:cNvSpPr txBox="1">
            <a:spLocks noChangeArrowheads="1"/>
          </p:cNvSpPr>
          <p:nvPr/>
        </p:nvSpPr>
        <p:spPr bwMode="auto">
          <a:xfrm>
            <a:off x="251520" y="1012666"/>
            <a:ext cx="8712968" cy="400110"/>
          </a:xfrm>
          <a:prstGeom prst="rect">
            <a:avLst/>
          </a:prstGeom>
          <a:noFill/>
          <a:ln w="9525">
            <a:noFill/>
            <a:miter lim="800000"/>
            <a:headEnd/>
            <a:tailEnd/>
          </a:ln>
        </p:spPr>
        <p:txBody>
          <a:bodyPr wrap="square">
            <a:spAutoFit/>
          </a:bodyPr>
          <a:lstStyle/>
          <a:p>
            <a:pPr algn="just">
              <a:spcBef>
                <a:spcPts val="600"/>
              </a:spcBef>
            </a:pPr>
            <a:r>
              <a:rPr lang="en-US" sz="2000" b="0" dirty="0" smtClean="0">
                <a:solidFill>
                  <a:srgbClr val="C00000"/>
                </a:solidFill>
              </a:rPr>
              <a:t>Vector Cs magnetometer (Georg)</a:t>
            </a:r>
          </a:p>
        </p:txBody>
      </p:sp>
      <p:sp>
        <p:nvSpPr>
          <p:cNvPr id="15" name="Rectangle 14"/>
          <p:cNvSpPr/>
          <p:nvPr/>
        </p:nvSpPr>
        <p:spPr>
          <a:xfrm>
            <a:off x="323528" y="1412776"/>
            <a:ext cx="8424936" cy="584775"/>
          </a:xfrm>
          <a:prstGeom prst="rect">
            <a:avLst/>
          </a:prstGeom>
        </p:spPr>
        <p:txBody>
          <a:bodyPr wrap="square">
            <a:spAutoFit/>
          </a:bodyPr>
          <a:lstStyle/>
          <a:p>
            <a:pPr algn="just"/>
            <a:r>
              <a:rPr lang="en-US" sz="1600" dirty="0" smtClean="0">
                <a:solidFill>
                  <a:srgbClr val="336699"/>
                </a:solidFill>
              </a:rPr>
              <a:t>Field modulus: </a:t>
            </a:r>
            <a:r>
              <a:rPr lang="en-US" sz="1600" b="0" dirty="0" smtClean="0">
                <a:solidFill>
                  <a:srgbClr val="336699"/>
                </a:solidFill>
              </a:rPr>
              <a:t>the frequency of the recorded FID signals</a:t>
            </a:r>
          </a:p>
          <a:p>
            <a:pPr algn="just">
              <a:spcBef>
                <a:spcPts val="0"/>
              </a:spcBef>
            </a:pPr>
            <a:r>
              <a:rPr lang="en-US" sz="1600" dirty="0" smtClean="0">
                <a:solidFill>
                  <a:srgbClr val="336699"/>
                </a:solidFill>
              </a:rPr>
              <a:t>Field direction : </a:t>
            </a:r>
            <a:r>
              <a:rPr lang="en-US" sz="1600" b="0" dirty="0" smtClean="0">
                <a:solidFill>
                  <a:srgbClr val="336699"/>
                </a:solidFill>
              </a:rPr>
              <a:t>amplitudes and relative phases of the three FID signals</a:t>
            </a:r>
            <a:endParaRPr lang="en-US" sz="1600" b="0" dirty="0">
              <a:solidFill>
                <a:srgbClr val="336699"/>
              </a:solidFill>
            </a:endParaRPr>
          </a:p>
        </p:txBody>
      </p:sp>
      <p:pic>
        <p:nvPicPr>
          <p:cNvPr id="1026" name="Picture 2"/>
          <p:cNvPicPr>
            <a:picLocks noChangeAspect="1" noChangeArrowheads="1"/>
          </p:cNvPicPr>
          <p:nvPr/>
        </p:nvPicPr>
        <p:blipFill>
          <a:blip r:embed="rId2" cstate="print"/>
          <a:srcRect l="32372" t="33094" r="16712" b="12766"/>
          <a:stretch>
            <a:fillRect/>
          </a:stretch>
        </p:blipFill>
        <p:spPr bwMode="auto">
          <a:xfrm>
            <a:off x="251520" y="2348880"/>
            <a:ext cx="6022487" cy="3600400"/>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l="2654" t="19653" r="59608" b="29545"/>
          <a:stretch>
            <a:fillRect/>
          </a:stretch>
        </p:blipFill>
        <p:spPr bwMode="auto">
          <a:xfrm>
            <a:off x="7308304" y="692696"/>
            <a:ext cx="1440160" cy="1550942"/>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l="40392" t="19653" r="7573" b="11688"/>
          <a:stretch>
            <a:fillRect/>
          </a:stretch>
        </p:blipFill>
        <p:spPr bwMode="auto">
          <a:xfrm>
            <a:off x="6804248" y="3068960"/>
            <a:ext cx="1978272"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79" name="Text Box 27"/>
          <p:cNvSpPr txBox="1">
            <a:spLocks noChangeArrowheads="1"/>
          </p:cNvSpPr>
          <p:nvPr/>
        </p:nvSpPr>
        <p:spPr bwMode="auto">
          <a:xfrm>
            <a:off x="2051050" y="1773238"/>
            <a:ext cx="4968875" cy="457200"/>
          </a:xfrm>
          <a:prstGeom prst="rect">
            <a:avLst/>
          </a:prstGeom>
          <a:noFill/>
          <a:ln w="9525" algn="ctr">
            <a:noFill/>
            <a:miter lim="800000"/>
            <a:headEnd/>
            <a:tailEnd/>
          </a:ln>
        </p:spPr>
        <p:txBody>
          <a:bodyPr>
            <a:spAutoFit/>
          </a:bodyP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smtClean="0">
                <a:solidFill>
                  <a:srgbClr val="336699"/>
                </a:solidFill>
              </a:rPr>
              <a:t>Outline</a:t>
            </a:r>
            <a:endParaRPr lang="en-US">
              <a:solidFill>
                <a:srgbClr val="336699"/>
              </a:solidFill>
            </a:endParaRPr>
          </a:p>
        </p:txBody>
      </p:sp>
      <p:sp>
        <p:nvSpPr>
          <p:cNvPr id="14" name="Text Box 16"/>
          <p:cNvSpPr txBox="1">
            <a:spLocks noChangeArrowheads="1"/>
          </p:cNvSpPr>
          <p:nvPr/>
        </p:nvSpPr>
        <p:spPr bwMode="auto">
          <a:xfrm>
            <a:off x="1907704" y="1844824"/>
            <a:ext cx="5616624" cy="2862322"/>
          </a:xfrm>
          <a:prstGeom prst="rect">
            <a:avLst/>
          </a:prstGeom>
          <a:noFill/>
          <a:ln w="9525">
            <a:noFill/>
            <a:miter lim="800000"/>
            <a:headEnd/>
            <a:tailEnd/>
          </a:ln>
          <a:effectLst/>
        </p:spPr>
        <p:txBody>
          <a:bodyPr wrap="square">
            <a:spAutoFit/>
          </a:bodyPr>
          <a:lstStyle/>
          <a:p>
            <a:pPr marL="0" lvl="1" algn="just">
              <a:buFontTx/>
              <a:buChar char="-"/>
            </a:pPr>
            <a:r>
              <a:rPr lang="en-US" sz="1800" b="0" dirty="0" smtClean="0">
                <a:solidFill>
                  <a:srgbClr val="336699"/>
                </a:solidFill>
              </a:rPr>
              <a:t> International context </a:t>
            </a:r>
          </a:p>
          <a:p>
            <a:pPr marL="0" lvl="1" algn="just">
              <a:buFontTx/>
              <a:buChar char="-"/>
            </a:pPr>
            <a:r>
              <a:rPr lang="en-US" sz="1800" b="0" dirty="0" smtClean="0">
                <a:solidFill>
                  <a:srgbClr val="336699"/>
                </a:solidFill>
              </a:rPr>
              <a:t> General concept </a:t>
            </a:r>
          </a:p>
          <a:p>
            <a:pPr marL="0" lvl="1" algn="just">
              <a:buFontTx/>
              <a:buChar char="-"/>
            </a:pPr>
            <a:r>
              <a:rPr lang="en-US" sz="1800" b="0" dirty="0" smtClean="0">
                <a:solidFill>
                  <a:srgbClr val="336699"/>
                </a:solidFill>
              </a:rPr>
              <a:t> n2EDM spectrometer</a:t>
            </a:r>
          </a:p>
          <a:p>
            <a:pPr marL="0" lvl="1" algn="just">
              <a:buFontTx/>
              <a:buChar char="-"/>
            </a:pPr>
            <a:r>
              <a:rPr lang="en-US" sz="1800" b="0" dirty="0" smtClean="0">
                <a:solidFill>
                  <a:srgbClr val="336699"/>
                </a:solidFill>
              </a:rPr>
              <a:t> Systematic effect</a:t>
            </a:r>
          </a:p>
          <a:p>
            <a:pPr marL="0" lvl="1" algn="just">
              <a:buFontTx/>
              <a:buChar char="-"/>
            </a:pPr>
            <a:r>
              <a:rPr lang="en-US" sz="1800" b="0" dirty="0" smtClean="0">
                <a:solidFill>
                  <a:srgbClr val="336699"/>
                </a:solidFill>
              </a:rPr>
              <a:t> Statistical sensitivity</a:t>
            </a:r>
          </a:p>
          <a:p>
            <a:pPr marL="0" lvl="1" algn="just">
              <a:buFontTx/>
              <a:buChar char="-"/>
            </a:pPr>
            <a:r>
              <a:rPr lang="en-US" sz="1800" b="0" dirty="0" smtClean="0">
                <a:solidFill>
                  <a:srgbClr val="336699"/>
                </a:solidFill>
              </a:rPr>
              <a:t> French laboratories involvement</a:t>
            </a:r>
          </a:p>
          <a:p>
            <a:pPr marL="0" lvl="1" algn="just">
              <a:buFontTx/>
              <a:buChar char="-"/>
            </a:pPr>
            <a:r>
              <a:rPr lang="en-US" sz="1800" b="0" dirty="0" smtClean="0">
                <a:solidFill>
                  <a:srgbClr val="336699"/>
                </a:solidFill>
              </a:rPr>
              <a:t> Planning, Man power, Budget</a:t>
            </a:r>
          </a:p>
        </p:txBody>
      </p:sp>
      <p:grpSp>
        <p:nvGrpSpPr>
          <p:cNvPr id="2" name="Groupe 11"/>
          <p:cNvGrpSpPr/>
          <p:nvPr/>
        </p:nvGrpSpPr>
        <p:grpSpPr>
          <a:xfrm>
            <a:off x="113259" y="44624"/>
            <a:ext cx="3018581" cy="504056"/>
            <a:chOff x="113259" y="44624"/>
            <a:chExt cx="3018581" cy="504056"/>
          </a:xfrm>
        </p:grpSpPr>
        <p:pic>
          <p:nvPicPr>
            <p:cNvPr id="15"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6"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17"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12"/>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The measurement principle</a:t>
            </a:r>
            <a:endParaRPr lang="en-US" dirty="0">
              <a:solidFill>
                <a:srgbClr val="336699"/>
              </a:solidFill>
            </a:endParaRPr>
          </a:p>
        </p:txBody>
      </p:sp>
      <p:sp>
        <p:nvSpPr>
          <p:cNvPr id="4098"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4099" name="Rectangle 3"/>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16" name="Rectangle 40"/>
          <p:cNvSpPr>
            <a:spLocks noChangeArrowheads="1"/>
          </p:cNvSpPr>
          <p:nvPr/>
        </p:nvSpPr>
        <p:spPr bwMode="auto">
          <a:xfrm>
            <a:off x="0" y="6669360"/>
            <a:ext cx="9107488" cy="189036"/>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18" name="Text Box 41"/>
          <p:cNvSpPr txBox="1">
            <a:spLocks noChangeArrowheads="1"/>
          </p:cNvSpPr>
          <p:nvPr/>
        </p:nvSpPr>
        <p:spPr bwMode="auto">
          <a:xfrm>
            <a:off x="4211638" y="6613525"/>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a:t>
            </a:r>
            <a:endParaRPr lang="fr-FR" sz="1000" b="0" dirty="0">
              <a:solidFill>
                <a:srgbClr val="336699"/>
              </a:solidFill>
              <a:latin typeface="Arial Narrow" pitchFamily="34" charset="0"/>
            </a:endParaRPr>
          </a:p>
        </p:txBody>
      </p:sp>
      <p:sp>
        <p:nvSpPr>
          <p:cNvPr id="41" name="ZoneTexte 18"/>
          <p:cNvSpPr txBox="1">
            <a:spLocks noChangeArrowheads="1"/>
          </p:cNvSpPr>
          <p:nvPr/>
        </p:nvSpPr>
        <p:spPr bwMode="auto">
          <a:xfrm>
            <a:off x="179512" y="1650286"/>
            <a:ext cx="5400600" cy="338554"/>
          </a:xfrm>
          <a:prstGeom prst="rect">
            <a:avLst/>
          </a:prstGeom>
          <a:noFill/>
          <a:ln w="9525">
            <a:noFill/>
            <a:miter lim="800000"/>
            <a:headEnd/>
            <a:tailEnd/>
          </a:ln>
        </p:spPr>
        <p:txBody>
          <a:bodyPr wrap="square">
            <a:spAutoFit/>
          </a:bodyPr>
          <a:lstStyle/>
          <a:p>
            <a:pPr algn="just"/>
            <a:r>
              <a:rPr lang="en-US" sz="1600" b="0" dirty="0" smtClean="0">
                <a:solidFill>
                  <a:srgbClr val="336699"/>
                </a:solidFill>
                <a:latin typeface="+mn-lt"/>
              </a:rPr>
              <a:t>Neutron </a:t>
            </a:r>
            <a:r>
              <a:rPr lang="en-US" sz="1600" b="0" dirty="0" err="1" smtClean="0">
                <a:solidFill>
                  <a:srgbClr val="336699"/>
                </a:solidFill>
                <a:latin typeface="+mn-lt"/>
              </a:rPr>
              <a:t>Larmor</a:t>
            </a:r>
            <a:r>
              <a:rPr lang="en-US" sz="1600" b="0" dirty="0" smtClean="0">
                <a:solidFill>
                  <a:srgbClr val="336699"/>
                </a:solidFill>
                <a:latin typeface="+mn-lt"/>
              </a:rPr>
              <a:t> frequency shift induced by electric field   </a:t>
            </a:r>
            <a:endParaRPr lang="en-US" sz="1600" b="0" baseline="-25000" dirty="0" smtClean="0">
              <a:solidFill>
                <a:srgbClr val="336699"/>
              </a:solidFill>
              <a:latin typeface="+mn-lt"/>
            </a:endParaRPr>
          </a:p>
        </p:txBody>
      </p:sp>
      <p:sp>
        <p:nvSpPr>
          <p:cNvPr id="13" name="Rectangle 12"/>
          <p:cNvSpPr/>
          <p:nvPr/>
        </p:nvSpPr>
        <p:spPr>
          <a:xfrm>
            <a:off x="251520" y="2708920"/>
            <a:ext cx="8640960" cy="2520281"/>
          </a:xfrm>
          <a:prstGeom prst="rect">
            <a:avLst/>
          </a:prstGeom>
          <a:solidFill>
            <a:schemeClr val="accent5">
              <a:lumMod val="20000"/>
              <a:lumOff val="80000"/>
              <a:alpha val="1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eur droit 21"/>
          <p:cNvCxnSpPr/>
          <p:nvPr/>
        </p:nvCxnSpPr>
        <p:spPr>
          <a:xfrm>
            <a:off x="1432694" y="3283825"/>
            <a:ext cx="90705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1432694" y="4576702"/>
            <a:ext cx="881839"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a:off x="1080193" y="3609235"/>
            <a:ext cx="648499"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5400000">
            <a:off x="1082788" y="4254345"/>
            <a:ext cx="648072"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Object 175"/>
          <p:cNvGraphicFramePr>
            <a:graphicFrameLocks noChangeAspect="1"/>
          </p:cNvGraphicFramePr>
          <p:nvPr/>
        </p:nvGraphicFramePr>
        <p:xfrm>
          <a:off x="651844" y="3380688"/>
          <a:ext cx="607788" cy="363339"/>
        </p:xfrm>
        <a:graphic>
          <a:graphicData uri="http://schemas.openxmlformats.org/presentationml/2006/ole">
            <p:oleObj spid="_x0000_s267266" name="Équation" r:id="rId3" imgW="380880" imgH="228600" progId="Equation.3">
              <p:embed/>
            </p:oleObj>
          </a:graphicData>
        </a:graphic>
      </p:graphicFrame>
      <p:graphicFrame>
        <p:nvGraphicFramePr>
          <p:cNvPr id="27" name="Object 176"/>
          <p:cNvGraphicFramePr>
            <a:graphicFrameLocks noChangeAspect="1"/>
          </p:cNvGraphicFramePr>
          <p:nvPr/>
        </p:nvGraphicFramePr>
        <p:xfrm>
          <a:off x="611560" y="4077074"/>
          <a:ext cx="630476" cy="377365"/>
        </p:xfrm>
        <a:graphic>
          <a:graphicData uri="http://schemas.openxmlformats.org/presentationml/2006/ole">
            <p:oleObj spid="_x0000_s267267" name="Équation" r:id="rId4" imgW="380880" imgH="228600" progId="Equation.3">
              <p:embed/>
            </p:oleObj>
          </a:graphicData>
        </a:graphic>
      </p:graphicFrame>
      <p:cxnSp>
        <p:nvCxnSpPr>
          <p:cNvPr id="29" name="Connecteur droit 28"/>
          <p:cNvCxnSpPr/>
          <p:nvPr/>
        </p:nvCxnSpPr>
        <p:spPr>
          <a:xfrm>
            <a:off x="1619672" y="4576702"/>
            <a:ext cx="3528392" cy="326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403648" y="3283825"/>
            <a:ext cx="3672408"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4211960" y="4289831"/>
            <a:ext cx="881839"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139952" y="3569751"/>
            <a:ext cx="936104"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33" name="Object 9"/>
          <p:cNvGraphicFramePr>
            <a:graphicFrameLocks noChangeAspect="1"/>
          </p:cNvGraphicFramePr>
          <p:nvPr/>
        </p:nvGraphicFramePr>
        <p:xfrm>
          <a:off x="3536529" y="3284416"/>
          <a:ext cx="520700" cy="279400"/>
        </p:xfrm>
        <a:graphic>
          <a:graphicData uri="http://schemas.openxmlformats.org/presentationml/2006/ole">
            <p:oleObj spid="_x0000_s267268" name="Équation" r:id="rId5" imgW="330120" imgH="177480" progId="Equation.3">
              <p:embed/>
            </p:oleObj>
          </a:graphicData>
        </a:graphic>
      </p:graphicFrame>
      <p:graphicFrame>
        <p:nvGraphicFramePr>
          <p:cNvPr id="34" name="Object 10"/>
          <p:cNvGraphicFramePr>
            <a:graphicFrameLocks noChangeAspect="1"/>
          </p:cNvGraphicFramePr>
          <p:nvPr/>
        </p:nvGraphicFramePr>
        <p:xfrm>
          <a:off x="3522241" y="4292478"/>
          <a:ext cx="557213" cy="288925"/>
        </p:xfrm>
        <a:graphic>
          <a:graphicData uri="http://schemas.openxmlformats.org/presentationml/2006/ole">
            <p:oleObj spid="_x0000_s267269" name="Équation" r:id="rId6" imgW="342720" imgH="177480" progId="Equation.3">
              <p:embed/>
            </p:oleObj>
          </a:graphicData>
        </a:graphic>
      </p:graphicFrame>
      <p:cxnSp>
        <p:nvCxnSpPr>
          <p:cNvPr id="35" name="Connecteur droit avec flèche 34"/>
          <p:cNvCxnSpPr/>
          <p:nvPr/>
        </p:nvCxnSpPr>
        <p:spPr>
          <a:xfrm rot="5400000">
            <a:off x="4030352" y="4399522"/>
            <a:ext cx="360040"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rot="5400000">
            <a:off x="3996517" y="3428788"/>
            <a:ext cx="286871"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5400000">
            <a:off x="4860826" y="3933058"/>
            <a:ext cx="719286" cy="79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Object 11"/>
          <p:cNvGraphicFramePr>
            <a:graphicFrameLocks noChangeAspect="1"/>
          </p:cNvGraphicFramePr>
          <p:nvPr/>
        </p:nvGraphicFramePr>
        <p:xfrm>
          <a:off x="5378177" y="3746378"/>
          <a:ext cx="561975" cy="387350"/>
        </p:xfrm>
        <a:graphic>
          <a:graphicData uri="http://schemas.openxmlformats.org/presentationml/2006/ole">
            <p:oleObj spid="_x0000_s267270" name="Équation" r:id="rId7" imgW="330120" imgH="228600" progId="Equation.3">
              <p:embed/>
            </p:oleObj>
          </a:graphicData>
        </a:graphic>
      </p:graphicFrame>
      <p:cxnSp>
        <p:nvCxnSpPr>
          <p:cNvPr id="39" name="Connecteur droit avec flèche 38"/>
          <p:cNvCxnSpPr/>
          <p:nvPr/>
        </p:nvCxnSpPr>
        <p:spPr>
          <a:xfrm rot="5400000">
            <a:off x="1764482" y="3932264"/>
            <a:ext cx="1296144"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Object 179"/>
          <p:cNvGraphicFramePr>
            <a:graphicFrameLocks noChangeAspect="1"/>
          </p:cNvGraphicFramePr>
          <p:nvPr/>
        </p:nvGraphicFramePr>
        <p:xfrm>
          <a:off x="2555776" y="3761732"/>
          <a:ext cx="454025" cy="387350"/>
        </p:xfrm>
        <a:graphic>
          <a:graphicData uri="http://schemas.openxmlformats.org/presentationml/2006/ole">
            <p:oleObj spid="_x0000_s267271" name="Équation" r:id="rId8" imgW="266400" imgH="228600" progId="Equation.3">
              <p:embed/>
            </p:oleObj>
          </a:graphicData>
        </a:graphic>
      </p:graphicFrame>
      <p:cxnSp>
        <p:nvCxnSpPr>
          <p:cNvPr id="45" name="Connecteur droit 44"/>
          <p:cNvCxnSpPr/>
          <p:nvPr/>
        </p:nvCxnSpPr>
        <p:spPr>
          <a:xfrm>
            <a:off x="4211960" y="4940010"/>
            <a:ext cx="881839"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4139952" y="2995793"/>
            <a:ext cx="936104" cy="116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47" name="Object 9"/>
          <p:cNvGraphicFramePr>
            <a:graphicFrameLocks noChangeAspect="1"/>
          </p:cNvGraphicFramePr>
          <p:nvPr/>
        </p:nvGraphicFramePr>
        <p:xfrm>
          <a:off x="3527177" y="2960908"/>
          <a:ext cx="540767" cy="278790"/>
        </p:xfrm>
        <a:graphic>
          <a:graphicData uri="http://schemas.openxmlformats.org/presentationml/2006/ole">
            <p:oleObj spid="_x0000_s267272" name="Équation" r:id="rId9" imgW="342720" imgH="177480" progId="Equation.3">
              <p:embed/>
            </p:oleObj>
          </a:graphicData>
        </a:graphic>
      </p:graphicFrame>
      <p:graphicFrame>
        <p:nvGraphicFramePr>
          <p:cNvPr id="48" name="Object 10"/>
          <p:cNvGraphicFramePr>
            <a:graphicFrameLocks noChangeAspect="1"/>
          </p:cNvGraphicFramePr>
          <p:nvPr/>
        </p:nvGraphicFramePr>
        <p:xfrm>
          <a:off x="3531766" y="4617916"/>
          <a:ext cx="536575" cy="288925"/>
        </p:xfrm>
        <a:graphic>
          <a:graphicData uri="http://schemas.openxmlformats.org/presentationml/2006/ole">
            <p:oleObj spid="_x0000_s267273" name="Équation" r:id="rId10" imgW="330120" imgH="177480" progId="Equation.3">
              <p:embed/>
            </p:oleObj>
          </a:graphicData>
        </a:graphic>
      </p:graphicFrame>
      <p:cxnSp>
        <p:nvCxnSpPr>
          <p:cNvPr id="49" name="Connecteur droit avec flèche 48"/>
          <p:cNvCxnSpPr/>
          <p:nvPr/>
        </p:nvCxnSpPr>
        <p:spPr>
          <a:xfrm rot="5400000">
            <a:off x="4030352" y="4758401"/>
            <a:ext cx="360040"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rot="5400000">
            <a:off x="3996517" y="3140389"/>
            <a:ext cx="286871"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rot="5400000">
            <a:off x="6183506" y="3967474"/>
            <a:ext cx="1944216"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52" name="Object 11"/>
          <p:cNvGraphicFramePr>
            <a:graphicFrameLocks noChangeAspect="1"/>
          </p:cNvGraphicFramePr>
          <p:nvPr/>
        </p:nvGraphicFramePr>
        <p:xfrm>
          <a:off x="7243299" y="3746378"/>
          <a:ext cx="561975" cy="387350"/>
        </p:xfrm>
        <a:graphic>
          <a:graphicData uri="http://schemas.openxmlformats.org/presentationml/2006/ole">
            <p:oleObj spid="_x0000_s267274" name="Équation" r:id="rId11" imgW="330120" imgH="228600" progId="Equation.3">
              <p:embed/>
            </p:oleObj>
          </a:graphicData>
        </a:graphic>
      </p:graphicFrame>
      <p:grpSp>
        <p:nvGrpSpPr>
          <p:cNvPr id="2" name="Groupe 53"/>
          <p:cNvGrpSpPr/>
          <p:nvPr/>
        </p:nvGrpSpPr>
        <p:grpSpPr>
          <a:xfrm>
            <a:off x="113259" y="44624"/>
            <a:ext cx="2532158" cy="485319"/>
            <a:chOff x="113259" y="44624"/>
            <a:chExt cx="2532158" cy="485319"/>
          </a:xfrm>
        </p:grpSpPr>
        <p:pic>
          <p:nvPicPr>
            <p:cNvPr id="57" name="Picture 1" descr="U:\guesnon\LOGOS_LPC\logolpc_couleur_fondBlanc_ss_titre_petit.jpg"/>
            <p:cNvPicPr>
              <a:picLocks noChangeAspect="1" noChangeArrowheads="1"/>
            </p:cNvPicPr>
            <p:nvPr/>
          </p:nvPicPr>
          <p:blipFill>
            <a:blip r:embed="rId12" cstate="print"/>
            <a:srcRect/>
            <a:stretch>
              <a:fillRect/>
            </a:stretch>
          </p:blipFill>
          <p:spPr bwMode="auto">
            <a:xfrm>
              <a:off x="113259" y="44624"/>
              <a:ext cx="786333" cy="434114"/>
            </a:xfrm>
            <a:prstGeom prst="rect">
              <a:avLst/>
            </a:prstGeom>
            <a:noFill/>
          </p:spPr>
        </p:pic>
        <p:pic>
          <p:nvPicPr>
            <p:cNvPr id="58" name="Picture 3" descr="http://www-csnsm.in2p3.fr/IMG/siteon0.png?1373270420"/>
            <p:cNvPicPr>
              <a:picLocks noChangeAspect="1" noChangeArrowheads="1"/>
            </p:cNvPicPr>
            <p:nvPr/>
          </p:nvPicPr>
          <p:blipFill>
            <a:blip r:embed="rId13" cstate="print"/>
            <a:srcRect/>
            <a:stretch>
              <a:fillRect/>
            </a:stretch>
          </p:blipFill>
          <p:spPr bwMode="auto">
            <a:xfrm>
              <a:off x="1979712" y="46690"/>
              <a:ext cx="665705" cy="483253"/>
            </a:xfrm>
            <a:prstGeom prst="rect">
              <a:avLst/>
            </a:prstGeom>
            <a:noFill/>
          </p:spPr>
        </p:pic>
        <p:pic>
          <p:nvPicPr>
            <p:cNvPr id="59" name="Picture 14"/>
            <p:cNvPicPr>
              <a:picLocks noChangeAspect="1" noChangeArrowheads="1"/>
            </p:cNvPicPr>
            <p:nvPr/>
          </p:nvPicPr>
          <p:blipFill>
            <a:blip r:embed="rId1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60"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grpSp>
        <p:nvGrpSpPr>
          <p:cNvPr id="3" name="Groupe 72"/>
          <p:cNvGrpSpPr/>
          <p:nvPr/>
        </p:nvGrpSpPr>
        <p:grpSpPr>
          <a:xfrm>
            <a:off x="7524328" y="3068960"/>
            <a:ext cx="864096" cy="504056"/>
            <a:chOff x="6012160" y="1916832"/>
            <a:chExt cx="864096" cy="504056"/>
          </a:xfrm>
        </p:grpSpPr>
        <p:sp>
          <p:nvSpPr>
            <p:cNvPr id="62" name="Rectangle 61"/>
            <p:cNvSpPr/>
            <p:nvPr/>
          </p:nvSpPr>
          <p:spPr>
            <a:xfrm>
              <a:off x="6012160" y="1916832"/>
              <a:ext cx="864096" cy="504056"/>
            </a:xfrm>
            <a:prstGeom prst="rect">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3" name="Object 174"/>
            <p:cNvGraphicFramePr>
              <a:graphicFrameLocks noChangeAspect="1"/>
            </p:cNvGraphicFramePr>
            <p:nvPr/>
          </p:nvGraphicFramePr>
          <p:xfrm>
            <a:off x="6221098" y="2051834"/>
            <a:ext cx="288032" cy="269170"/>
          </p:xfrm>
          <a:graphic>
            <a:graphicData uri="http://schemas.openxmlformats.org/presentationml/2006/ole">
              <p:oleObj spid="_x0000_s267275" name="Équation" r:id="rId15" imgW="190440" imgH="253800" progId="Equation.3">
                <p:embed/>
              </p:oleObj>
            </a:graphicData>
          </a:graphic>
        </p:graphicFrame>
        <p:cxnSp>
          <p:nvCxnSpPr>
            <p:cNvPr id="64" name="Connecteur droit avec flèche 63"/>
            <p:cNvCxnSpPr/>
            <p:nvPr/>
          </p:nvCxnSpPr>
          <p:spPr>
            <a:xfrm rot="5400000" flipH="1" flipV="1">
              <a:off x="6031603" y="2152093"/>
              <a:ext cx="403200" cy="1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rot="5400000" flipH="1" flipV="1">
              <a:off x="6367640" y="2152048"/>
              <a:ext cx="403200" cy="1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6" name="Object 14"/>
            <p:cNvGraphicFramePr>
              <a:graphicFrameLocks noChangeAspect="1"/>
            </p:cNvGraphicFramePr>
            <p:nvPr/>
          </p:nvGraphicFramePr>
          <p:xfrm>
            <a:off x="6638453" y="2078806"/>
            <a:ext cx="230717" cy="215583"/>
          </p:xfrm>
          <a:graphic>
            <a:graphicData uri="http://schemas.openxmlformats.org/presentationml/2006/ole">
              <p:oleObj spid="_x0000_s267276" name="Équation" r:id="rId16" imgW="152280" imgH="203040" progId="Equation.3">
                <p:embed/>
              </p:oleObj>
            </a:graphicData>
          </a:graphic>
        </p:graphicFrame>
      </p:grpSp>
      <p:grpSp>
        <p:nvGrpSpPr>
          <p:cNvPr id="4" name="Groupe 73"/>
          <p:cNvGrpSpPr/>
          <p:nvPr/>
        </p:nvGrpSpPr>
        <p:grpSpPr>
          <a:xfrm>
            <a:off x="5652120" y="4437112"/>
            <a:ext cx="792088" cy="504056"/>
            <a:chOff x="6523302" y="3861048"/>
            <a:chExt cx="792088" cy="504056"/>
          </a:xfrm>
        </p:grpSpPr>
        <p:sp>
          <p:nvSpPr>
            <p:cNvPr id="68" name="Rectangle 67"/>
            <p:cNvSpPr/>
            <p:nvPr/>
          </p:nvSpPr>
          <p:spPr>
            <a:xfrm>
              <a:off x="6523302" y="3861048"/>
              <a:ext cx="792088" cy="504056"/>
            </a:xfrm>
            <a:prstGeom prst="rect">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9" name="Object 174"/>
            <p:cNvGraphicFramePr>
              <a:graphicFrameLocks noChangeAspect="1"/>
            </p:cNvGraphicFramePr>
            <p:nvPr/>
          </p:nvGraphicFramePr>
          <p:xfrm>
            <a:off x="6718353" y="3995508"/>
            <a:ext cx="264029" cy="269170"/>
          </p:xfrm>
          <a:graphic>
            <a:graphicData uri="http://schemas.openxmlformats.org/presentationml/2006/ole">
              <p:oleObj spid="_x0000_s267277" name="Équation" r:id="rId17" imgW="190440" imgH="253800" progId="Equation.3">
                <p:embed/>
              </p:oleObj>
            </a:graphicData>
          </a:graphic>
        </p:graphicFrame>
        <p:cxnSp>
          <p:nvCxnSpPr>
            <p:cNvPr id="70" name="Connecteur droit avec flèche 69"/>
            <p:cNvCxnSpPr/>
            <p:nvPr/>
          </p:nvCxnSpPr>
          <p:spPr>
            <a:xfrm rot="5400000" flipH="1" flipV="1">
              <a:off x="6510152" y="4095811"/>
              <a:ext cx="403200" cy="9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rot="16200000" flipH="1" flipV="1">
              <a:off x="6825273" y="4095767"/>
              <a:ext cx="403200" cy="9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2" name="Object 14"/>
            <p:cNvGraphicFramePr>
              <a:graphicFrameLocks noChangeAspect="1"/>
            </p:cNvGraphicFramePr>
            <p:nvPr/>
          </p:nvGraphicFramePr>
          <p:xfrm>
            <a:off x="7103900" y="4015106"/>
            <a:ext cx="211490" cy="215583"/>
          </p:xfrm>
          <a:graphic>
            <a:graphicData uri="http://schemas.openxmlformats.org/presentationml/2006/ole">
              <p:oleObj spid="_x0000_s267278" name="Équation" r:id="rId18" imgW="152280" imgH="203040" progId="Equation.3">
                <p:embed/>
              </p:oleObj>
            </a:graphicData>
          </a:graphic>
        </p:graphicFrame>
      </p:grpSp>
      <p:grpSp>
        <p:nvGrpSpPr>
          <p:cNvPr id="5" name="Groupe 60"/>
          <p:cNvGrpSpPr/>
          <p:nvPr/>
        </p:nvGrpSpPr>
        <p:grpSpPr>
          <a:xfrm>
            <a:off x="113259" y="44624"/>
            <a:ext cx="3018581" cy="504056"/>
            <a:chOff x="113259" y="44624"/>
            <a:chExt cx="3018581" cy="504056"/>
          </a:xfrm>
        </p:grpSpPr>
        <p:pic>
          <p:nvPicPr>
            <p:cNvPr id="67" name="Picture 1" descr="U:\guesnon\LOGOS_LPC\logolpc_couleur_fondBlanc_ss_titre_petit.jpg"/>
            <p:cNvPicPr>
              <a:picLocks noChangeAspect="1" noChangeArrowheads="1"/>
            </p:cNvPicPr>
            <p:nvPr/>
          </p:nvPicPr>
          <p:blipFill>
            <a:blip r:embed="rId12" cstate="print"/>
            <a:srcRect/>
            <a:stretch>
              <a:fillRect/>
            </a:stretch>
          </p:blipFill>
          <p:spPr bwMode="auto">
            <a:xfrm>
              <a:off x="113259" y="44624"/>
              <a:ext cx="786333" cy="434114"/>
            </a:xfrm>
            <a:prstGeom prst="rect">
              <a:avLst/>
            </a:prstGeom>
            <a:noFill/>
          </p:spPr>
        </p:pic>
        <p:pic>
          <p:nvPicPr>
            <p:cNvPr id="75" name="Picture 3" descr="http://www-csnsm.in2p3.fr/IMG/siteon0.png?1373270420"/>
            <p:cNvPicPr>
              <a:picLocks noChangeAspect="1" noChangeArrowheads="1"/>
            </p:cNvPicPr>
            <p:nvPr/>
          </p:nvPicPr>
          <p:blipFill>
            <a:blip r:embed="rId13" cstate="print"/>
            <a:srcRect l="11193" t="20979" r="21650" b="38547"/>
            <a:stretch>
              <a:fillRect/>
            </a:stretch>
          </p:blipFill>
          <p:spPr bwMode="auto">
            <a:xfrm>
              <a:off x="1979712" y="44624"/>
              <a:ext cx="1152128" cy="504056"/>
            </a:xfrm>
            <a:prstGeom prst="rect">
              <a:avLst/>
            </a:prstGeom>
            <a:noFill/>
          </p:spPr>
        </p:pic>
        <p:pic>
          <p:nvPicPr>
            <p:cNvPr id="76" name="Picture 14"/>
            <p:cNvPicPr>
              <a:picLocks noChangeAspect="1" noChangeArrowheads="1"/>
            </p:cNvPicPr>
            <p:nvPr/>
          </p:nvPicPr>
          <p:blipFill>
            <a:blip r:embed="rId14" cstate="print"/>
            <a:srcRect/>
            <a:stretch>
              <a:fillRect/>
            </a:stretch>
          </p:blipFill>
          <p:spPr bwMode="auto">
            <a:xfrm>
              <a:off x="1043608" y="59026"/>
              <a:ext cx="792088" cy="463890"/>
            </a:xfrm>
            <a:prstGeom prst="rect">
              <a:avLst/>
            </a:prstGeom>
            <a:noFill/>
            <a:ln w="9525">
              <a:noFill/>
              <a:miter lim="800000"/>
              <a:headEnd/>
              <a:tailEnd/>
            </a:ln>
            <a:effectLst/>
          </p:spPr>
        </p:pic>
      </p:grpSp>
      <p:grpSp>
        <p:nvGrpSpPr>
          <p:cNvPr id="6" name="Groupe 78"/>
          <p:cNvGrpSpPr/>
          <p:nvPr/>
        </p:nvGrpSpPr>
        <p:grpSpPr>
          <a:xfrm>
            <a:off x="5364088" y="1556792"/>
            <a:ext cx="3672408" cy="504056"/>
            <a:chOff x="4572000" y="1196752"/>
            <a:chExt cx="3672408" cy="504056"/>
          </a:xfrm>
        </p:grpSpPr>
        <p:graphicFrame>
          <p:nvGraphicFramePr>
            <p:cNvPr id="77" name="Object 13"/>
            <p:cNvGraphicFramePr>
              <a:graphicFrameLocks noChangeAspect="1"/>
            </p:cNvGraphicFramePr>
            <p:nvPr/>
          </p:nvGraphicFramePr>
          <p:xfrm>
            <a:off x="4643438" y="1289050"/>
            <a:ext cx="3456954" cy="342900"/>
          </p:xfrm>
          <a:graphic>
            <a:graphicData uri="http://schemas.openxmlformats.org/presentationml/2006/ole">
              <p:oleObj spid="_x0000_s267279" name="Équation" r:id="rId19" imgW="1993680" imgH="203040" progId="Equation.3">
                <p:embed/>
              </p:oleObj>
            </a:graphicData>
          </a:graphic>
        </p:graphicFrame>
        <p:sp>
          <p:nvSpPr>
            <p:cNvPr id="78" name="Rectangle 77"/>
            <p:cNvSpPr/>
            <p:nvPr/>
          </p:nvSpPr>
          <p:spPr>
            <a:xfrm>
              <a:off x="4572000" y="1196752"/>
              <a:ext cx="3672408"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80" name="Connecteur droit avec flèche 79"/>
          <p:cNvCxnSpPr/>
          <p:nvPr/>
        </p:nvCxnSpPr>
        <p:spPr>
          <a:xfrm rot="16200000">
            <a:off x="1726911" y="3248168"/>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rot="16200000">
            <a:off x="4463214" y="3536199"/>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rot="16200000">
            <a:off x="4463214" y="2960135"/>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p:nvPr/>
        </p:nvCxnSpPr>
        <p:spPr>
          <a:xfrm rot="5400000">
            <a:off x="1726910" y="4616319"/>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p:nvPr/>
        </p:nvCxnSpPr>
        <p:spPr>
          <a:xfrm rot="5400000">
            <a:off x="4461626" y="4976359"/>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rot="5400000">
            <a:off x="4461626" y="4328287"/>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sp>
        <p:nvSpPr>
          <p:cNvPr id="94" name="Ellipse 93"/>
          <p:cNvSpPr/>
          <p:nvPr/>
        </p:nvSpPr>
        <p:spPr bwMode="auto">
          <a:xfrm rot="5400000">
            <a:off x="7254280" y="1322864"/>
            <a:ext cx="720000" cy="1044000"/>
          </a:xfrm>
          <a:prstGeom prst="ellipse">
            <a:avLst/>
          </a:prstGeom>
          <a:noFill/>
          <a:ln>
            <a:solidFill>
              <a:srgbClr val="C00000"/>
            </a:solid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smtClean="0">
              <a:ln>
                <a:noFill/>
              </a:ln>
              <a:solidFill>
                <a:srgbClr val="FF6600"/>
              </a:solidFill>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n2EDM: general concept</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grpSp>
        <p:nvGrpSpPr>
          <p:cNvPr id="3" name="Groupe 25"/>
          <p:cNvGrpSpPr/>
          <p:nvPr/>
        </p:nvGrpSpPr>
        <p:grpSpPr>
          <a:xfrm>
            <a:off x="1691680" y="1844824"/>
            <a:ext cx="5169586" cy="4150402"/>
            <a:chOff x="1685492" y="1628800"/>
            <a:chExt cx="4641118" cy="3528392"/>
          </a:xfrm>
        </p:grpSpPr>
        <p:pic>
          <p:nvPicPr>
            <p:cNvPr id="27" name="Image 26"/>
            <p:cNvPicPr/>
            <p:nvPr/>
          </p:nvPicPr>
          <p:blipFill>
            <a:blip r:embed="rId5" cstate="print"/>
            <a:srcRect l="17937" t="22314" r="19504" b="7055"/>
            <a:stretch>
              <a:fillRect/>
            </a:stretch>
          </p:blipFill>
          <p:spPr bwMode="auto">
            <a:xfrm>
              <a:off x="2339752" y="2060848"/>
              <a:ext cx="3478019" cy="3096344"/>
            </a:xfrm>
            <a:prstGeom prst="rect">
              <a:avLst/>
            </a:prstGeom>
            <a:noFill/>
            <a:ln w="9525">
              <a:noFill/>
              <a:miter lim="800000"/>
              <a:headEnd/>
              <a:tailEnd/>
            </a:ln>
          </p:spPr>
        </p:pic>
        <p:cxnSp>
          <p:nvCxnSpPr>
            <p:cNvPr id="28" name="Connecteur droit avec flèche 27"/>
            <p:cNvCxnSpPr/>
            <p:nvPr/>
          </p:nvCxnSpPr>
          <p:spPr>
            <a:xfrm flipH="1">
              <a:off x="4499992" y="1916832"/>
              <a:ext cx="801812" cy="10801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276996" y="1628800"/>
              <a:ext cx="2049614" cy="261651"/>
            </a:xfrm>
            <a:prstGeom prst="rect">
              <a:avLst/>
            </a:prstGeom>
            <a:noFill/>
          </p:spPr>
          <p:txBody>
            <a:bodyPr wrap="none" rtlCol="0">
              <a:spAutoFit/>
            </a:bodyPr>
            <a:lstStyle/>
            <a:p>
              <a:r>
                <a:rPr lang="en-US" sz="1400" dirty="0" smtClean="0">
                  <a:solidFill>
                    <a:srgbClr val="336699"/>
                  </a:solidFill>
                </a:rPr>
                <a:t>Removable vacuum tank</a:t>
              </a:r>
              <a:endParaRPr lang="en-US" sz="1400" dirty="0">
                <a:solidFill>
                  <a:srgbClr val="336699"/>
                </a:solidFill>
              </a:endParaRPr>
            </a:p>
          </p:txBody>
        </p:sp>
        <p:cxnSp>
          <p:nvCxnSpPr>
            <p:cNvPr id="30" name="Connecteur droit avec flèche 29"/>
            <p:cNvCxnSpPr>
              <a:stCxn id="31" idx="0"/>
            </p:cNvCxnSpPr>
            <p:nvPr/>
          </p:nvCxnSpPr>
          <p:spPr>
            <a:xfrm flipH="1" flipV="1">
              <a:off x="4751840" y="3717032"/>
              <a:ext cx="666163" cy="9361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4560585" y="4653135"/>
              <a:ext cx="1714836" cy="384732"/>
            </a:xfrm>
            <a:prstGeom prst="rect">
              <a:avLst/>
            </a:prstGeom>
            <a:solidFill>
              <a:schemeClr val="bg1"/>
            </a:solidFill>
          </p:spPr>
          <p:txBody>
            <a:bodyPr wrap="none" rtlCol="0">
              <a:spAutoFit/>
            </a:bodyPr>
            <a:lstStyle/>
            <a:p>
              <a:pPr algn="ctr">
                <a:spcBef>
                  <a:spcPts val="0"/>
                </a:spcBef>
              </a:pPr>
              <a:r>
                <a:rPr lang="en-US" sz="1400" dirty="0" smtClean="0">
                  <a:solidFill>
                    <a:srgbClr val="336699"/>
                  </a:solidFill>
                </a:rPr>
                <a:t>Fixed multilayer passive </a:t>
              </a:r>
            </a:p>
            <a:p>
              <a:pPr algn="ctr">
                <a:spcBef>
                  <a:spcPts val="0"/>
                </a:spcBef>
              </a:pPr>
              <a:r>
                <a:rPr lang="en-US" sz="1400" dirty="0" smtClean="0">
                  <a:solidFill>
                    <a:srgbClr val="336699"/>
                  </a:solidFill>
                </a:rPr>
                <a:t>magnetic shield</a:t>
              </a:r>
              <a:endParaRPr lang="en-US" sz="1400" dirty="0">
                <a:solidFill>
                  <a:srgbClr val="336699"/>
                </a:solidFill>
              </a:endParaRPr>
            </a:p>
          </p:txBody>
        </p:sp>
        <p:sp>
          <p:nvSpPr>
            <p:cNvPr id="32" name="ZoneTexte 31"/>
            <p:cNvSpPr txBox="1"/>
            <p:nvPr/>
          </p:nvSpPr>
          <p:spPr>
            <a:xfrm>
              <a:off x="1685492" y="1673230"/>
              <a:ext cx="2032345" cy="261651"/>
            </a:xfrm>
            <a:prstGeom prst="rect">
              <a:avLst/>
            </a:prstGeom>
            <a:noFill/>
          </p:spPr>
          <p:txBody>
            <a:bodyPr wrap="none" rtlCol="0">
              <a:spAutoFit/>
            </a:bodyPr>
            <a:lstStyle/>
            <a:p>
              <a:r>
                <a:rPr lang="en-US" sz="1400" dirty="0" smtClean="0">
                  <a:solidFill>
                    <a:srgbClr val="336699"/>
                  </a:solidFill>
                </a:rPr>
                <a:t>Removable coils system</a:t>
              </a:r>
              <a:endParaRPr lang="en-US" sz="1400" dirty="0">
                <a:solidFill>
                  <a:srgbClr val="336699"/>
                </a:solidFill>
              </a:endParaRPr>
            </a:p>
          </p:txBody>
        </p:sp>
        <p:cxnSp>
          <p:nvCxnSpPr>
            <p:cNvPr id="33" name="Connecteur droit avec flèche 32"/>
            <p:cNvCxnSpPr/>
            <p:nvPr/>
          </p:nvCxnSpPr>
          <p:spPr>
            <a:xfrm>
              <a:off x="2719842" y="1996098"/>
              <a:ext cx="581822" cy="1155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 Box 16"/>
          <p:cNvSpPr txBox="1">
            <a:spLocks noChangeArrowheads="1"/>
          </p:cNvSpPr>
          <p:nvPr/>
        </p:nvSpPr>
        <p:spPr bwMode="auto">
          <a:xfrm>
            <a:off x="323528" y="1146230"/>
            <a:ext cx="8568952" cy="338554"/>
          </a:xfrm>
          <a:prstGeom prst="rect">
            <a:avLst/>
          </a:prstGeom>
          <a:noFill/>
          <a:ln w="9525">
            <a:noFill/>
            <a:miter lim="800000"/>
            <a:headEnd/>
            <a:tailEnd/>
          </a:ln>
          <a:effectLst/>
        </p:spPr>
        <p:txBody>
          <a:bodyPr wrap="square">
            <a:spAutoFit/>
          </a:bodyPr>
          <a:lstStyle/>
          <a:p>
            <a:pPr marL="0" lvl="1" algn="just">
              <a:spcBef>
                <a:spcPts val="0"/>
              </a:spcBef>
            </a:pPr>
            <a:r>
              <a:rPr lang="en-US" sz="1600" b="0" dirty="0" smtClean="0">
                <a:solidFill>
                  <a:srgbClr val="C00000"/>
                </a:solidFill>
              </a:rPr>
              <a:t>Passive multilayer magnetic shield + correcting coils system + magnetometers + ...</a:t>
            </a:r>
            <a:endParaRPr lang="en-US" sz="1600" b="0" dirty="0" smtClean="0">
              <a:solidFill>
                <a:srgbClr val="336699"/>
              </a:solidFill>
            </a:endParaRPr>
          </a:p>
        </p:txBody>
      </p:sp>
      <p:cxnSp>
        <p:nvCxnSpPr>
          <p:cNvPr id="22" name="Connecteur droit avec flèche 21"/>
          <p:cNvCxnSpPr/>
          <p:nvPr/>
        </p:nvCxnSpPr>
        <p:spPr>
          <a:xfrm flipH="1">
            <a:off x="5004048" y="3429000"/>
            <a:ext cx="936104"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5622387" y="3152001"/>
            <a:ext cx="1253869" cy="276999"/>
          </a:xfrm>
          <a:prstGeom prst="rect">
            <a:avLst/>
          </a:prstGeom>
          <a:noFill/>
        </p:spPr>
        <p:txBody>
          <a:bodyPr wrap="none" rtlCol="0">
            <a:spAutoFit/>
          </a:bodyPr>
          <a:lstStyle/>
          <a:p>
            <a:r>
              <a:rPr lang="en-US" sz="1200" b="0" dirty="0" smtClean="0">
                <a:solidFill>
                  <a:srgbClr val="336699"/>
                </a:solidFill>
              </a:rPr>
              <a:t>(2m x 2m x 2m)</a:t>
            </a:r>
            <a:endParaRPr lang="en-US" sz="1200" b="0" dirty="0">
              <a:solidFill>
                <a:srgbClr val="33669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General concept</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pic>
        <p:nvPicPr>
          <p:cNvPr id="243714" name="Picture 2"/>
          <p:cNvPicPr>
            <a:picLocks noChangeAspect="1" noChangeArrowheads="1"/>
          </p:cNvPicPr>
          <p:nvPr/>
        </p:nvPicPr>
        <p:blipFill>
          <a:blip r:embed="rId5" cstate="print"/>
          <a:srcRect l="9151" t="21868" r="5801" b="14641"/>
          <a:stretch>
            <a:fillRect/>
          </a:stretch>
        </p:blipFill>
        <p:spPr bwMode="auto">
          <a:xfrm>
            <a:off x="827584" y="1340768"/>
            <a:ext cx="7488832" cy="4472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International context</a:t>
            </a:r>
            <a:endParaRPr lang="en-US" dirty="0">
              <a:solidFill>
                <a:srgbClr val="336699"/>
              </a:solidFill>
            </a:endParaRPr>
          </a:p>
        </p:txBody>
      </p:sp>
      <p:grpSp>
        <p:nvGrpSpPr>
          <p:cNvPr id="2" name="Groupe 11"/>
          <p:cNvGrpSpPr/>
          <p:nvPr/>
        </p:nvGrpSpPr>
        <p:grpSpPr>
          <a:xfrm>
            <a:off x="113259" y="44624"/>
            <a:ext cx="3018581" cy="504056"/>
            <a:chOff x="113259" y="44624"/>
            <a:chExt cx="3018581" cy="504056"/>
          </a:xfrm>
        </p:grpSpPr>
        <p:pic>
          <p:nvPicPr>
            <p:cNvPr id="15"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6"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17"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37" name="Groupe 36"/>
          <p:cNvGrpSpPr/>
          <p:nvPr/>
        </p:nvGrpSpPr>
        <p:grpSpPr>
          <a:xfrm>
            <a:off x="539552" y="1988840"/>
            <a:ext cx="8100392" cy="4536504"/>
            <a:chOff x="0" y="934450"/>
            <a:chExt cx="9138651" cy="5446878"/>
          </a:xfrm>
        </p:grpSpPr>
        <p:sp>
          <p:nvSpPr>
            <p:cNvPr id="3079" name="Text Box 27"/>
            <p:cNvSpPr txBox="1">
              <a:spLocks noChangeArrowheads="1"/>
            </p:cNvSpPr>
            <p:nvPr/>
          </p:nvSpPr>
          <p:spPr bwMode="auto">
            <a:xfrm>
              <a:off x="2051050" y="1341190"/>
              <a:ext cx="4968875" cy="457200"/>
            </a:xfrm>
            <a:prstGeom prst="rect">
              <a:avLst/>
            </a:prstGeom>
            <a:noFill/>
            <a:ln w="9525" algn="ctr">
              <a:noFill/>
              <a:miter lim="800000"/>
              <a:headEnd/>
              <a:tailEnd/>
            </a:ln>
          </p:spPr>
          <p:txBody>
            <a:bodyPr>
              <a:spAutoFit/>
            </a:bodyPr>
            <a:lstStyle/>
            <a:p>
              <a:endParaRPr lang="fr-FR"/>
            </a:p>
          </p:txBody>
        </p:sp>
        <p:pic>
          <p:nvPicPr>
            <p:cNvPr id="13" name="Picture 2" descr="http://geology.com/world/world-map.gif"/>
            <p:cNvPicPr>
              <a:picLocks noChangeAspect="1" noChangeArrowheads="1"/>
            </p:cNvPicPr>
            <p:nvPr/>
          </p:nvPicPr>
          <p:blipFill>
            <a:blip r:embed="rId5" cstate="print"/>
            <a:srcRect/>
            <a:stretch>
              <a:fillRect/>
            </a:stretch>
          </p:blipFill>
          <p:spPr bwMode="auto">
            <a:xfrm>
              <a:off x="0" y="934450"/>
              <a:ext cx="9138651" cy="5446878"/>
            </a:xfrm>
            <a:prstGeom prst="rect">
              <a:avLst/>
            </a:prstGeom>
            <a:noFill/>
          </p:spPr>
        </p:pic>
        <p:sp>
          <p:nvSpPr>
            <p:cNvPr id="21" name="Oval 7"/>
            <p:cNvSpPr>
              <a:spLocks noChangeAspect="1"/>
            </p:cNvSpPr>
            <p:nvPr/>
          </p:nvSpPr>
          <p:spPr bwMode="auto">
            <a:xfrm>
              <a:off x="2156320" y="3459021"/>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Oval 8"/>
            <p:cNvSpPr>
              <a:spLocks noChangeAspect="1"/>
            </p:cNvSpPr>
            <p:nvPr/>
          </p:nvSpPr>
          <p:spPr bwMode="auto">
            <a:xfrm>
              <a:off x="4473466" y="3014295"/>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Oval 9"/>
            <p:cNvSpPr>
              <a:spLocks noChangeAspect="1"/>
            </p:cNvSpPr>
            <p:nvPr/>
          </p:nvSpPr>
          <p:spPr bwMode="auto">
            <a:xfrm>
              <a:off x="4455044" y="3146599"/>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Oval 10"/>
            <p:cNvSpPr>
              <a:spLocks noChangeAspect="1"/>
            </p:cNvSpPr>
            <p:nvPr/>
          </p:nvSpPr>
          <p:spPr bwMode="auto">
            <a:xfrm>
              <a:off x="4396429" y="3077935"/>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Oval 13"/>
            <p:cNvSpPr>
              <a:spLocks noChangeAspect="1"/>
            </p:cNvSpPr>
            <p:nvPr/>
          </p:nvSpPr>
          <p:spPr bwMode="auto">
            <a:xfrm>
              <a:off x="7732483" y="3520062"/>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7" name="Oval 14"/>
            <p:cNvSpPr>
              <a:spLocks noChangeAspect="1"/>
            </p:cNvSpPr>
            <p:nvPr/>
          </p:nvSpPr>
          <p:spPr bwMode="auto">
            <a:xfrm>
              <a:off x="1114964" y="3050413"/>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TextBox 15"/>
            <p:cNvSpPr txBox="1"/>
            <p:nvPr/>
          </p:nvSpPr>
          <p:spPr>
            <a:xfrm>
              <a:off x="2270932" y="3461690"/>
              <a:ext cx="462225" cy="258679"/>
            </a:xfrm>
            <a:prstGeom prst="rect">
              <a:avLst/>
            </a:prstGeom>
            <a:solidFill>
              <a:srgbClr val="FF0000"/>
            </a:solidFill>
          </p:spPr>
          <p:txBody>
            <a:bodyPr wrap="square" rtlCol="0">
              <a:spAutoFit/>
            </a:bodyPr>
            <a:lstStyle/>
            <a:p>
              <a:r>
                <a:rPr lang="en-US" sz="800" b="1" dirty="0" smtClean="0">
                  <a:solidFill>
                    <a:srgbClr val="FFFF66"/>
                  </a:solidFill>
                </a:rPr>
                <a:t>SNS</a:t>
              </a:r>
              <a:endParaRPr lang="en-US" sz="800" b="1" dirty="0">
                <a:solidFill>
                  <a:srgbClr val="FFFF66"/>
                </a:solidFill>
              </a:endParaRPr>
            </a:p>
          </p:txBody>
        </p:sp>
        <p:sp>
          <p:nvSpPr>
            <p:cNvPr id="30" name="TextBox 17"/>
            <p:cNvSpPr txBox="1"/>
            <p:nvPr/>
          </p:nvSpPr>
          <p:spPr>
            <a:xfrm>
              <a:off x="3907139" y="2852090"/>
              <a:ext cx="462225" cy="246221"/>
            </a:xfrm>
            <a:prstGeom prst="rect">
              <a:avLst/>
            </a:prstGeom>
            <a:solidFill>
              <a:srgbClr val="FF0000"/>
            </a:solidFill>
          </p:spPr>
          <p:txBody>
            <a:bodyPr wrap="square" rtlCol="0">
              <a:spAutoFit/>
            </a:bodyPr>
            <a:lstStyle/>
            <a:p>
              <a:r>
                <a:rPr lang="en-US" sz="1000" b="1" dirty="0" smtClean="0">
                  <a:solidFill>
                    <a:srgbClr val="FFFF66"/>
                  </a:solidFill>
                </a:rPr>
                <a:t>ILL</a:t>
              </a:r>
              <a:endParaRPr lang="en-US" sz="1000" b="1" dirty="0">
                <a:solidFill>
                  <a:srgbClr val="FFFF66"/>
                </a:solidFill>
              </a:endParaRPr>
            </a:p>
          </p:txBody>
        </p:sp>
        <p:sp>
          <p:nvSpPr>
            <p:cNvPr id="31" name="TextBox 18"/>
            <p:cNvSpPr txBox="1"/>
            <p:nvPr/>
          </p:nvSpPr>
          <p:spPr>
            <a:xfrm>
              <a:off x="4561957" y="3220530"/>
              <a:ext cx="462225" cy="246221"/>
            </a:xfrm>
            <a:prstGeom prst="rect">
              <a:avLst/>
            </a:prstGeom>
            <a:solidFill>
              <a:srgbClr val="FF0000"/>
            </a:solidFill>
          </p:spPr>
          <p:txBody>
            <a:bodyPr wrap="square" rtlCol="0">
              <a:spAutoFit/>
            </a:bodyPr>
            <a:lstStyle/>
            <a:p>
              <a:r>
                <a:rPr lang="en-US" sz="1000" b="1" dirty="0" smtClean="0">
                  <a:solidFill>
                    <a:srgbClr val="FFFF66"/>
                  </a:solidFill>
                </a:rPr>
                <a:t>PSI</a:t>
              </a:r>
              <a:endParaRPr lang="en-US" sz="1000" b="1" dirty="0">
                <a:solidFill>
                  <a:srgbClr val="FFFF66"/>
                </a:solidFill>
              </a:endParaRPr>
            </a:p>
          </p:txBody>
        </p:sp>
        <p:sp>
          <p:nvSpPr>
            <p:cNvPr id="32" name="TextBox 19"/>
            <p:cNvSpPr txBox="1"/>
            <p:nvPr/>
          </p:nvSpPr>
          <p:spPr>
            <a:xfrm>
              <a:off x="4498317" y="2759980"/>
              <a:ext cx="636391" cy="246221"/>
            </a:xfrm>
            <a:prstGeom prst="rect">
              <a:avLst/>
            </a:prstGeom>
            <a:solidFill>
              <a:srgbClr val="FF0000"/>
            </a:solidFill>
          </p:spPr>
          <p:txBody>
            <a:bodyPr wrap="square" rtlCol="0">
              <a:spAutoFit/>
            </a:bodyPr>
            <a:lstStyle/>
            <a:p>
              <a:r>
                <a:rPr lang="en-US" sz="1000" b="1" dirty="0" smtClean="0">
                  <a:solidFill>
                    <a:srgbClr val="FFFF66"/>
                  </a:solidFill>
                </a:rPr>
                <a:t>FRMII</a:t>
              </a:r>
              <a:endParaRPr lang="en-US" sz="1000" b="1" dirty="0">
                <a:solidFill>
                  <a:srgbClr val="FFFF66"/>
                </a:solidFill>
              </a:endParaRPr>
            </a:p>
          </p:txBody>
        </p:sp>
        <p:sp>
          <p:nvSpPr>
            <p:cNvPr id="33" name="TextBox 20"/>
            <p:cNvSpPr txBox="1"/>
            <p:nvPr/>
          </p:nvSpPr>
          <p:spPr>
            <a:xfrm>
              <a:off x="762005" y="2786776"/>
              <a:ext cx="713651" cy="258679"/>
            </a:xfrm>
            <a:prstGeom prst="rect">
              <a:avLst/>
            </a:prstGeom>
            <a:solidFill>
              <a:srgbClr val="FF0000"/>
            </a:solidFill>
          </p:spPr>
          <p:txBody>
            <a:bodyPr wrap="square" rtlCol="0">
              <a:spAutoFit/>
            </a:bodyPr>
            <a:lstStyle/>
            <a:p>
              <a:r>
                <a:rPr lang="en-US" sz="800" b="1" dirty="0" smtClean="0">
                  <a:solidFill>
                    <a:srgbClr val="FFFF66"/>
                  </a:solidFill>
                </a:rPr>
                <a:t>TRIUMF</a:t>
              </a:r>
              <a:endParaRPr lang="en-US" sz="800" b="1" dirty="0">
                <a:solidFill>
                  <a:srgbClr val="FFFF66"/>
                </a:solidFill>
              </a:endParaRPr>
            </a:p>
          </p:txBody>
        </p:sp>
        <p:sp>
          <p:nvSpPr>
            <p:cNvPr id="34" name="TextBox 21"/>
            <p:cNvSpPr txBox="1"/>
            <p:nvPr/>
          </p:nvSpPr>
          <p:spPr>
            <a:xfrm>
              <a:off x="7820975" y="3620787"/>
              <a:ext cx="706730" cy="246221"/>
            </a:xfrm>
            <a:prstGeom prst="rect">
              <a:avLst/>
            </a:prstGeom>
            <a:solidFill>
              <a:srgbClr val="FF0000"/>
            </a:solidFill>
          </p:spPr>
          <p:txBody>
            <a:bodyPr wrap="square" rtlCol="0">
              <a:spAutoFit/>
            </a:bodyPr>
            <a:lstStyle/>
            <a:p>
              <a:r>
                <a:rPr lang="en-US" sz="1000" b="1" dirty="0" smtClean="0">
                  <a:solidFill>
                    <a:srgbClr val="FFFF66"/>
                  </a:solidFill>
                </a:rPr>
                <a:t>RCNP</a:t>
              </a:r>
              <a:endParaRPr lang="en-US" sz="1000" b="1" dirty="0">
                <a:solidFill>
                  <a:srgbClr val="FFFF66"/>
                </a:solidFill>
              </a:endParaRPr>
            </a:p>
          </p:txBody>
        </p:sp>
        <p:sp>
          <p:nvSpPr>
            <p:cNvPr id="35" name="TextBox 22"/>
            <p:cNvSpPr txBox="1"/>
            <p:nvPr/>
          </p:nvSpPr>
          <p:spPr>
            <a:xfrm>
              <a:off x="5147106" y="2324547"/>
              <a:ext cx="636391" cy="246221"/>
            </a:xfrm>
            <a:prstGeom prst="rect">
              <a:avLst/>
            </a:prstGeom>
            <a:solidFill>
              <a:srgbClr val="FF0000"/>
            </a:solidFill>
          </p:spPr>
          <p:txBody>
            <a:bodyPr wrap="square" rtlCol="0">
              <a:spAutoFit/>
            </a:bodyPr>
            <a:lstStyle/>
            <a:p>
              <a:r>
                <a:rPr lang="en-US" sz="1000" b="1" dirty="0" smtClean="0">
                  <a:solidFill>
                    <a:srgbClr val="FFFF66"/>
                  </a:solidFill>
                </a:rPr>
                <a:t>PNPI</a:t>
              </a:r>
              <a:endParaRPr lang="en-US" sz="1000" b="1" dirty="0">
                <a:solidFill>
                  <a:srgbClr val="FFFF66"/>
                </a:solidFill>
              </a:endParaRPr>
            </a:p>
          </p:txBody>
        </p:sp>
        <p:sp>
          <p:nvSpPr>
            <p:cNvPr id="36" name="Oval 23"/>
            <p:cNvSpPr>
              <a:spLocks noChangeAspect="1"/>
            </p:cNvSpPr>
            <p:nvPr/>
          </p:nvSpPr>
          <p:spPr bwMode="auto">
            <a:xfrm>
              <a:off x="5051950" y="2618633"/>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38" name="Text Box 16"/>
          <p:cNvSpPr txBox="1">
            <a:spLocks noChangeArrowheads="1"/>
          </p:cNvSpPr>
          <p:nvPr/>
        </p:nvSpPr>
        <p:spPr bwMode="auto">
          <a:xfrm>
            <a:off x="467544" y="859939"/>
            <a:ext cx="6552728" cy="984885"/>
          </a:xfrm>
          <a:prstGeom prst="rect">
            <a:avLst/>
          </a:prstGeom>
          <a:noFill/>
          <a:ln w="9525">
            <a:noFill/>
            <a:miter lim="800000"/>
            <a:headEnd/>
            <a:tailEnd/>
          </a:ln>
          <a:effectLst/>
        </p:spPr>
        <p:txBody>
          <a:bodyPr wrap="square">
            <a:spAutoFit/>
          </a:bodyPr>
          <a:lstStyle/>
          <a:p>
            <a:pPr algn="just">
              <a:spcBef>
                <a:spcPts val="0"/>
              </a:spcBef>
              <a:spcAft>
                <a:spcPts val="600"/>
              </a:spcAft>
            </a:pPr>
            <a:r>
              <a:rPr lang="en-US" sz="1600" b="0" dirty="0" smtClean="0">
                <a:solidFill>
                  <a:srgbClr val="C00000"/>
                </a:solidFill>
              </a:rPr>
              <a:t>Six </a:t>
            </a:r>
            <a:r>
              <a:rPr lang="en-US" sz="1600" b="0" dirty="0" err="1" smtClean="0">
                <a:solidFill>
                  <a:srgbClr val="C00000"/>
                </a:solidFill>
              </a:rPr>
              <a:t>nEDM</a:t>
            </a:r>
            <a:r>
              <a:rPr lang="en-US" sz="1600" b="0" dirty="0" smtClean="0">
                <a:solidFill>
                  <a:srgbClr val="C00000"/>
                </a:solidFill>
              </a:rPr>
              <a:t> projects worldwide:</a:t>
            </a:r>
            <a:endParaRPr lang="en-US" sz="1600" b="0" dirty="0" smtClean="0">
              <a:solidFill>
                <a:srgbClr val="336699"/>
              </a:solidFill>
            </a:endParaRPr>
          </a:p>
          <a:p>
            <a:pPr algn="just">
              <a:spcBef>
                <a:spcPts val="0"/>
              </a:spcBef>
              <a:spcAft>
                <a:spcPts val="600"/>
              </a:spcAft>
            </a:pPr>
            <a:r>
              <a:rPr lang="en-US" sz="1600" b="0" dirty="0" smtClean="0">
                <a:solidFill>
                  <a:srgbClr val="336699"/>
                </a:solidFill>
              </a:rPr>
              <a:t>    - Three running experiments: PSI, ILL (2)</a:t>
            </a:r>
          </a:p>
          <a:p>
            <a:pPr algn="just">
              <a:spcBef>
                <a:spcPts val="0"/>
              </a:spcBef>
              <a:spcAft>
                <a:spcPts val="600"/>
              </a:spcAft>
            </a:pPr>
            <a:r>
              <a:rPr lang="en-US" sz="1600" b="0" dirty="0" smtClean="0">
                <a:solidFill>
                  <a:srgbClr val="336699"/>
                </a:solidFill>
              </a:rPr>
              <a:t>    - Three planned experiments</a:t>
            </a:r>
            <a:r>
              <a:rPr lang="en-US" sz="1600" b="0" smtClean="0">
                <a:solidFill>
                  <a:srgbClr val="336699"/>
                </a:solidFill>
              </a:rPr>
              <a:t>: FRMII, </a:t>
            </a:r>
            <a:r>
              <a:rPr lang="en-US" sz="1600" b="0" dirty="0" smtClean="0">
                <a:solidFill>
                  <a:srgbClr val="336699"/>
                </a:solidFill>
              </a:rPr>
              <a:t>SNS, RCNP/TRIUMPF</a:t>
            </a:r>
          </a:p>
        </p:txBody>
      </p:sp>
      <p:sp>
        <p:nvSpPr>
          <p:cNvPr id="29" name="Text Box 16"/>
          <p:cNvSpPr txBox="1">
            <a:spLocks noChangeArrowheads="1"/>
          </p:cNvSpPr>
          <p:nvPr/>
        </p:nvSpPr>
        <p:spPr bwMode="auto">
          <a:xfrm>
            <a:off x="1691680" y="5085184"/>
            <a:ext cx="5616624" cy="338554"/>
          </a:xfrm>
          <a:prstGeom prst="rect">
            <a:avLst/>
          </a:prstGeom>
          <a:solidFill>
            <a:schemeClr val="bg1"/>
          </a:solidFill>
          <a:ln w="9525">
            <a:solidFill>
              <a:srgbClr val="336699"/>
            </a:solidFill>
            <a:miter lim="800000"/>
            <a:headEnd/>
            <a:tailEnd/>
          </a:ln>
          <a:effectLst/>
        </p:spPr>
        <p:txBody>
          <a:bodyPr wrap="square">
            <a:spAutoFit/>
          </a:bodyPr>
          <a:lstStyle/>
          <a:p>
            <a:pPr algn="just">
              <a:spcBef>
                <a:spcPts val="0"/>
              </a:spcBef>
            </a:pPr>
            <a:r>
              <a:rPr lang="en-US" sz="1600" b="0" dirty="0" smtClean="0">
                <a:solidFill>
                  <a:srgbClr val="336699"/>
                </a:solidFill>
              </a:rPr>
              <a:t>UCN sources not built yet except for </a:t>
            </a:r>
            <a:r>
              <a:rPr lang="en-US" sz="1600" b="0" dirty="0" err="1" smtClean="0">
                <a:solidFill>
                  <a:srgbClr val="336699"/>
                </a:solidFill>
              </a:rPr>
              <a:t>CryoEDM</a:t>
            </a:r>
            <a:r>
              <a:rPr lang="en-US" sz="1600" b="0" dirty="0" smtClean="0">
                <a:solidFill>
                  <a:srgbClr val="336699"/>
                </a:solidFill>
              </a:rPr>
              <a:t>(ILL) and PSI </a:t>
            </a:r>
            <a:endParaRPr lang="en-US" sz="1600" b="0" i="1" dirty="0" smtClean="0">
              <a:solidFill>
                <a:srgbClr val="336699"/>
              </a:solidFill>
            </a:endParaRPr>
          </a:p>
        </p:txBody>
      </p:sp>
      <p:sp>
        <p:nvSpPr>
          <p:cNvPr id="39" name="Rectangle 38"/>
          <p:cNvSpPr/>
          <p:nvPr/>
        </p:nvSpPr>
        <p:spPr>
          <a:xfrm>
            <a:off x="5868144" y="908720"/>
            <a:ext cx="2448107" cy="400110"/>
          </a:xfrm>
          <a:prstGeom prst="rect">
            <a:avLst/>
          </a:prstGeom>
          <a:ln>
            <a:solidFill>
              <a:srgbClr val="C00000"/>
            </a:solidFill>
          </a:ln>
        </p:spPr>
        <p:txBody>
          <a:bodyPr wrap="none">
            <a:spAutoFit/>
          </a:bodyPr>
          <a:lstStyle/>
          <a:p>
            <a:r>
              <a:rPr lang="en-US" sz="2000" b="0" dirty="0" smtClean="0">
                <a:solidFill>
                  <a:srgbClr val="C00000"/>
                </a:solidFill>
              </a:rPr>
              <a:t>Goal :  </a:t>
            </a:r>
            <a:r>
              <a:rPr lang="en-US" sz="2000" b="0" dirty="0" smtClean="0">
                <a:solidFill>
                  <a:srgbClr val="C00000"/>
                </a:solidFill>
                <a:latin typeface="Times New Roman"/>
                <a:cs typeface="Times New Roman"/>
              </a:rPr>
              <a:t>≤</a:t>
            </a:r>
            <a:r>
              <a:rPr lang="en-US" sz="2000" b="0" dirty="0" smtClean="0">
                <a:solidFill>
                  <a:srgbClr val="C00000"/>
                </a:solidFill>
              </a:rPr>
              <a:t> 10</a:t>
            </a:r>
            <a:r>
              <a:rPr lang="en-US" sz="2000" b="0" baseline="30000" dirty="0" smtClean="0">
                <a:solidFill>
                  <a:srgbClr val="C00000"/>
                </a:solidFill>
              </a:rPr>
              <a:t>-27</a:t>
            </a:r>
            <a:r>
              <a:rPr lang="en-US" sz="2000" b="0" dirty="0" smtClean="0">
                <a:solidFill>
                  <a:srgbClr val="C00000"/>
                </a:solidFill>
              </a:rPr>
              <a:t> e.cm </a:t>
            </a: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12"/>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The measurement principle</a:t>
            </a:r>
            <a:endParaRPr lang="en-US" dirty="0">
              <a:solidFill>
                <a:srgbClr val="336699"/>
              </a:solidFill>
            </a:endParaRPr>
          </a:p>
        </p:txBody>
      </p:sp>
      <p:sp>
        <p:nvSpPr>
          <p:cNvPr id="4098"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4099" name="Rectangle 3"/>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16" name="Rectangle 40"/>
          <p:cNvSpPr>
            <a:spLocks noChangeArrowheads="1"/>
          </p:cNvSpPr>
          <p:nvPr/>
        </p:nvSpPr>
        <p:spPr bwMode="auto">
          <a:xfrm>
            <a:off x="0" y="6669360"/>
            <a:ext cx="9107488" cy="189036"/>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18" name="Text Box 41"/>
          <p:cNvSpPr txBox="1">
            <a:spLocks noChangeArrowheads="1"/>
          </p:cNvSpPr>
          <p:nvPr/>
        </p:nvSpPr>
        <p:spPr bwMode="auto">
          <a:xfrm>
            <a:off x="4211638" y="6613525"/>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a:t>
            </a:r>
            <a:endParaRPr lang="fr-FR" sz="1000" b="0" dirty="0">
              <a:solidFill>
                <a:srgbClr val="336699"/>
              </a:solidFill>
              <a:latin typeface="Arial Narrow" pitchFamily="34" charset="0"/>
            </a:endParaRPr>
          </a:p>
        </p:txBody>
      </p:sp>
      <p:sp>
        <p:nvSpPr>
          <p:cNvPr id="41" name="ZoneTexte 18"/>
          <p:cNvSpPr txBox="1">
            <a:spLocks noChangeArrowheads="1"/>
          </p:cNvSpPr>
          <p:nvPr/>
        </p:nvSpPr>
        <p:spPr bwMode="auto">
          <a:xfrm>
            <a:off x="179512" y="1650286"/>
            <a:ext cx="5400600" cy="338554"/>
          </a:xfrm>
          <a:prstGeom prst="rect">
            <a:avLst/>
          </a:prstGeom>
          <a:noFill/>
          <a:ln w="9525">
            <a:noFill/>
            <a:miter lim="800000"/>
            <a:headEnd/>
            <a:tailEnd/>
          </a:ln>
        </p:spPr>
        <p:txBody>
          <a:bodyPr wrap="square">
            <a:spAutoFit/>
          </a:bodyPr>
          <a:lstStyle/>
          <a:p>
            <a:pPr algn="just"/>
            <a:r>
              <a:rPr lang="en-US" sz="1600" b="0" dirty="0" smtClean="0">
                <a:solidFill>
                  <a:srgbClr val="336699"/>
                </a:solidFill>
                <a:latin typeface="+mn-lt"/>
              </a:rPr>
              <a:t>Neutron </a:t>
            </a:r>
            <a:r>
              <a:rPr lang="en-US" sz="1600" b="0" dirty="0" err="1" smtClean="0">
                <a:solidFill>
                  <a:srgbClr val="336699"/>
                </a:solidFill>
                <a:latin typeface="+mn-lt"/>
              </a:rPr>
              <a:t>Larmor</a:t>
            </a:r>
            <a:r>
              <a:rPr lang="en-US" sz="1600" b="0" dirty="0" smtClean="0">
                <a:solidFill>
                  <a:srgbClr val="336699"/>
                </a:solidFill>
                <a:latin typeface="+mn-lt"/>
              </a:rPr>
              <a:t> frequency shift induced by electric field   </a:t>
            </a:r>
            <a:endParaRPr lang="en-US" sz="1600" b="0" baseline="-25000" dirty="0" smtClean="0">
              <a:solidFill>
                <a:srgbClr val="336699"/>
              </a:solidFill>
              <a:latin typeface="+mn-lt"/>
            </a:endParaRPr>
          </a:p>
        </p:txBody>
      </p:sp>
      <p:sp>
        <p:nvSpPr>
          <p:cNvPr id="13" name="Rectangle 12"/>
          <p:cNvSpPr/>
          <p:nvPr/>
        </p:nvSpPr>
        <p:spPr>
          <a:xfrm>
            <a:off x="251520" y="2708920"/>
            <a:ext cx="8640960" cy="2520281"/>
          </a:xfrm>
          <a:prstGeom prst="rect">
            <a:avLst/>
          </a:prstGeom>
          <a:solidFill>
            <a:schemeClr val="accent5">
              <a:lumMod val="20000"/>
              <a:lumOff val="80000"/>
              <a:alpha val="1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eur droit 21"/>
          <p:cNvCxnSpPr/>
          <p:nvPr/>
        </p:nvCxnSpPr>
        <p:spPr>
          <a:xfrm>
            <a:off x="1432694" y="3283825"/>
            <a:ext cx="90705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1432694" y="4576702"/>
            <a:ext cx="881839"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a:off x="1080193" y="3609235"/>
            <a:ext cx="648499"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5400000">
            <a:off x="1082788" y="4254345"/>
            <a:ext cx="648072"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Object 175"/>
          <p:cNvGraphicFramePr>
            <a:graphicFrameLocks noChangeAspect="1"/>
          </p:cNvGraphicFramePr>
          <p:nvPr/>
        </p:nvGraphicFramePr>
        <p:xfrm>
          <a:off x="651844" y="3380688"/>
          <a:ext cx="607788" cy="363339"/>
        </p:xfrm>
        <a:graphic>
          <a:graphicData uri="http://schemas.openxmlformats.org/presentationml/2006/ole">
            <p:oleObj spid="_x0000_s175106" name="Équation" r:id="rId3" imgW="380880" imgH="228600" progId="Equation.3">
              <p:embed/>
            </p:oleObj>
          </a:graphicData>
        </a:graphic>
      </p:graphicFrame>
      <p:graphicFrame>
        <p:nvGraphicFramePr>
          <p:cNvPr id="27" name="Object 176"/>
          <p:cNvGraphicFramePr>
            <a:graphicFrameLocks noChangeAspect="1"/>
          </p:cNvGraphicFramePr>
          <p:nvPr/>
        </p:nvGraphicFramePr>
        <p:xfrm>
          <a:off x="611560" y="4077074"/>
          <a:ext cx="630476" cy="377365"/>
        </p:xfrm>
        <a:graphic>
          <a:graphicData uri="http://schemas.openxmlformats.org/presentationml/2006/ole">
            <p:oleObj spid="_x0000_s175107" name="Équation" r:id="rId4" imgW="380880" imgH="228600" progId="Equation.3">
              <p:embed/>
            </p:oleObj>
          </a:graphicData>
        </a:graphic>
      </p:graphicFrame>
      <p:cxnSp>
        <p:nvCxnSpPr>
          <p:cNvPr id="29" name="Connecteur droit 28"/>
          <p:cNvCxnSpPr/>
          <p:nvPr/>
        </p:nvCxnSpPr>
        <p:spPr>
          <a:xfrm>
            <a:off x="1619672" y="4576702"/>
            <a:ext cx="3528392" cy="326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1403648" y="3283825"/>
            <a:ext cx="3672408"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4211960" y="4289831"/>
            <a:ext cx="881839"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139952" y="3569751"/>
            <a:ext cx="936104"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33" name="Object 9"/>
          <p:cNvGraphicFramePr>
            <a:graphicFrameLocks noChangeAspect="1"/>
          </p:cNvGraphicFramePr>
          <p:nvPr/>
        </p:nvGraphicFramePr>
        <p:xfrm>
          <a:off x="3536529" y="3284416"/>
          <a:ext cx="520700" cy="279400"/>
        </p:xfrm>
        <a:graphic>
          <a:graphicData uri="http://schemas.openxmlformats.org/presentationml/2006/ole">
            <p:oleObj spid="_x0000_s175108" name="Équation" r:id="rId5" imgW="330120" imgH="177480" progId="Equation.3">
              <p:embed/>
            </p:oleObj>
          </a:graphicData>
        </a:graphic>
      </p:graphicFrame>
      <p:graphicFrame>
        <p:nvGraphicFramePr>
          <p:cNvPr id="34" name="Object 10"/>
          <p:cNvGraphicFramePr>
            <a:graphicFrameLocks noChangeAspect="1"/>
          </p:cNvGraphicFramePr>
          <p:nvPr/>
        </p:nvGraphicFramePr>
        <p:xfrm>
          <a:off x="3522241" y="4292478"/>
          <a:ext cx="557213" cy="288925"/>
        </p:xfrm>
        <a:graphic>
          <a:graphicData uri="http://schemas.openxmlformats.org/presentationml/2006/ole">
            <p:oleObj spid="_x0000_s175109" name="Équation" r:id="rId6" imgW="342720" imgH="177480" progId="Equation.3">
              <p:embed/>
            </p:oleObj>
          </a:graphicData>
        </a:graphic>
      </p:graphicFrame>
      <p:cxnSp>
        <p:nvCxnSpPr>
          <p:cNvPr id="35" name="Connecteur droit avec flèche 34"/>
          <p:cNvCxnSpPr/>
          <p:nvPr/>
        </p:nvCxnSpPr>
        <p:spPr>
          <a:xfrm rot="5400000">
            <a:off x="4030352" y="4399522"/>
            <a:ext cx="360040"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rot="5400000">
            <a:off x="3996517" y="3428788"/>
            <a:ext cx="286871"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5400000">
            <a:off x="4860826" y="3933058"/>
            <a:ext cx="719286" cy="79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Object 11"/>
          <p:cNvGraphicFramePr>
            <a:graphicFrameLocks noChangeAspect="1"/>
          </p:cNvGraphicFramePr>
          <p:nvPr/>
        </p:nvGraphicFramePr>
        <p:xfrm>
          <a:off x="5378177" y="3746378"/>
          <a:ext cx="561975" cy="387350"/>
        </p:xfrm>
        <a:graphic>
          <a:graphicData uri="http://schemas.openxmlformats.org/presentationml/2006/ole">
            <p:oleObj spid="_x0000_s175110" name="Équation" r:id="rId7" imgW="330120" imgH="228600" progId="Equation.3">
              <p:embed/>
            </p:oleObj>
          </a:graphicData>
        </a:graphic>
      </p:graphicFrame>
      <p:cxnSp>
        <p:nvCxnSpPr>
          <p:cNvPr id="39" name="Connecteur droit avec flèche 38"/>
          <p:cNvCxnSpPr/>
          <p:nvPr/>
        </p:nvCxnSpPr>
        <p:spPr>
          <a:xfrm rot="5400000">
            <a:off x="1764482" y="3932264"/>
            <a:ext cx="1296144"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Object 179"/>
          <p:cNvGraphicFramePr>
            <a:graphicFrameLocks noChangeAspect="1"/>
          </p:cNvGraphicFramePr>
          <p:nvPr/>
        </p:nvGraphicFramePr>
        <p:xfrm>
          <a:off x="2555776" y="3761732"/>
          <a:ext cx="454025" cy="387350"/>
        </p:xfrm>
        <a:graphic>
          <a:graphicData uri="http://schemas.openxmlformats.org/presentationml/2006/ole">
            <p:oleObj spid="_x0000_s175111" name="Équation" r:id="rId8" imgW="266400" imgH="228600" progId="Equation.3">
              <p:embed/>
            </p:oleObj>
          </a:graphicData>
        </a:graphic>
      </p:graphicFrame>
      <p:cxnSp>
        <p:nvCxnSpPr>
          <p:cNvPr id="45" name="Connecteur droit 44"/>
          <p:cNvCxnSpPr/>
          <p:nvPr/>
        </p:nvCxnSpPr>
        <p:spPr>
          <a:xfrm>
            <a:off x="4211960" y="4940010"/>
            <a:ext cx="881839" cy="326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4139952" y="2995793"/>
            <a:ext cx="936104" cy="116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47" name="Object 9"/>
          <p:cNvGraphicFramePr>
            <a:graphicFrameLocks noChangeAspect="1"/>
          </p:cNvGraphicFramePr>
          <p:nvPr/>
        </p:nvGraphicFramePr>
        <p:xfrm>
          <a:off x="3527177" y="2960908"/>
          <a:ext cx="540767" cy="278790"/>
        </p:xfrm>
        <a:graphic>
          <a:graphicData uri="http://schemas.openxmlformats.org/presentationml/2006/ole">
            <p:oleObj spid="_x0000_s175113" name="Équation" r:id="rId9" imgW="342720" imgH="177480" progId="Equation.3">
              <p:embed/>
            </p:oleObj>
          </a:graphicData>
        </a:graphic>
      </p:graphicFrame>
      <p:graphicFrame>
        <p:nvGraphicFramePr>
          <p:cNvPr id="48" name="Object 10"/>
          <p:cNvGraphicFramePr>
            <a:graphicFrameLocks noChangeAspect="1"/>
          </p:cNvGraphicFramePr>
          <p:nvPr/>
        </p:nvGraphicFramePr>
        <p:xfrm>
          <a:off x="3531766" y="4617916"/>
          <a:ext cx="536575" cy="288925"/>
        </p:xfrm>
        <a:graphic>
          <a:graphicData uri="http://schemas.openxmlformats.org/presentationml/2006/ole">
            <p:oleObj spid="_x0000_s175114" name="Équation" r:id="rId10" imgW="330120" imgH="177480" progId="Equation.3">
              <p:embed/>
            </p:oleObj>
          </a:graphicData>
        </a:graphic>
      </p:graphicFrame>
      <p:cxnSp>
        <p:nvCxnSpPr>
          <p:cNvPr id="49" name="Connecteur droit avec flèche 48"/>
          <p:cNvCxnSpPr/>
          <p:nvPr/>
        </p:nvCxnSpPr>
        <p:spPr>
          <a:xfrm rot="5400000">
            <a:off x="4030352" y="4758401"/>
            <a:ext cx="360040"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rot="5400000">
            <a:off x="3996517" y="3140389"/>
            <a:ext cx="286871"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rot="5400000">
            <a:off x="6183506" y="3967474"/>
            <a:ext cx="1944216" cy="3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52" name="Object 11"/>
          <p:cNvGraphicFramePr>
            <a:graphicFrameLocks noChangeAspect="1"/>
          </p:cNvGraphicFramePr>
          <p:nvPr/>
        </p:nvGraphicFramePr>
        <p:xfrm>
          <a:off x="7243299" y="3746378"/>
          <a:ext cx="561975" cy="387350"/>
        </p:xfrm>
        <a:graphic>
          <a:graphicData uri="http://schemas.openxmlformats.org/presentationml/2006/ole">
            <p:oleObj spid="_x0000_s175115" name="Équation" r:id="rId11" imgW="330120" imgH="228600" progId="Equation.3">
              <p:embed/>
            </p:oleObj>
          </a:graphicData>
        </a:graphic>
      </p:graphicFrame>
      <p:grpSp>
        <p:nvGrpSpPr>
          <p:cNvPr id="54" name="Groupe 53"/>
          <p:cNvGrpSpPr/>
          <p:nvPr/>
        </p:nvGrpSpPr>
        <p:grpSpPr>
          <a:xfrm>
            <a:off x="113259" y="44624"/>
            <a:ext cx="2532158" cy="485319"/>
            <a:chOff x="113259" y="44624"/>
            <a:chExt cx="2532158" cy="485319"/>
          </a:xfrm>
        </p:grpSpPr>
        <p:pic>
          <p:nvPicPr>
            <p:cNvPr id="57" name="Picture 1" descr="U:\guesnon\LOGOS_LPC\logolpc_couleur_fondBlanc_ss_titre_petit.jpg"/>
            <p:cNvPicPr>
              <a:picLocks noChangeAspect="1" noChangeArrowheads="1"/>
            </p:cNvPicPr>
            <p:nvPr/>
          </p:nvPicPr>
          <p:blipFill>
            <a:blip r:embed="rId12" cstate="print"/>
            <a:srcRect/>
            <a:stretch>
              <a:fillRect/>
            </a:stretch>
          </p:blipFill>
          <p:spPr bwMode="auto">
            <a:xfrm>
              <a:off x="113259" y="44624"/>
              <a:ext cx="786333" cy="434114"/>
            </a:xfrm>
            <a:prstGeom prst="rect">
              <a:avLst/>
            </a:prstGeom>
            <a:noFill/>
          </p:spPr>
        </p:pic>
        <p:pic>
          <p:nvPicPr>
            <p:cNvPr id="58" name="Picture 3" descr="http://www-csnsm.in2p3.fr/IMG/siteon0.png?1373270420"/>
            <p:cNvPicPr>
              <a:picLocks noChangeAspect="1" noChangeArrowheads="1"/>
            </p:cNvPicPr>
            <p:nvPr/>
          </p:nvPicPr>
          <p:blipFill>
            <a:blip r:embed="rId13" cstate="print"/>
            <a:srcRect/>
            <a:stretch>
              <a:fillRect/>
            </a:stretch>
          </p:blipFill>
          <p:spPr bwMode="auto">
            <a:xfrm>
              <a:off x="1979712" y="46690"/>
              <a:ext cx="665705" cy="483253"/>
            </a:xfrm>
            <a:prstGeom prst="rect">
              <a:avLst/>
            </a:prstGeom>
            <a:noFill/>
          </p:spPr>
        </p:pic>
        <p:pic>
          <p:nvPicPr>
            <p:cNvPr id="59" name="Picture 14"/>
            <p:cNvPicPr>
              <a:picLocks noChangeAspect="1" noChangeArrowheads="1"/>
            </p:cNvPicPr>
            <p:nvPr/>
          </p:nvPicPr>
          <p:blipFill>
            <a:blip r:embed="rId1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60"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grpSp>
        <p:nvGrpSpPr>
          <p:cNvPr id="73" name="Groupe 72"/>
          <p:cNvGrpSpPr/>
          <p:nvPr/>
        </p:nvGrpSpPr>
        <p:grpSpPr>
          <a:xfrm>
            <a:off x="7524328" y="3068960"/>
            <a:ext cx="864096" cy="504056"/>
            <a:chOff x="6012160" y="1916832"/>
            <a:chExt cx="864096" cy="504056"/>
          </a:xfrm>
        </p:grpSpPr>
        <p:sp>
          <p:nvSpPr>
            <p:cNvPr id="62" name="Rectangle 61"/>
            <p:cNvSpPr/>
            <p:nvPr/>
          </p:nvSpPr>
          <p:spPr>
            <a:xfrm>
              <a:off x="6012160" y="1916832"/>
              <a:ext cx="864096" cy="504056"/>
            </a:xfrm>
            <a:prstGeom prst="rect">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3" name="Object 174"/>
            <p:cNvGraphicFramePr>
              <a:graphicFrameLocks noChangeAspect="1"/>
            </p:cNvGraphicFramePr>
            <p:nvPr/>
          </p:nvGraphicFramePr>
          <p:xfrm>
            <a:off x="6221098" y="2051834"/>
            <a:ext cx="288032" cy="269170"/>
          </p:xfrm>
          <a:graphic>
            <a:graphicData uri="http://schemas.openxmlformats.org/presentationml/2006/ole">
              <p:oleObj spid="_x0000_s175116" name="Équation" r:id="rId15" imgW="190440" imgH="253800" progId="Equation.3">
                <p:embed/>
              </p:oleObj>
            </a:graphicData>
          </a:graphic>
        </p:graphicFrame>
        <p:cxnSp>
          <p:nvCxnSpPr>
            <p:cNvPr id="64" name="Connecteur droit avec flèche 63"/>
            <p:cNvCxnSpPr/>
            <p:nvPr/>
          </p:nvCxnSpPr>
          <p:spPr>
            <a:xfrm rot="5400000" flipH="1" flipV="1">
              <a:off x="6031603" y="2152093"/>
              <a:ext cx="403200" cy="1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rot="5400000" flipH="1" flipV="1">
              <a:off x="6367640" y="2152048"/>
              <a:ext cx="403200" cy="1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6" name="Object 14"/>
            <p:cNvGraphicFramePr>
              <a:graphicFrameLocks noChangeAspect="1"/>
            </p:cNvGraphicFramePr>
            <p:nvPr/>
          </p:nvGraphicFramePr>
          <p:xfrm>
            <a:off x="6638453" y="2078806"/>
            <a:ext cx="230717" cy="215583"/>
          </p:xfrm>
          <a:graphic>
            <a:graphicData uri="http://schemas.openxmlformats.org/presentationml/2006/ole">
              <p:oleObj spid="_x0000_s175117" name="Équation" r:id="rId16" imgW="152280" imgH="203040" progId="Equation.3">
                <p:embed/>
              </p:oleObj>
            </a:graphicData>
          </a:graphic>
        </p:graphicFrame>
      </p:grpSp>
      <p:grpSp>
        <p:nvGrpSpPr>
          <p:cNvPr id="74" name="Groupe 73"/>
          <p:cNvGrpSpPr/>
          <p:nvPr/>
        </p:nvGrpSpPr>
        <p:grpSpPr>
          <a:xfrm>
            <a:off x="5652120" y="4437112"/>
            <a:ext cx="792088" cy="504056"/>
            <a:chOff x="6523302" y="3861048"/>
            <a:chExt cx="792088" cy="504056"/>
          </a:xfrm>
        </p:grpSpPr>
        <p:sp>
          <p:nvSpPr>
            <p:cNvPr id="68" name="Rectangle 67"/>
            <p:cNvSpPr/>
            <p:nvPr/>
          </p:nvSpPr>
          <p:spPr>
            <a:xfrm>
              <a:off x="6523302" y="3861048"/>
              <a:ext cx="792088" cy="504056"/>
            </a:xfrm>
            <a:prstGeom prst="rect">
              <a:avLst/>
            </a:prstGeom>
            <a:solidFill>
              <a:schemeClr val="accent1">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9" name="Object 174"/>
            <p:cNvGraphicFramePr>
              <a:graphicFrameLocks noChangeAspect="1"/>
            </p:cNvGraphicFramePr>
            <p:nvPr/>
          </p:nvGraphicFramePr>
          <p:xfrm>
            <a:off x="6718353" y="3995508"/>
            <a:ext cx="264029" cy="269170"/>
          </p:xfrm>
          <a:graphic>
            <a:graphicData uri="http://schemas.openxmlformats.org/presentationml/2006/ole">
              <p:oleObj spid="_x0000_s175118" name="Équation" r:id="rId17" imgW="190440" imgH="253800" progId="Equation.3">
                <p:embed/>
              </p:oleObj>
            </a:graphicData>
          </a:graphic>
        </p:graphicFrame>
        <p:cxnSp>
          <p:nvCxnSpPr>
            <p:cNvPr id="70" name="Connecteur droit avec flèche 69"/>
            <p:cNvCxnSpPr/>
            <p:nvPr/>
          </p:nvCxnSpPr>
          <p:spPr>
            <a:xfrm rot="5400000" flipH="1" flipV="1">
              <a:off x="6510152" y="4095811"/>
              <a:ext cx="403200" cy="9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rot="16200000" flipH="1" flipV="1">
              <a:off x="6825273" y="4095767"/>
              <a:ext cx="403200" cy="9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2" name="Object 14"/>
            <p:cNvGraphicFramePr>
              <a:graphicFrameLocks noChangeAspect="1"/>
            </p:cNvGraphicFramePr>
            <p:nvPr/>
          </p:nvGraphicFramePr>
          <p:xfrm>
            <a:off x="7103900" y="4015106"/>
            <a:ext cx="211490" cy="215583"/>
          </p:xfrm>
          <a:graphic>
            <a:graphicData uri="http://schemas.openxmlformats.org/presentationml/2006/ole">
              <p:oleObj spid="_x0000_s175119" name="Équation" r:id="rId18" imgW="152280" imgH="203040" progId="Equation.3">
                <p:embed/>
              </p:oleObj>
            </a:graphicData>
          </a:graphic>
        </p:graphicFrame>
      </p:grpSp>
      <p:grpSp>
        <p:nvGrpSpPr>
          <p:cNvPr id="61" name="Groupe 60"/>
          <p:cNvGrpSpPr/>
          <p:nvPr/>
        </p:nvGrpSpPr>
        <p:grpSpPr>
          <a:xfrm>
            <a:off x="113259" y="44624"/>
            <a:ext cx="3018581" cy="504056"/>
            <a:chOff x="113259" y="44624"/>
            <a:chExt cx="3018581" cy="504056"/>
          </a:xfrm>
        </p:grpSpPr>
        <p:pic>
          <p:nvPicPr>
            <p:cNvPr id="67" name="Picture 1" descr="U:\guesnon\LOGOS_LPC\logolpc_couleur_fondBlanc_ss_titre_petit.jpg"/>
            <p:cNvPicPr>
              <a:picLocks noChangeAspect="1" noChangeArrowheads="1"/>
            </p:cNvPicPr>
            <p:nvPr/>
          </p:nvPicPr>
          <p:blipFill>
            <a:blip r:embed="rId12" cstate="print"/>
            <a:srcRect/>
            <a:stretch>
              <a:fillRect/>
            </a:stretch>
          </p:blipFill>
          <p:spPr bwMode="auto">
            <a:xfrm>
              <a:off x="113259" y="44624"/>
              <a:ext cx="786333" cy="434114"/>
            </a:xfrm>
            <a:prstGeom prst="rect">
              <a:avLst/>
            </a:prstGeom>
            <a:noFill/>
          </p:spPr>
        </p:pic>
        <p:pic>
          <p:nvPicPr>
            <p:cNvPr id="75" name="Picture 3" descr="http://www-csnsm.in2p3.fr/IMG/siteon0.png?1373270420"/>
            <p:cNvPicPr>
              <a:picLocks noChangeAspect="1" noChangeArrowheads="1"/>
            </p:cNvPicPr>
            <p:nvPr/>
          </p:nvPicPr>
          <p:blipFill>
            <a:blip r:embed="rId13" cstate="print"/>
            <a:srcRect l="11193" t="20979" r="21650" b="38547"/>
            <a:stretch>
              <a:fillRect/>
            </a:stretch>
          </p:blipFill>
          <p:spPr bwMode="auto">
            <a:xfrm>
              <a:off x="1979712" y="44624"/>
              <a:ext cx="1152128" cy="504056"/>
            </a:xfrm>
            <a:prstGeom prst="rect">
              <a:avLst/>
            </a:prstGeom>
            <a:noFill/>
          </p:spPr>
        </p:pic>
        <p:pic>
          <p:nvPicPr>
            <p:cNvPr id="76" name="Picture 14"/>
            <p:cNvPicPr>
              <a:picLocks noChangeAspect="1" noChangeArrowheads="1"/>
            </p:cNvPicPr>
            <p:nvPr/>
          </p:nvPicPr>
          <p:blipFill>
            <a:blip r:embed="rId14" cstate="print"/>
            <a:srcRect/>
            <a:stretch>
              <a:fillRect/>
            </a:stretch>
          </p:blipFill>
          <p:spPr bwMode="auto">
            <a:xfrm>
              <a:off x="1043608" y="59026"/>
              <a:ext cx="792088" cy="463890"/>
            </a:xfrm>
            <a:prstGeom prst="rect">
              <a:avLst/>
            </a:prstGeom>
            <a:noFill/>
            <a:ln w="9525">
              <a:noFill/>
              <a:miter lim="800000"/>
              <a:headEnd/>
              <a:tailEnd/>
            </a:ln>
            <a:effectLst/>
          </p:spPr>
        </p:pic>
      </p:grpSp>
      <p:cxnSp>
        <p:nvCxnSpPr>
          <p:cNvPr id="80" name="Connecteur droit avec flèche 79"/>
          <p:cNvCxnSpPr/>
          <p:nvPr/>
        </p:nvCxnSpPr>
        <p:spPr>
          <a:xfrm rot="16200000">
            <a:off x="1726911" y="3248168"/>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rot="16200000">
            <a:off x="4463214" y="3536199"/>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rot="16200000">
            <a:off x="4463214" y="2960135"/>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p:nvPr/>
        </p:nvCxnSpPr>
        <p:spPr>
          <a:xfrm rot="5400000">
            <a:off x="1726910" y="4616319"/>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p:nvPr/>
        </p:nvCxnSpPr>
        <p:spPr>
          <a:xfrm rot="5400000">
            <a:off x="4461626" y="4976359"/>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rot="5400000">
            <a:off x="4461626" y="4328287"/>
            <a:ext cx="360000" cy="1588"/>
          </a:xfrm>
          <a:prstGeom prst="straightConnector1">
            <a:avLst/>
          </a:prstGeom>
          <a:ln w="25400">
            <a:solidFill>
              <a:srgbClr val="336699"/>
            </a:solidFill>
            <a:tailEnd type="arrow"/>
          </a:ln>
        </p:spPr>
        <p:style>
          <a:lnRef idx="1">
            <a:schemeClr val="accent1"/>
          </a:lnRef>
          <a:fillRef idx="0">
            <a:schemeClr val="accent1"/>
          </a:fillRef>
          <a:effectRef idx="0">
            <a:schemeClr val="accent1"/>
          </a:effectRef>
          <a:fontRef idx="minor">
            <a:schemeClr val="tx1"/>
          </a:fontRef>
        </p:style>
      </p:cxnSp>
      <p:grpSp>
        <p:nvGrpSpPr>
          <p:cNvPr id="87" name="Groupe 57"/>
          <p:cNvGrpSpPr/>
          <p:nvPr/>
        </p:nvGrpSpPr>
        <p:grpSpPr>
          <a:xfrm>
            <a:off x="5796136" y="1484784"/>
            <a:ext cx="2160240" cy="504478"/>
            <a:chOff x="4211960" y="1268760"/>
            <a:chExt cx="2160240" cy="504478"/>
          </a:xfrm>
        </p:grpSpPr>
        <p:graphicFrame>
          <p:nvGraphicFramePr>
            <p:cNvPr id="88" name="Object 13"/>
            <p:cNvGraphicFramePr>
              <a:graphicFrameLocks noChangeAspect="1"/>
            </p:cNvGraphicFramePr>
            <p:nvPr/>
          </p:nvGraphicFramePr>
          <p:xfrm>
            <a:off x="4247704" y="1385888"/>
            <a:ext cx="2117725" cy="387350"/>
          </p:xfrm>
          <a:graphic>
            <a:graphicData uri="http://schemas.openxmlformats.org/presentationml/2006/ole">
              <p:oleObj spid="_x0000_s175124" name="Équation" r:id="rId19" imgW="1244520" imgH="228600" progId="Equation.3">
                <p:embed/>
              </p:oleObj>
            </a:graphicData>
          </a:graphic>
        </p:graphicFrame>
        <p:sp>
          <p:nvSpPr>
            <p:cNvPr id="89" name="Rectangle 88"/>
            <p:cNvSpPr/>
            <p:nvPr/>
          </p:nvSpPr>
          <p:spPr>
            <a:xfrm>
              <a:off x="4211960" y="1268760"/>
              <a:ext cx="2160240"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n2EDM: general concept</a:t>
            </a:r>
            <a:endParaRPr lang="en-US" dirty="0">
              <a:solidFill>
                <a:srgbClr val="336699"/>
              </a:solidFill>
            </a:endParaRPr>
          </a:p>
        </p:txBody>
      </p:sp>
      <p:sp>
        <p:nvSpPr>
          <p:cNvPr id="14" name="Text Box 16"/>
          <p:cNvSpPr txBox="1">
            <a:spLocks noChangeArrowheads="1"/>
          </p:cNvSpPr>
          <p:nvPr/>
        </p:nvSpPr>
        <p:spPr bwMode="auto">
          <a:xfrm>
            <a:off x="251520" y="1023700"/>
            <a:ext cx="8820472" cy="615553"/>
          </a:xfrm>
          <a:prstGeom prst="rect">
            <a:avLst/>
          </a:prstGeom>
          <a:noFill/>
          <a:ln w="9525">
            <a:noFill/>
            <a:miter lim="800000"/>
            <a:headEnd/>
            <a:tailEnd/>
          </a:ln>
          <a:effectLst/>
        </p:spPr>
        <p:txBody>
          <a:bodyPr wrap="square">
            <a:spAutoFit/>
          </a:bodyPr>
          <a:lstStyle/>
          <a:p>
            <a:pPr marL="0" lvl="1" algn="just">
              <a:spcBef>
                <a:spcPts val="0"/>
              </a:spcBef>
            </a:pPr>
            <a:r>
              <a:rPr lang="en-US" sz="1600" b="0" dirty="0" smtClean="0">
                <a:solidFill>
                  <a:srgbClr val="C00000"/>
                </a:solidFill>
              </a:rPr>
              <a:t>Simultaneous measurement </a:t>
            </a:r>
            <a:r>
              <a:rPr lang="en-US" sz="1600" b="0" dirty="0" smtClean="0">
                <a:solidFill>
                  <a:srgbClr val="336699"/>
                </a:solidFill>
              </a:rPr>
              <a:t>of the neutron frequency for both field configurations</a:t>
            </a:r>
          </a:p>
          <a:p>
            <a:pPr marL="0" lvl="1" algn="just">
              <a:spcBef>
                <a:spcPts val="0"/>
              </a:spcBef>
            </a:pPr>
            <a:r>
              <a:rPr lang="en-US" sz="1600" b="0" dirty="0" smtClean="0">
                <a:solidFill>
                  <a:srgbClr val="336699"/>
                </a:solidFill>
              </a:rPr>
              <a:t>	</a:t>
            </a:r>
            <a:r>
              <a:rPr lang="en-US" sz="1600" b="0" dirty="0" smtClean="0">
                <a:solidFill>
                  <a:srgbClr val="336699"/>
                </a:solidFill>
                <a:latin typeface="Times New Roman"/>
                <a:cs typeface="Times New Roman"/>
              </a:rPr>
              <a:t> </a:t>
            </a:r>
            <a:r>
              <a:rPr lang="en-US" sz="1800" b="0" dirty="0" smtClean="0">
                <a:solidFill>
                  <a:srgbClr val="336699"/>
                </a:solidFill>
                <a:latin typeface="Times New Roman"/>
                <a:cs typeface="Times New Roman"/>
              </a:rPr>
              <a:t>→  </a:t>
            </a:r>
            <a:r>
              <a:rPr lang="en-US" sz="1600" b="0" dirty="0" smtClean="0">
                <a:solidFill>
                  <a:srgbClr val="336699"/>
                </a:solidFill>
              </a:rPr>
              <a:t>means: two chambers with opposite electric field direction</a:t>
            </a:r>
          </a:p>
        </p:txBody>
      </p:sp>
      <p:grpSp>
        <p:nvGrpSpPr>
          <p:cNvPr id="31" name="Groupe 30"/>
          <p:cNvGrpSpPr/>
          <p:nvPr/>
        </p:nvGrpSpPr>
        <p:grpSpPr>
          <a:xfrm>
            <a:off x="113259" y="44624"/>
            <a:ext cx="2532158" cy="485319"/>
            <a:chOff x="113259" y="44624"/>
            <a:chExt cx="2532158" cy="485319"/>
          </a:xfrm>
        </p:grpSpPr>
        <p:pic>
          <p:nvPicPr>
            <p:cNvPr id="15"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6" name="Picture 3" descr="http://www-csnsm.in2p3.fr/IMG/siteon0.png?1373270420"/>
            <p:cNvPicPr>
              <a:picLocks noChangeAspect="1" noChangeArrowheads="1"/>
            </p:cNvPicPr>
            <p:nvPr/>
          </p:nvPicPr>
          <p:blipFill>
            <a:blip r:embed="rId3" cstate="print"/>
            <a:srcRect/>
            <a:stretch>
              <a:fillRect/>
            </a:stretch>
          </p:blipFill>
          <p:spPr bwMode="auto">
            <a:xfrm>
              <a:off x="1979712" y="46690"/>
              <a:ext cx="665705" cy="483253"/>
            </a:xfrm>
            <a:prstGeom prst="rect">
              <a:avLst/>
            </a:prstGeom>
            <a:noFill/>
          </p:spPr>
        </p:pic>
        <p:pic>
          <p:nvPicPr>
            <p:cNvPr id="17"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pic>
        <p:nvPicPr>
          <p:cNvPr id="174082" name="Picture 2" descr="H:\prive_windows\recherche\EDM\n2EDM\vacuumtank_dblch.png"/>
          <p:cNvPicPr>
            <a:picLocks noChangeAspect="1" noChangeArrowheads="1"/>
          </p:cNvPicPr>
          <p:nvPr/>
        </p:nvPicPr>
        <p:blipFill>
          <a:blip r:embed="rId5" cstate="print"/>
          <a:srcRect/>
          <a:stretch>
            <a:fillRect/>
          </a:stretch>
        </p:blipFill>
        <p:spPr bwMode="auto">
          <a:xfrm>
            <a:off x="1475656" y="2060848"/>
            <a:ext cx="5472608" cy="2835907"/>
          </a:xfrm>
          <a:prstGeom prst="rect">
            <a:avLst/>
          </a:prstGeom>
          <a:noFill/>
        </p:spPr>
      </p:pic>
      <p:grpSp>
        <p:nvGrpSpPr>
          <p:cNvPr id="30" name="Groupe 29"/>
          <p:cNvGrpSpPr/>
          <p:nvPr/>
        </p:nvGrpSpPr>
        <p:grpSpPr>
          <a:xfrm>
            <a:off x="7322731" y="2564904"/>
            <a:ext cx="561637" cy="1296144"/>
            <a:chOff x="7668344" y="3140968"/>
            <a:chExt cx="561637" cy="1296144"/>
          </a:xfrm>
        </p:grpSpPr>
        <p:cxnSp>
          <p:nvCxnSpPr>
            <p:cNvPr id="20" name="Connecteur droit avec flèche 19"/>
            <p:cNvCxnSpPr/>
            <p:nvPr/>
          </p:nvCxnSpPr>
          <p:spPr bwMode="auto">
            <a:xfrm flipV="1">
              <a:off x="7668344" y="3140968"/>
              <a:ext cx="0" cy="1296144"/>
            </a:xfrm>
            <a:prstGeom prst="straightConnector1">
              <a:avLst/>
            </a:prstGeom>
            <a:noFill/>
            <a:ln w="19050">
              <a:solidFill>
                <a:srgbClr val="336699"/>
              </a:solidFill>
              <a:tailEnd type="triangle" w="lg" len="med"/>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2" name="ZoneTexte 21"/>
            <p:cNvSpPr txBox="1"/>
            <p:nvPr/>
          </p:nvSpPr>
          <p:spPr>
            <a:xfrm>
              <a:off x="7755171" y="3615407"/>
              <a:ext cx="474810" cy="461665"/>
            </a:xfrm>
            <a:prstGeom prst="rect">
              <a:avLst/>
            </a:prstGeom>
            <a:noFill/>
          </p:spPr>
          <p:txBody>
            <a:bodyPr wrap="none" rtlCol="0">
              <a:spAutoFit/>
            </a:bodyPr>
            <a:lstStyle/>
            <a:p>
              <a:r>
                <a:rPr lang="en-US" sz="2400" b="0" dirty="0" smtClean="0">
                  <a:solidFill>
                    <a:srgbClr val="336699"/>
                  </a:solidFill>
                </a:rPr>
                <a:t>B</a:t>
              </a:r>
              <a:r>
                <a:rPr lang="en-US" sz="1800" b="0" baseline="-25000" dirty="0" smtClean="0">
                  <a:solidFill>
                    <a:srgbClr val="336699"/>
                  </a:solidFill>
                </a:rPr>
                <a:t>0</a:t>
              </a:r>
              <a:endParaRPr lang="en-US" sz="1800" b="0" baseline="-25000" dirty="0">
                <a:solidFill>
                  <a:srgbClr val="336699"/>
                </a:solidFill>
              </a:endParaRPr>
            </a:p>
          </p:txBody>
        </p:sp>
        <p:cxnSp>
          <p:nvCxnSpPr>
            <p:cNvPr id="27" name="Connecteur droit avec flèche 26"/>
            <p:cNvCxnSpPr/>
            <p:nvPr/>
          </p:nvCxnSpPr>
          <p:spPr bwMode="auto">
            <a:xfrm>
              <a:off x="7812384" y="3645024"/>
              <a:ext cx="216000" cy="0"/>
            </a:xfrm>
            <a:prstGeom prst="straightConnector1">
              <a:avLst/>
            </a:prstGeom>
            <a:noFill/>
            <a:ln w="15875">
              <a:solidFill>
                <a:srgbClr val="336699"/>
              </a:solidFill>
              <a:tailEnd type="triangle" w="med" len="med"/>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9" name="Text Box 16"/>
          <p:cNvSpPr txBox="1">
            <a:spLocks noChangeArrowheads="1"/>
          </p:cNvSpPr>
          <p:nvPr/>
        </p:nvSpPr>
        <p:spPr bwMode="auto">
          <a:xfrm>
            <a:off x="1187624" y="5293657"/>
            <a:ext cx="7272808" cy="400110"/>
          </a:xfrm>
          <a:prstGeom prst="rect">
            <a:avLst/>
          </a:prstGeom>
          <a:noFill/>
          <a:ln w="9525">
            <a:noFill/>
            <a:miter lim="800000"/>
            <a:headEnd/>
            <a:tailEnd/>
          </a:ln>
          <a:effectLst/>
        </p:spPr>
        <p:txBody>
          <a:bodyPr wrap="square">
            <a:spAutoFit/>
          </a:bodyPr>
          <a:lstStyle/>
          <a:p>
            <a:pPr marL="0" lvl="1" algn="just">
              <a:spcBef>
                <a:spcPts val="0"/>
              </a:spcBef>
            </a:pPr>
            <a:r>
              <a:rPr lang="en-US" sz="2000" b="0" dirty="0" smtClean="0">
                <a:solidFill>
                  <a:srgbClr val="336699"/>
                </a:solidFill>
                <a:latin typeface="Times New Roman"/>
                <a:cs typeface="Times New Roman"/>
              </a:rPr>
              <a:t>→  </a:t>
            </a:r>
            <a:r>
              <a:rPr lang="en-US" sz="1600" b="0" dirty="0" smtClean="0">
                <a:solidFill>
                  <a:srgbClr val="336699"/>
                </a:solidFill>
                <a:latin typeface="+mn-lt"/>
                <a:cs typeface="Times New Roman"/>
              </a:rPr>
              <a:t>independent of </a:t>
            </a:r>
            <a:r>
              <a:rPr lang="en-US" sz="1600" b="0" dirty="0" smtClean="0">
                <a:solidFill>
                  <a:srgbClr val="336699"/>
                </a:solidFill>
                <a:latin typeface="+mn-lt"/>
              </a:rPr>
              <a:t>B field </a:t>
            </a:r>
            <a:r>
              <a:rPr lang="en-US" sz="1600" b="0" dirty="0" smtClean="0">
                <a:solidFill>
                  <a:srgbClr val="336699"/>
                </a:solidFill>
              </a:rPr>
              <a:t>drift for parallel and anti-parallel (E,B)</a:t>
            </a:r>
          </a:p>
        </p:txBody>
      </p:sp>
      <p:grpSp>
        <p:nvGrpSpPr>
          <p:cNvPr id="21" name="Groupe 20"/>
          <p:cNvGrpSpPr/>
          <p:nvPr/>
        </p:nvGrpSpPr>
        <p:grpSpPr>
          <a:xfrm>
            <a:off x="113259" y="44624"/>
            <a:ext cx="3018581" cy="504056"/>
            <a:chOff x="113259" y="44624"/>
            <a:chExt cx="3018581" cy="504056"/>
          </a:xfrm>
        </p:grpSpPr>
        <p:pic>
          <p:nvPicPr>
            <p:cNvPr id="2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2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5"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control</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1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Text Box 16"/>
          <p:cNvSpPr txBox="1">
            <a:spLocks noChangeArrowheads="1"/>
          </p:cNvSpPr>
          <p:nvPr/>
        </p:nvSpPr>
        <p:spPr bwMode="auto">
          <a:xfrm>
            <a:off x="251520" y="1484784"/>
            <a:ext cx="5976664" cy="4339650"/>
          </a:xfrm>
          <a:prstGeom prst="rect">
            <a:avLst/>
          </a:prstGeom>
          <a:noFill/>
          <a:ln w="9525">
            <a:noFill/>
            <a:miter lim="800000"/>
            <a:headEnd/>
            <a:tailEnd/>
          </a:ln>
          <a:effectLst/>
        </p:spPr>
        <p:txBody>
          <a:bodyPr wrap="square">
            <a:spAutoFit/>
          </a:bodyPr>
          <a:lstStyle/>
          <a:p>
            <a:pPr marL="0" lvl="1" algn="just">
              <a:spcBef>
                <a:spcPts val="0"/>
              </a:spcBef>
            </a:pPr>
            <a:r>
              <a:rPr lang="en-US" sz="1600" b="0" dirty="0" smtClean="0">
                <a:solidFill>
                  <a:srgbClr val="C00000"/>
                </a:solidFill>
              </a:rPr>
              <a:t>Magnetic field stability and homogeneity (B</a:t>
            </a:r>
            <a:r>
              <a:rPr lang="en-US" sz="1600" b="0" baseline="-25000" dirty="0" smtClean="0">
                <a:solidFill>
                  <a:srgbClr val="C00000"/>
                </a:solidFill>
              </a:rPr>
              <a:t>0</a:t>
            </a:r>
            <a:r>
              <a:rPr lang="en-US" sz="1600" b="0" dirty="0" smtClean="0">
                <a:solidFill>
                  <a:srgbClr val="C00000"/>
                </a:solidFill>
              </a:rPr>
              <a:t> = 1 µT)</a:t>
            </a:r>
          </a:p>
          <a:p>
            <a:pPr marL="0" lvl="1" algn="just">
              <a:spcBef>
                <a:spcPts val="0"/>
              </a:spcBef>
            </a:pPr>
            <a:endParaRPr lang="en-US" sz="1600" b="0" dirty="0" smtClean="0">
              <a:solidFill>
                <a:srgbClr val="336699"/>
              </a:solidFill>
            </a:endParaRPr>
          </a:p>
          <a:p>
            <a:pPr marL="0" lvl="1" algn="just">
              <a:spcBef>
                <a:spcPts val="0"/>
              </a:spcBef>
            </a:pPr>
            <a:r>
              <a:rPr lang="en-US" sz="1600" b="0" dirty="0" smtClean="0">
                <a:solidFill>
                  <a:srgbClr val="006600"/>
                </a:solidFill>
              </a:rPr>
              <a:t>   - New passive cubic multilayer shield (PSI)</a:t>
            </a:r>
          </a:p>
          <a:p>
            <a:pPr marL="0" lvl="1" algn="just">
              <a:spcBef>
                <a:spcPts val="0"/>
              </a:spcBef>
            </a:pPr>
            <a:r>
              <a:rPr lang="en-US" sz="1600" b="0" dirty="0" smtClean="0">
                <a:solidFill>
                  <a:srgbClr val="006600"/>
                </a:solidFill>
              </a:rPr>
              <a:t>     </a:t>
            </a:r>
            <a:r>
              <a:rPr lang="en-US" sz="1200" b="0" dirty="0" smtClean="0">
                <a:solidFill>
                  <a:srgbClr val="006600"/>
                </a:solidFill>
              </a:rPr>
              <a:t>5 layers, shielding factor </a:t>
            </a:r>
            <a:r>
              <a:rPr lang="en-US" sz="1200" b="0" dirty="0" smtClean="0">
                <a:solidFill>
                  <a:srgbClr val="006600"/>
                </a:solidFill>
                <a:latin typeface="Times New Roman"/>
                <a:cs typeface="Times New Roman"/>
              </a:rPr>
              <a:t>≈ </a:t>
            </a:r>
            <a:r>
              <a:rPr lang="en-US" sz="1200" b="0" dirty="0" smtClean="0">
                <a:solidFill>
                  <a:srgbClr val="006600"/>
                </a:solidFill>
              </a:rPr>
              <a:t>10</a:t>
            </a:r>
            <a:r>
              <a:rPr lang="en-US" sz="1200" b="0" baseline="30000" dirty="0" smtClean="0">
                <a:solidFill>
                  <a:srgbClr val="006600"/>
                </a:solidFill>
              </a:rPr>
              <a:t>5</a:t>
            </a:r>
            <a:r>
              <a:rPr lang="en-US" sz="1200" b="0" dirty="0" smtClean="0">
                <a:solidFill>
                  <a:srgbClr val="006600"/>
                </a:solidFill>
              </a:rPr>
              <a:t>, shield delivered in 2015</a:t>
            </a:r>
            <a:endParaRPr lang="en-US" sz="1200" b="0" baseline="30000" dirty="0" smtClean="0">
              <a:solidFill>
                <a:srgbClr val="006600"/>
              </a:solidFill>
            </a:endParaRPr>
          </a:p>
          <a:p>
            <a:pPr marL="0" lvl="1" algn="just">
              <a:spcBef>
                <a:spcPts val="0"/>
              </a:spcBef>
            </a:pPr>
            <a:endParaRPr lang="en-US" sz="1600" b="0" dirty="0" smtClean="0">
              <a:solidFill>
                <a:srgbClr val="336699"/>
              </a:solidFill>
            </a:endParaRPr>
          </a:p>
          <a:p>
            <a:pPr marL="0" lvl="1" algn="just">
              <a:spcBef>
                <a:spcPts val="0"/>
              </a:spcBef>
            </a:pPr>
            <a:r>
              <a:rPr lang="en-US" sz="1600" b="0" dirty="0" smtClean="0">
                <a:solidFill>
                  <a:srgbClr val="336699"/>
                </a:solidFill>
              </a:rPr>
              <a:t>   - Coils system (LPC/Kentucky)</a:t>
            </a:r>
          </a:p>
          <a:p>
            <a:pPr marL="0" lvl="1" algn="just">
              <a:spcBef>
                <a:spcPts val="0"/>
              </a:spcBef>
            </a:pPr>
            <a:r>
              <a:rPr lang="en-US" sz="1600" b="0" dirty="0" smtClean="0">
                <a:solidFill>
                  <a:srgbClr val="336699"/>
                </a:solidFill>
              </a:rPr>
              <a:t>     </a:t>
            </a:r>
            <a:r>
              <a:rPr lang="en-US" sz="1200" b="0" dirty="0" smtClean="0">
                <a:solidFill>
                  <a:srgbClr val="336699"/>
                </a:solidFill>
              </a:rPr>
              <a:t>new technique, field homogeneity 10</a:t>
            </a:r>
            <a:r>
              <a:rPr lang="en-US" sz="1200" b="0" baseline="30000" dirty="0" smtClean="0">
                <a:solidFill>
                  <a:srgbClr val="336699"/>
                </a:solidFill>
              </a:rPr>
              <a:t>-5</a:t>
            </a:r>
            <a:r>
              <a:rPr lang="en-US" sz="1200" b="0" dirty="0" smtClean="0">
                <a:solidFill>
                  <a:srgbClr val="336699"/>
                </a:solidFill>
              </a:rPr>
              <a:t>, no external field</a:t>
            </a:r>
          </a:p>
          <a:p>
            <a:pPr marL="0" lvl="1" algn="just">
              <a:spcBef>
                <a:spcPts val="0"/>
              </a:spcBef>
            </a:pPr>
            <a:endParaRPr lang="en-US" sz="1200" b="0" dirty="0" smtClean="0">
              <a:solidFill>
                <a:srgbClr val="336699"/>
              </a:solidFill>
            </a:endParaRPr>
          </a:p>
          <a:p>
            <a:pPr marL="0" lvl="1" algn="just">
              <a:spcBef>
                <a:spcPts val="0"/>
              </a:spcBef>
            </a:pPr>
            <a:r>
              <a:rPr lang="en-US" sz="1600" b="0" dirty="0" smtClean="0">
                <a:solidFill>
                  <a:srgbClr val="336699"/>
                </a:solidFill>
              </a:rPr>
              <a:t>   - Stabilized B</a:t>
            </a:r>
            <a:r>
              <a:rPr lang="en-US" sz="1600" b="0" baseline="-25000" dirty="0" smtClean="0">
                <a:solidFill>
                  <a:srgbClr val="336699"/>
                </a:solidFill>
              </a:rPr>
              <a:t>0</a:t>
            </a:r>
            <a:r>
              <a:rPr lang="en-US" sz="1600" b="0" dirty="0" smtClean="0">
                <a:solidFill>
                  <a:srgbClr val="336699"/>
                </a:solidFill>
              </a:rPr>
              <a:t> current source (LPSC)</a:t>
            </a:r>
          </a:p>
          <a:p>
            <a:pPr marL="0" lvl="1" algn="just">
              <a:spcBef>
                <a:spcPts val="0"/>
              </a:spcBef>
            </a:pPr>
            <a:r>
              <a:rPr lang="en-US" sz="1600" b="0" dirty="0" smtClean="0">
                <a:solidFill>
                  <a:srgbClr val="336699"/>
                </a:solidFill>
              </a:rPr>
              <a:t>     </a:t>
            </a:r>
            <a:r>
              <a:rPr lang="en-US" sz="1200" b="0" dirty="0" smtClean="0">
                <a:solidFill>
                  <a:srgbClr val="336699"/>
                </a:solidFill>
              </a:rPr>
              <a:t>B</a:t>
            </a:r>
            <a:r>
              <a:rPr lang="en-US" sz="1200" b="0" baseline="-25000" dirty="0" smtClean="0">
                <a:solidFill>
                  <a:srgbClr val="336699"/>
                </a:solidFill>
              </a:rPr>
              <a:t>0</a:t>
            </a:r>
            <a:r>
              <a:rPr lang="en-US" sz="1200" b="0" dirty="0" smtClean="0">
                <a:solidFill>
                  <a:srgbClr val="336699"/>
                </a:solidFill>
              </a:rPr>
              <a:t> drift during precession &lt; 10</a:t>
            </a:r>
            <a:r>
              <a:rPr lang="en-US" sz="1200" b="0" baseline="30000" dirty="0" smtClean="0">
                <a:solidFill>
                  <a:srgbClr val="336699"/>
                </a:solidFill>
              </a:rPr>
              <a:t>-7</a:t>
            </a:r>
            <a:r>
              <a:rPr lang="en-US" sz="1200" b="0" dirty="0" smtClean="0">
                <a:solidFill>
                  <a:srgbClr val="336699"/>
                </a:solidFill>
              </a:rPr>
              <a:t> (100 </a:t>
            </a:r>
            <a:r>
              <a:rPr lang="en-US" sz="1200" b="0" dirty="0" err="1" smtClean="0">
                <a:solidFill>
                  <a:srgbClr val="336699"/>
                </a:solidFill>
              </a:rPr>
              <a:t>fT</a:t>
            </a:r>
            <a:r>
              <a:rPr lang="en-US" sz="1200" b="0" dirty="0" smtClean="0">
                <a:solidFill>
                  <a:srgbClr val="336699"/>
                </a:solidFill>
              </a:rPr>
              <a:t>)</a:t>
            </a:r>
            <a:endParaRPr lang="en-US" sz="1600" b="0" dirty="0" smtClean="0">
              <a:solidFill>
                <a:srgbClr val="336699"/>
              </a:solidFill>
            </a:endParaRPr>
          </a:p>
          <a:p>
            <a:pPr marL="0" lvl="1" algn="just">
              <a:spcBef>
                <a:spcPts val="0"/>
              </a:spcBef>
            </a:pPr>
            <a:endParaRPr lang="en-US" sz="1600" b="0" dirty="0" smtClean="0">
              <a:solidFill>
                <a:srgbClr val="336699"/>
              </a:solidFill>
            </a:endParaRPr>
          </a:p>
          <a:p>
            <a:pPr marL="0" lvl="1" algn="just">
              <a:spcBef>
                <a:spcPts val="0"/>
              </a:spcBef>
            </a:pPr>
            <a:r>
              <a:rPr lang="en-US" sz="1600" b="0" dirty="0" smtClean="0">
                <a:solidFill>
                  <a:srgbClr val="336699"/>
                </a:solidFill>
              </a:rPr>
              <a:t>   - Active surrounding field compensation (ETH/Cr)</a:t>
            </a:r>
            <a:endParaRPr lang="en-US" sz="1200" b="0" dirty="0" smtClean="0">
              <a:solidFill>
                <a:srgbClr val="336699"/>
              </a:solidFill>
            </a:endParaRPr>
          </a:p>
          <a:p>
            <a:pPr marL="0" lvl="1" algn="just">
              <a:spcBef>
                <a:spcPts val="0"/>
              </a:spcBef>
            </a:pPr>
            <a:r>
              <a:rPr lang="en-US" sz="1200" b="0" dirty="0" smtClean="0">
                <a:solidFill>
                  <a:srgbClr val="336699"/>
                </a:solidFill>
              </a:rPr>
              <a:t>      reduce external field fluctuations and </a:t>
            </a:r>
            <a:r>
              <a:rPr lang="en-US" sz="1200" b="0" dirty="0" err="1" smtClean="0">
                <a:solidFill>
                  <a:srgbClr val="336699"/>
                </a:solidFill>
              </a:rPr>
              <a:t>inhomogeneties</a:t>
            </a:r>
            <a:r>
              <a:rPr lang="en-US" sz="1200" b="0" dirty="0" smtClean="0">
                <a:solidFill>
                  <a:srgbClr val="336699"/>
                </a:solidFill>
              </a:rPr>
              <a:t> </a:t>
            </a:r>
          </a:p>
          <a:p>
            <a:pPr marL="0" lvl="1" algn="just">
              <a:spcBef>
                <a:spcPts val="0"/>
              </a:spcBef>
            </a:pPr>
            <a:endParaRPr lang="en-US" sz="1200" b="0" dirty="0" smtClean="0">
              <a:solidFill>
                <a:srgbClr val="336699"/>
              </a:solidFill>
            </a:endParaRPr>
          </a:p>
          <a:p>
            <a:pPr marL="0" lvl="1" algn="just">
              <a:spcBef>
                <a:spcPts val="0"/>
              </a:spcBef>
            </a:pPr>
            <a:r>
              <a:rPr lang="en-US" sz="1600" b="0" dirty="0" smtClean="0">
                <a:solidFill>
                  <a:srgbClr val="336699"/>
                </a:solidFill>
              </a:rPr>
              <a:t>   - Shield degaussing (PTB/PSI)</a:t>
            </a:r>
          </a:p>
          <a:p>
            <a:pPr marL="0" lvl="1" algn="just">
              <a:spcBef>
                <a:spcPts val="0"/>
              </a:spcBef>
            </a:pPr>
            <a:r>
              <a:rPr lang="en-US" sz="1600" b="0" dirty="0" smtClean="0">
                <a:solidFill>
                  <a:srgbClr val="336699"/>
                </a:solidFill>
              </a:rPr>
              <a:t>     </a:t>
            </a:r>
            <a:r>
              <a:rPr lang="en-US" sz="1200" b="0" dirty="0" smtClean="0">
                <a:solidFill>
                  <a:srgbClr val="336699"/>
                </a:solidFill>
              </a:rPr>
              <a:t>residual field &lt; 100 </a:t>
            </a:r>
            <a:r>
              <a:rPr lang="en-US" sz="1200" b="0" dirty="0" err="1" smtClean="0">
                <a:solidFill>
                  <a:srgbClr val="336699"/>
                </a:solidFill>
              </a:rPr>
              <a:t>pT</a:t>
            </a:r>
            <a:endParaRPr lang="en-US" sz="1200" b="0" dirty="0" smtClean="0">
              <a:solidFill>
                <a:srgbClr val="336699"/>
              </a:solidFill>
            </a:endParaRPr>
          </a:p>
          <a:p>
            <a:pPr marL="0" lvl="1" algn="just">
              <a:spcBef>
                <a:spcPts val="0"/>
              </a:spcBef>
            </a:pPr>
            <a:r>
              <a:rPr lang="en-US" sz="1600" b="0" dirty="0" smtClean="0">
                <a:solidFill>
                  <a:srgbClr val="336699"/>
                </a:solidFill>
              </a:rPr>
              <a:t>	</a:t>
            </a:r>
          </a:p>
          <a:p>
            <a:pPr marL="0" lvl="1" algn="just">
              <a:spcBef>
                <a:spcPts val="0"/>
              </a:spcBef>
            </a:pPr>
            <a:r>
              <a:rPr lang="en-US" sz="1600" b="0" dirty="0" smtClean="0">
                <a:solidFill>
                  <a:srgbClr val="336699"/>
                </a:solidFill>
              </a:rPr>
              <a:t>   </a:t>
            </a:r>
            <a:r>
              <a:rPr lang="en-US" sz="1200" b="0" dirty="0" smtClean="0">
                <a:solidFill>
                  <a:srgbClr val="336699"/>
                </a:solidFill>
              </a:rPr>
              <a:t>+ electrodes degaussing @ PTB, active 3D field stabilization, </a:t>
            </a:r>
            <a:r>
              <a:rPr lang="en-US" sz="1200" b="0" dirty="0" err="1" smtClean="0">
                <a:solidFill>
                  <a:schemeClr val="tx1"/>
                </a:solidFill>
              </a:rPr>
              <a:t>thermohouse</a:t>
            </a:r>
            <a:r>
              <a:rPr lang="en-US" sz="1200" b="0" dirty="0" smtClean="0">
                <a:solidFill>
                  <a:schemeClr val="tx1"/>
                </a:solidFill>
              </a:rPr>
              <a:t> (built)</a:t>
            </a:r>
          </a:p>
        </p:txBody>
      </p:sp>
      <p:grpSp>
        <p:nvGrpSpPr>
          <p:cNvPr id="23" name="Groupe 25"/>
          <p:cNvGrpSpPr/>
          <p:nvPr/>
        </p:nvGrpSpPr>
        <p:grpSpPr>
          <a:xfrm>
            <a:off x="5011729" y="1484784"/>
            <a:ext cx="4038137" cy="3646346"/>
            <a:chOff x="2339752" y="1628800"/>
            <a:chExt cx="4095282" cy="3528392"/>
          </a:xfrm>
        </p:grpSpPr>
        <p:pic>
          <p:nvPicPr>
            <p:cNvPr id="24" name="Image 23"/>
            <p:cNvPicPr/>
            <p:nvPr/>
          </p:nvPicPr>
          <p:blipFill>
            <a:blip r:embed="rId5" cstate="print"/>
            <a:srcRect l="17937" t="22314" r="19504" b="7055"/>
            <a:stretch>
              <a:fillRect/>
            </a:stretch>
          </p:blipFill>
          <p:spPr bwMode="auto">
            <a:xfrm>
              <a:off x="2339752" y="2060848"/>
              <a:ext cx="3478019" cy="3096344"/>
            </a:xfrm>
            <a:prstGeom prst="rect">
              <a:avLst/>
            </a:prstGeom>
            <a:noFill/>
            <a:ln w="9525">
              <a:noFill/>
              <a:miter lim="800000"/>
              <a:headEnd/>
              <a:tailEnd/>
            </a:ln>
          </p:spPr>
        </p:pic>
        <p:cxnSp>
          <p:nvCxnSpPr>
            <p:cNvPr id="25" name="Connecteur droit avec flèche 24"/>
            <p:cNvCxnSpPr/>
            <p:nvPr/>
          </p:nvCxnSpPr>
          <p:spPr>
            <a:xfrm flipH="1">
              <a:off x="4499992" y="1916832"/>
              <a:ext cx="801812" cy="10801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397758" y="1628800"/>
              <a:ext cx="1808090" cy="268038"/>
            </a:xfrm>
            <a:prstGeom prst="rect">
              <a:avLst/>
            </a:prstGeom>
            <a:noFill/>
          </p:spPr>
          <p:txBody>
            <a:bodyPr wrap="none" rtlCol="0">
              <a:spAutoFit/>
            </a:bodyPr>
            <a:lstStyle/>
            <a:p>
              <a:r>
                <a:rPr lang="en-US" sz="1200" dirty="0" smtClean="0">
                  <a:solidFill>
                    <a:srgbClr val="336699"/>
                  </a:solidFill>
                </a:rPr>
                <a:t>Movable vacuum tank</a:t>
              </a:r>
              <a:endParaRPr lang="en-US" sz="1200" dirty="0">
                <a:solidFill>
                  <a:srgbClr val="336699"/>
                </a:solidFill>
              </a:endParaRPr>
            </a:p>
          </p:txBody>
        </p:sp>
        <p:cxnSp>
          <p:nvCxnSpPr>
            <p:cNvPr id="36" name="Connecteur droit avec flèche 35"/>
            <p:cNvCxnSpPr>
              <a:stCxn id="37" idx="0"/>
            </p:cNvCxnSpPr>
            <p:nvPr/>
          </p:nvCxnSpPr>
          <p:spPr>
            <a:xfrm flipH="1" flipV="1">
              <a:off x="4751841" y="3717032"/>
              <a:ext cx="666163" cy="9361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4400973" y="4653135"/>
              <a:ext cx="2034061" cy="446731"/>
            </a:xfrm>
            <a:prstGeom prst="rect">
              <a:avLst/>
            </a:prstGeom>
            <a:solidFill>
              <a:schemeClr val="bg1"/>
            </a:solidFill>
          </p:spPr>
          <p:txBody>
            <a:bodyPr wrap="none" rtlCol="0">
              <a:spAutoFit/>
            </a:bodyPr>
            <a:lstStyle/>
            <a:p>
              <a:pPr algn="ctr">
                <a:spcBef>
                  <a:spcPts val="0"/>
                </a:spcBef>
              </a:pPr>
              <a:r>
                <a:rPr lang="en-US" sz="1200" dirty="0" smtClean="0">
                  <a:solidFill>
                    <a:srgbClr val="336699"/>
                  </a:solidFill>
                </a:rPr>
                <a:t>Fixed multilayer passive </a:t>
              </a:r>
            </a:p>
            <a:p>
              <a:pPr algn="ctr">
                <a:spcBef>
                  <a:spcPts val="0"/>
                </a:spcBef>
              </a:pPr>
              <a:r>
                <a:rPr lang="en-US" sz="1200" dirty="0" smtClean="0">
                  <a:solidFill>
                    <a:srgbClr val="336699"/>
                  </a:solidFill>
                </a:rPr>
                <a:t>magnetic shield</a:t>
              </a:r>
              <a:endParaRPr lang="en-US" sz="1200" dirty="0">
                <a:solidFill>
                  <a:srgbClr val="336699"/>
                </a:solidFill>
              </a:endParaRPr>
            </a:p>
          </p:txBody>
        </p:sp>
        <p:sp>
          <p:nvSpPr>
            <p:cNvPr id="38" name="ZoneTexte 37"/>
            <p:cNvSpPr txBox="1"/>
            <p:nvPr/>
          </p:nvSpPr>
          <p:spPr>
            <a:xfrm>
              <a:off x="2448513" y="1681063"/>
              <a:ext cx="1790208" cy="268038"/>
            </a:xfrm>
            <a:prstGeom prst="rect">
              <a:avLst/>
            </a:prstGeom>
            <a:noFill/>
          </p:spPr>
          <p:txBody>
            <a:bodyPr wrap="none" rtlCol="0">
              <a:spAutoFit/>
            </a:bodyPr>
            <a:lstStyle/>
            <a:p>
              <a:r>
                <a:rPr lang="en-US" sz="1200" dirty="0" smtClean="0">
                  <a:solidFill>
                    <a:srgbClr val="336699"/>
                  </a:solidFill>
                </a:rPr>
                <a:t>Movable coils system</a:t>
              </a:r>
              <a:endParaRPr lang="en-US" sz="1200" dirty="0">
                <a:solidFill>
                  <a:srgbClr val="336699"/>
                </a:solidFill>
              </a:endParaRPr>
            </a:p>
          </p:txBody>
        </p:sp>
        <p:cxnSp>
          <p:nvCxnSpPr>
            <p:cNvPr id="39" name="Connecteur droit avec flèche 38"/>
            <p:cNvCxnSpPr>
              <a:stCxn id="38" idx="2"/>
            </p:cNvCxnSpPr>
            <p:nvPr/>
          </p:nvCxnSpPr>
          <p:spPr>
            <a:xfrm flipH="1">
              <a:off x="3131842" y="1949101"/>
              <a:ext cx="211776" cy="12638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3"/>
          <p:cNvPicPr>
            <a:picLocks noChangeAspect="1" noChangeArrowheads="1"/>
          </p:cNvPicPr>
          <p:nvPr/>
        </p:nvPicPr>
        <p:blipFill>
          <a:blip r:embed="rId2" cstate="print"/>
          <a:srcRect l="23128" t="7503" r="18330" b="12653"/>
          <a:stretch>
            <a:fillRect/>
          </a:stretch>
        </p:blipFill>
        <p:spPr bwMode="auto">
          <a:xfrm>
            <a:off x="5292080" y="1124744"/>
            <a:ext cx="3528392" cy="3629091"/>
          </a:xfrm>
          <a:prstGeom prst="rect">
            <a:avLst/>
          </a:prstGeom>
          <a:noFill/>
          <a:ln w="9525" algn="ctr">
            <a:noFill/>
            <a:miter lim="800000"/>
            <a:headEnd/>
            <a:tailEnd/>
          </a:ln>
          <a:effectLst/>
        </p:spPr>
      </p:pic>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control</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3"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4"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5"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Text Box 16"/>
          <p:cNvSpPr txBox="1">
            <a:spLocks noChangeArrowheads="1"/>
          </p:cNvSpPr>
          <p:nvPr/>
        </p:nvSpPr>
        <p:spPr bwMode="auto">
          <a:xfrm>
            <a:off x="251520" y="1052736"/>
            <a:ext cx="5976664" cy="4339650"/>
          </a:xfrm>
          <a:prstGeom prst="rect">
            <a:avLst/>
          </a:prstGeom>
          <a:noFill/>
          <a:ln w="9525">
            <a:noFill/>
            <a:miter lim="800000"/>
            <a:headEnd/>
            <a:tailEnd/>
          </a:ln>
          <a:effectLst/>
        </p:spPr>
        <p:txBody>
          <a:bodyPr wrap="square">
            <a:spAutoFit/>
          </a:bodyPr>
          <a:lstStyle/>
          <a:p>
            <a:pPr marL="0" lvl="1" algn="just">
              <a:spcBef>
                <a:spcPts val="0"/>
              </a:spcBef>
            </a:pPr>
            <a:r>
              <a:rPr lang="en-US" sz="1600" b="0" dirty="0" smtClean="0">
                <a:solidFill>
                  <a:srgbClr val="C00000"/>
                </a:solidFill>
              </a:rPr>
              <a:t>Magnetic field stability and homogeneity (B</a:t>
            </a:r>
            <a:r>
              <a:rPr lang="en-US" sz="1600" b="0" baseline="-25000" dirty="0" smtClean="0">
                <a:solidFill>
                  <a:srgbClr val="C00000"/>
                </a:solidFill>
              </a:rPr>
              <a:t>0</a:t>
            </a:r>
            <a:r>
              <a:rPr lang="en-US" sz="1600" b="0" dirty="0" smtClean="0">
                <a:solidFill>
                  <a:srgbClr val="C00000"/>
                </a:solidFill>
              </a:rPr>
              <a:t> = 1 µT)</a:t>
            </a:r>
          </a:p>
          <a:p>
            <a:pPr marL="0" lvl="1" algn="just">
              <a:spcBef>
                <a:spcPts val="0"/>
              </a:spcBef>
            </a:pPr>
            <a:endParaRPr lang="en-US" sz="1600" b="0" dirty="0" smtClean="0">
              <a:solidFill>
                <a:srgbClr val="336699"/>
              </a:solidFill>
            </a:endParaRPr>
          </a:p>
          <a:p>
            <a:pPr marL="0" lvl="1" algn="just">
              <a:spcBef>
                <a:spcPts val="0"/>
              </a:spcBef>
            </a:pPr>
            <a:r>
              <a:rPr lang="en-US" sz="1600" b="0" dirty="0" smtClean="0">
                <a:solidFill>
                  <a:srgbClr val="336699"/>
                </a:solidFill>
              </a:rPr>
              <a:t>   - New passive cubic multilayer shield (PSI)</a:t>
            </a:r>
          </a:p>
          <a:p>
            <a:pPr marL="0" lvl="1" algn="just">
              <a:spcBef>
                <a:spcPts val="0"/>
              </a:spcBef>
            </a:pPr>
            <a:r>
              <a:rPr lang="en-US" sz="1600" b="0" dirty="0" smtClean="0">
                <a:solidFill>
                  <a:srgbClr val="336699"/>
                </a:solidFill>
              </a:rPr>
              <a:t>     </a:t>
            </a:r>
            <a:r>
              <a:rPr lang="en-US" sz="1200" b="0" dirty="0" smtClean="0">
                <a:solidFill>
                  <a:srgbClr val="336699"/>
                </a:solidFill>
              </a:rPr>
              <a:t>5 layers, shielding factor </a:t>
            </a:r>
            <a:r>
              <a:rPr lang="en-US" sz="1200" b="0" dirty="0" smtClean="0">
                <a:solidFill>
                  <a:srgbClr val="336699"/>
                </a:solidFill>
                <a:latin typeface="Times New Roman"/>
                <a:cs typeface="Times New Roman"/>
              </a:rPr>
              <a:t>≈ </a:t>
            </a:r>
            <a:r>
              <a:rPr lang="en-US" sz="1200" b="0" dirty="0" smtClean="0">
                <a:solidFill>
                  <a:srgbClr val="336699"/>
                </a:solidFill>
              </a:rPr>
              <a:t>10</a:t>
            </a:r>
            <a:r>
              <a:rPr lang="en-US" sz="1200" b="0" baseline="30000" dirty="0" smtClean="0">
                <a:solidFill>
                  <a:srgbClr val="336699"/>
                </a:solidFill>
              </a:rPr>
              <a:t>5</a:t>
            </a:r>
            <a:r>
              <a:rPr lang="en-US" sz="1200" b="0" dirty="0" smtClean="0">
                <a:solidFill>
                  <a:srgbClr val="336699"/>
                </a:solidFill>
              </a:rPr>
              <a:t>, shield delivered in 2015</a:t>
            </a:r>
            <a:endParaRPr lang="en-US" sz="1200" b="0" baseline="30000" dirty="0" smtClean="0">
              <a:solidFill>
                <a:srgbClr val="336699"/>
              </a:solidFill>
            </a:endParaRPr>
          </a:p>
          <a:p>
            <a:pPr marL="0" lvl="1" algn="just">
              <a:spcBef>
                <a:spcPts val="0"/>
              </a:spcBef>
            </a:pPr>
            <a:endParaRPr lang="en-US" sz="1600" b="0" dirty="0" smtClean="0">
              <a:solidFill>
                <a:srgbClr val="336699"/>
              </a:solidFill>
            </a:endParaRPr>
          </a:p>
          <a:p>
            <a:pPr marL="0" lvl="1" algn="just">
              <a:spcBef>
                <a:spcPts val="0"/>
              </a:spcBef>
            </a:pPr>
            <a:r>
              <a:rPr lang="en-US" sz="1600" b="0" dirty="0" smtClean="0">
                <a:solidFill>
                  <a:srgbClr val="006600"/>
                </a:solidFill>
              </a:rPr>
              <a:t>   - Coils system (LPC/Kentucky)</a:t>
            </a:r>
          </a:p>
          <a:p>
            <a:pPr marL="0" lvl="1" algn="just">
              <a:spcBef>
                <a:spcPts val="0"/>
              </a:spcBef>
            </a:pPr>
            <a:r>
              <a:rPr lang="en-US" sz="1600" b="0" dirty="0" smtClean="0">
                <a:solidFill>
                  <a:srgbClr val="006600"/>
                </a:solidFill>
              </a:rPr>
              <a:t>     </a:t>
            </a:r>
            <a:r>
              <a:rPr lang="en-US" sz="1200" b="0" dirty="0" smtClean="0">
                <a:solidFill>
                  <a:srgbClr val="006600"/>
                </a:solidFill>
              </a:rPr>
              <a:t>new technique, field homogeneity 10</a:t>
            </a:r>
            <a:r>
              <a:rPr lang="en-US" sz="1200" b="0" baseline="30000" dirty="0" smtClean="0">
                <a:solidFill>
                  <a:srgbClr val="006600"/>
                </a:solidFill>
              </a:rPr>
              <a:t>-5</a:t>
            </a:r>
            <a:r>
              <a:rPr lang="en-US" sz="1200" b="0" dirty="0" smtClean="0">
                <a:solidFill>
                  <a:srgbClr val="006600"/>
                </a:solidFill>
              </a:rPr>
              <a:t>, no external field</a:t>
            </a:r>
          </a:p>
          <a:p>
            <a:pPr marL="0" lvl="1" algn="just">
              <a:spcBef>
                <a:spcPts val="0"/>
              </a:spcBef>
            </a:pPr>
            <a:endParaRPr lang="en-US" sz="1200" b="0" dirty="0" smtClean="0">
              <a:solidFill>
                <a:srgbClr val="336699"/>
              </a:solidFill>
            </a:endParaRPr>
          </a:p>
          <a:p>
            <a:pPr marL="0" lvl="1" algn="just">
              <a:spcBef>
                <a:spcPts val="0"/>
              </a:spcBef>
            </a:pPr>
            <a:r>
              <a:rPr lang="en-US" sz="1600" b="0" dirty="0" smtClean="0">
                <a:solidFill>
                  <a:srgbClr val="336699"/>
                </a:solidFill>
              </a:rPr>
              <a:t>   - Stabilized B</a:t>
            </a:r>
            <a:r>
              <a:rPr lang="en-US" sz="1600" b="0" baseline="-25000" dirty="0" smtClean="0">
                <a:solidFill>
                  <a:srgbClr val="336699"/>
                </a:solidFill>
              </a:rPr>
              <a:t>0</a:t>
            </a:r>
            <a:r>
              <a:rPr lang="en-US" sz="1600" b="0" dirty="0" smtClean="0">
                <a:solidFill>
                  <a:srgbClr val="336699"/>
                </a:solidFill>
              </a:rPr>
              <a:t> current source (LPSC)</a:t>
            </a:r>
          </a:p>
          <a:p>
            <a:pPr marL="0" lvl="1" algn="just">
              <a:spcBef>
                <a:spcPts val="0"/>
              </a:spcBef>
            </a:pPr>
            <a:r>
              <a:rPr lang="en-US" sz="1600" b="0" dirty="0" smtClean="0">
                <a:solidFill>
                  <a:srgbClr val="336699"/>
                </a:solidFill>
              </a:rPr>
              <a:t>     </a:t>
            </a:r>
            <a:r>
              <a:rPr lang="en-US" sz="1200" b="0" dirty="0" smtClean="0">
                <a:solidFill>
                  <a:srgbClr val="336699"/>
                </a:solidFill>
              </a:rPr>
              <a:t>B</a:t>
            </a:r>
            <a:r>
              <a:rPr lang="en-US" sz="1200" b="0" baseline="-25000" dirty="0" smtClean="0">
                <a:solidFill>
                  <a:srgbClr val="336699"/>
                </a:solidFill>
              </a:rPr>
              <a:t>0</a:t>
            </a:r>
            <a:r>
              <a:rPr lang="en-US" sz="1200" b="0" dirty="0" smtClean="0">
                <a:solidFill>
                  <a:srgbClr val="336699"/>
                </a:solidFill>
              </a:rPr>
              <a:t> drift during precession &lt; 10</a:t>
            </a:r>
            <a:r>
              <a:rPr lang="en-US" sz="1200" b="0" baseline="30000" dirty="0" smtClean="0">
                <a:solidFill>
                  <a:srgbClr val="336699"/>
                </a:solidFill>
              </a:rPr>
              <a:t>-7</a:t>
            </a:r>
            <a:r>
              <a:rPr lang="en-US" sz="1200" b="0" dirty="0" smtClean="0">
                <a:solidFill>
                  <a:srgbClr val="336699"/>
                </a:solidFill>
              </a:rPr>
              <a:t> (100 </a:t>
            </a:r>
            <a:r>
              <a:rPr lang="en-US" sz="1200" b="0" dirty="0" err="1" smtClean="0">
                <a:solidFill>
                  <a:srgbClr val="336699"/>
                </a:solidFill>
              </a:rPr>
              <a:t>fT</a:t>
            </a:r>
            <a:r>
              <a:rPr lang="en-US" sz="1200" b="0" dirty="0" smtClean="0">
                <a:solidFill>
                  <a:srgbClr val="336699"/>
                </a:solidFill>
              </a:rPr>
              <a:t>)</a:t>
            </a:r>
            <a:endParaRPr lang="en-US" sz="1600" b="0" dirty="0" smtClean="0">
              <a:solidFill>
                <a:srgbClr val="336699"/>
              </a:solidFill>
            </a:endParaRPr>
          </a:p>
          <a:p>
            <a:pPr marL="0" lvl="1" algn="just">
              <a:spcBef>
                <a:spcPts val="0"/>
              </a:spcBef>
            </a:pPr>
            <a:endParaRPr lang="en-US" sz="1600" b="0" dirty="0" smtClean="0">
              <a:solidFill>
                <a:srgbClr val="336699"/>
              </a:solidFill>
            </a:endParaRPr>
          </a:p>
          <a:p>
            <a:pPr marL="0" lvl="1" algn="just">
              <a:spcBef>
                <a:spcPts val="0"/>
              </a:spcBef>
            </a:pPr>
            <a:r>
              <a:rPr lang="en-US" sz="1600" b="0" dirty="0" smtClean="0">
                <a:solidFill>
                  <a:srgbClr val="336699"/>
                </a:solidFill>
              </a:rPr>
              <a:t>   - Active surrounding field compensation (ETH/</a:t>
            </a:r>
            <a:r>
              <a:rPr lang="en-US" sz="1600" b="0" dirty="0" err="1" smtClean="0">
                <a:solidFill>
                  <a:srgbClr val="336699"/>
                </a:solidFill>
              </a:rPr>
              <a:t>Crakow</a:t>
            </a:r>
            <a:r>
              <a:rPr lang="en-US" sz="1600" b="0" dirty="0" smtClean="0">
                <a:solidFill>
                  <a:srgbClr val="336699"/>
                </a:solidFill>
              </a:rPr>
              <a:t>)</a:t>
            </a:r>
            <a:endParaRPr lang="en-US" sz="1200" b="0" dirty="0" smtClean="0">
              <a:solidFill>
                <a:srgbClr val="336699"/>
              </a:solidFill>
            </a:endParaRPr>
          </a:p>
          <a:p>
            <a:pPr marL="0" lvl="1" algn="just">
              <a:spcBef>
                <a:spcPts val="0"/>
              </a:spcBef>
            </a:pPr>
            <a:r>
              <a:rPr lang="en-US" sz="1200" b="0" dirty="0" smtClean="0">
                <a:solidFill>
                  <a:srgbClr val="336699"/>
                </a:solidFill>
              </a:rPr>
              <a:t>      reduce external field fluctuations and </a:t>
            </a:r>
            <a:r>
              <a:rPr lang="en-US" sz="1200" b="0" dirty="0" err="1" smtClean="0">
                <a:solidFill>
                  <a:srgbClr val="336699"/>
                </a:solidFill>
              </a:rPr>
              <a:t>inhomogeneties</a:t>
            </a:r>
            <a:r>
              <a:rPr lang="en-US" sz="1200" b="0" dirty="0" smtClean="0">
                <a:solidFill>
                  <a:srgbClr val="336699"/>
                </a:solidFill>
              </a:rPr>
              <a:t> </a:t>
            </a:r>
          </a:p>
          <a:p>
            <a:pPr marL="0" lvl="1" algn="just">
              <a:spcBef>
                <a:spcPts val="0"/>
              </a:spcBef>
            </a:pPr>
            <a:endParaRPr lang="en-US" sz="1200" b="0" dirty="0" smtClean="0">
              <a:solidFill>
                <a:srgbClr val="336699"/>
              </a:solidFill>
            </a:endParaRPr>
          </a:p>
          <a:p>
            <a:pPr marL="0" lvl="1" algn="just">
              <a:spcBef>
                <a:spcPts val="0"/>
              </a:spcBef>
            </a:pPr>
            <a:r>
              <a:rPr lang="en-US" sz="1600" b="0" dirty="0" smtClean="0">
                <a:solidFill>
                  <a:srgbClr val="336699"/>
                </a:solidFill>
              </a:rPr>
              <a:t>   - Shield degaussing (PTB,PSI)</a:t>
            </a:r>
          </a:p>
          <a:p>
            <a:pPr marL="0" lvl="1" algn="just">
              <a:spcBef>
                <a:spcPts val="0"/>
              </a:spcBef>
            </a:pPr>
            <a:r>
              <a:rPr lang="en-US" sz="1600" b="0" dirty="0" smtClean="0">
                <a:solidFill>
                  <a:srgbClr val="336699"/>
                </a:solidFill>
              </a:rPr>
              <a:t>     </a:t>
            </a:r>
            <a:r>
              <a:rPr lang="en-US" sz="1200" b="0" dirty="0" smtClean="0">
                <a:solidFill>
                  <a:srgbClr val="336699"/>
                </a:solidFill>
              </a:rPr>
              <a:t>residual field &lt; 100 </a:t>
            </a:r>
            <a:r>
              <a:rPr lang="en-US" sz="1200" b="0" dirty="0" err="1" smtClean="0">
                <a:solidFill>
                  <a:srgbClr val="336699"/>
                </a:solidFill>
              </a:rPr>
              <a:t>pT</a:t>
            </a:r>
            <a:endParaRPr lang="en-US" sz="1200" b="0" dirty="0" smtClean="0">
              <a:solidFill>
                <a:srgbClr val="336699"/>
              </a:solidFill>
            </a:endParaRPr>
          </a:p>
          <a:p>
            <a:pPr marL="0" lvl="1" algn="just">
              <a:spcBef>
                <a:spcPts val="0"/>
              </a:spcBef>
            </a:pPr>
            <a:r>
              <a:rPr lang="en-US" sz="1600" b="0" dirty="0" smtClean="0">
                <a:solidFill>
                  <a:srgbClr val="336699"/>
                </a:solidFill>
              </a:rPr>
              <a:t>	</a:t>
            </a:r>
          </a:p>
          <a:p>
            <a:pPr marL="0" lvl="1" algn="just">
              <a:spcBef>
                <a:spcPts val="0"/>
              </a:spcBef>
            </a:pPr>
            <a:r>
              <a:rPr lang="en-US" sz="1600" b="0" dirty="0" smtClean="0">
                <a:solidFill>
                  <a:srgbClr val="336699"/>
                </a:solidFill>
              </a:rPr>
              <a:t>   </a:t>
            </a:r>
            <a:r>
              <a:rPr lang="en-US" sz="1200" b="0" dirty="0" smtClean="0">
                <a:solidFill>
                  <a:srgbClr val="336699"/>
                </a:solidFill>
              </a:rPr>
              <a:t>+ electrodes degaussing @ PTB, active 3D field stabilization, </a:t>
            </a:r>
            <a:r>
              <a:rPr lang="en-US" sz="1200" b="0" dirty="0" err="1" smtClean="0">
                <a:solidFill>
                  <a:schemeClr val="tx1"/>
                </a:solidFill>
              </a:rPr>
              <a:t>thermohouse</a:t>
            </a:r>
            <a:r>
              <a:rPr lang="en-US" sz="1200" b="0" dirty="0" smtClean="0">
                <a:solidFill>
                  <a:schemeClr val="tx1"/>
                </a:solidFill>
              </a:rPr>
              <a:t> (built)</a:t>
            </a:r>
          </a:p>
        </p:txBody>
      </p:sp>
      <p:sp>
        <p:nvSpPr>
          <p:cNvPr id="23" name="Text Box 16"/>
          <p:cNvSpPr txBox="1">
            <a:spLocks noChangeArrowheads="1"/>
          </p:cNvSpPr>
          <p:nvPr/>
        </p:nvSpPr>
        <p:spPr bwMode="auto">
          <a:xfrm>
            <a:off x="2051720" y="5589240"/>
            <a:ext cx="2736304" cy="338554"/>
          </a:xfrm>
          <a:prstGeom prst="rect">
            <a:avLst/>
          </a:prstGeom>
          <a:noFill/>
          <a:ln w="9525">
            <a:solidFill>
              <a:srgbClr val="C00000"/>
            </a:solidFill>
            <a:miter lim="800000"/>
            <a:headEnd/>
            <a:tailEnd/>
          </a:ln>
          <a:effectLst/>
        </p:spPr>
        <p:txBody>
          <a:bodyPr wrap="square">
            <a:spAutoFit/>
          </a:bodyPr>
          <a:lstStyle/>
          <a:p>
            <a:pPr marL="0" lvl="1">
              <a:spcBef>
                <a:spcPts val="0"/>
              </a:spcBef>
            </a:pPr>
            <a:r>
              <a:rPr lang="en-US" sz="1600" b="0" dirty="0" smtClean="0">
                <a:solidFill>
                  <a:srgbClr val="C00000"/>
                </a:solidFill>
              </a:rPr>
              <a:t>Homogeneity &lt; 10</a:t>
            </a:r>
            <a:r>
              <a:rPr lang="en-US" sz="1600" b="0" baseline="30000" dirty="0" smtClean="0">
                <a:solidFill>
                  <a:srgbClr val="C00000"/>
                </a:solidFill>
              </a:rPr>
              <a:t>-5</a:t>
            </a:r>
            <a:r>
              <a:rPr lang="en-US" sz="1600" b="0" dirty="0" smtClean="0">
                <a:solidFill>
                  <a:srgbClr val="C00000"/>
                </a:solidFill>
              </a:rPr>
              <a:t> (10 </a:t>
            </a:r>
            <a:r>
              <a:rPr lang="en-US" sz="1600" b="0" dirty="0" err="1" smtClean="0">
                <a:solidFill>
                  <a:srgbClr val="C00000"/>
                </a:solidFill>
              </a:rPr>
              <a:t>pT</a:t>
            </a:r>
            <a:r>
              <a:rPr lang="en-US" sz="1600" b="0" dirty="0" smtClean="0">
                <a:solidFill>
                  <a:srgbClr val="C00000"/>
                </a:solidFill>
              </a:rPr>
              <a:t>) </a:t>
            </a:r>
          </a:p>
        </p:txBody>
      </p:sp>
      <p:sp>
        <p:nvSpPr>
          <p:cNvPr id="26" name="Text Box 16"/>
          <p:cNvSpPr txBox="1">
            <a:spLocks noChangeArrowheads="1"/>
          </p:cNvSpPr>
          <p:nvPr/>
        </p:nvSpPr>
        <p:spPr bwMode="auto">
          <a:xfrm>
            <a:off x="5076056" y="5589240"/>
            <a:ext cx="2016224" cy="338554"/>
          </a:xfrm>
          <a:prstGeom prst="rect">
            <a:avLst/>
          </a:prstGeom>
          <a:noFill/>
          <a:ln w="9525">
            <a:solidFill>
              <a:srgbClr val="C00000"/>
            </a:solidFill>
            <a:miter lim="800000"/>
            <a:headEnd/>
            <a:tailEnd/>
          </a:ln>
          <a:effectLst/>
        </p:spPr>
        <p:txBody>
          <a:bodyPr wrap="square">
            <a:spAutoFit/>
          </a:bodyPr>
          <a:lstStyle/>
          <a:p>
            <a:pPr marL="0" lvl="1">
              <a:spcBef>
                <a:spcPts val="0"/>
              </a:spcBef>
            </a:pPr>
            <a:r>
              <a:rPr lang="en-US" sz="1600" b="0" dirty="0" smtClean="0">
                <a:solidFill>
                  <a:srgbClr val="C00000"/>
                </a:solidFill>
              </a:rPr>
              <a:t>Gradient &lt; 1 </a:t>
            </a:r>
            <a:r>
              <a:rPr lang="en-US" sz="1600" b="0" dirty="0" err="1" smtClean="0">
                <a:solidFill>
                  <a:srgbClr val="C00000"/>
                </a:solidFill>
              </a:rPr>
              <a:t>pT</a:t>
            </a:r>
            <a:r>
              <a:rPr lang="en-US" sz="1600" b="0" dirty="0" smtClean="0">
                <a:solidFill>
                  <a:srgbClr val="C00000"/>
                </a:solidFill>
              </a:rPr>
              <a:t>/cm</a:t>
            </a:r>
          </a:p>
        </p:txBody>
      </p:sp>
      <p:sp>
        <p:nvSpPr>
          <p:cNvPr id="27" name="Text Box 16"/>
          <p:cNvSpPr txBox="1">
            <a:spLocks noChangeArrowheads="1"/>
          </p:cNvSpPr>
          <p:nvPr/>
        </p:nvSpPr>
        <p:spPr bwMode="auto">
          <a:xfrm>
            <a:off x="2483768" y="6021288"/>
            <a:ext cx="4104456" cy="338554"/>
          </a:xfrm>
          <a:prstGeom prst="rect">
            <a:avLst/>
          </a:prstGeom>
          <a:noFill/>
          <a:ln w="9525">
            <a:solidFill>
              <a:srgbClr val="C00000"/>
            </a:solidFill>
            <a:miter lim="800000"/>
            <a:headEnd/>
            <a:tailEnd/>
          </a:ln>
          <a:effectLst/>
        </p:spPr>
        <p:txBody>
          <a:bodyPr wrap="square">
            <a:spAutoFit/>
          </a:bodyPr>
          <a:lstStyle/>
          <a:p>
            <a:pPr marL="0" lvl="1">
              <a:spcBef>
                <a:spcPts val="0"/>
              </a:spcBef>
            </a:pPr>
            <a:r>
              <a:rPr lang="en-US" sz="1600" b="0" dirty="0" smtClean="0">
                <a:solidFill>
                  <a:srgbClr val="C00000"/>
                </a:solidFill>
              </a:rPr>
              <a:t>Stability during precession &lt; 10</a:t>
            </a:r>
            <a:r>
              <a:rPr lang="en-US" sz="1600" b="0" baseline="30000" dirty="0" smtClean="0">
                <a:solidFill>
                  <a:srgbClr val="C00000"/>
                </a:solidFill>
              </a:rPr>
              <a:t>-7</a:t>
            </a:r>
            <a:r>
              <a:rPr lang="en-US" sz="1600" b="0" dirty="0" smtClean="0">
                <a:solidFill>
                  <a:srgbClr val="336699"/>
                </a:solidFill>
              </a:rPr>
              <a:t>  </a:t>
            </a:r>
            <a:r>
              <a:rPr lang="en-US" sz="1600" b="0" dirty="0" smtClean="0">
                <a:solidFill>
                  <a:srgbClr val="C00000"/>
                </a:solidFill>
              </a:rPr>
              <a:t>(100 </a:t>
            </a:r>
            <a:r>
              <a:rPr lang="en-US" sz="1600" b="0" dirty="0" err="1" smtClean="0">
                <a:solidFill>
                  <a:srgbClr val="C00000"/>
                </a:solidFill>
              </a:rPr>
              <a:t>fT</a:t>
            </a:r>
            <a:r>
              <a:rPr lang="en-US" sz="1600" b="0" dirty="0" smtClean="0">
                <a:solidFill>
                  <a:srgbClr val="C00000"/>
                </a:solidFill>
              </a:rPr>
              <a:t>) </a:t>
            </a:r>
          </a:p>
        </p:txBody>
      </p:sp>
      <p:cxnSp>
        <p:nvCxnSpPr>
          <p:cNvPr id="17" name="Connecteur droit avec flèche 16"/>
          <p:cNvCxnSpPr>
            <a:stCxn id="22" idx="2"/>
          </p:cNvCxnSpPr>
          <p:nvPr/>
        </p:nvCxnSpPr>
        <p:spPr bwMode="auto">
          <a:xfrm flipV="1">
            <a:off x="7056276" y="3717032"/>
            <a:ext cx="1764196" cy="1036803"/>
          </a:xfrm>
          <a:prstGeom prst="straightConnector1">
            <a:avLst/>
          </a:prstGeom>
          <a:noFill/>
          <a:ln>
            <a:solidFill>
              <a:schemeClr val="tx1"/>
            </a:solidFill>
            <a:headEnd type="triangle"/>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4" name="ZoneTexte 23"/>
          <p:cNvSpPr txBox="1"/>
          <p:nvPr/>
        </p:nvSpPr>
        <p:spPr>
          <a:xfrm rot="19846820">
            <a:off x="7931289" y="4169080"/>
            <a:ext cx="577402" cy="276999"/>
          </a:xfrm>
          <a:prstGeom prst="rect">
            <a:avLst/>
          </a:prstGeom>
          <a:noFill/>
        </p:spPr>
        <p:txBody>
          <a:bodyPr wrap="none" rtlCol="0">
            <a:spAutoFit/>
          </a:bodyPr>
          <a:lstStyle/>
          <a:p>
            <a:r>
              <a:rPr lang="en-US" sz="1200" dirty="0" smtClean="0">
                <a:solidFill>
                  <a:schemeClr val="tx1"/>
                </a:solidFill>
              </a:rPr>
              <a:t>0.5 m</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69088"/>
            <a:ext cx="9144000" cy="188912"/>
          </a:xfrm>
          <a:prstGeom prst="rect">
            <a:avLst/>
          </a:prstGeom>
          <a:gradFill rotWithShape="1">
            <a:gsLst>
              <a:gs pos="0">
                <a:srgbClr val="FF9900"/>
              </a:gs>
              <a:gs pos="100000">
                <a:schemeClr val="bg1"/>
              </a:gs>
            </a:gsLst>
            <a:lin ang="0" scaled="1"/>
          </a:gradFill>
          <a:ln w="9525">
            <a:noFill/>
            <a:miter lim="800000"/>
            <a:headEnd/>
            <a:tailEnd/>
          </a:ln>
        </p:spPr>
        <p:txBody>
          <a:bodyPr wrap="none" anchor="ctr"/>
          <a:lstStyle/>
          <a:p>
            <a:endParaRPr lang="fr-FR"/>
          </a:p>
        </p:txBody>
      </p:sp>
      <p:sp>
        <p:nvSpPr>
          <p:cNvPr id="3075" name="Rectangle 10"/>
          <p:cNvSpPr>
            <a:spLocks noChangeArrowheads="1"/>
          </p:cNvSpPr>
          <p:nvPr/>
        </p:nvSpPr>
        <p:spPr bwMode="auto">
          <a:xfrm>
            <a:off x="1116013" y="0"/>
            <a:ext cx="8027987" cy="188913"/>
          </a:xfrm>
          <a:prstGeom prst="rect">
            <a:avLst/>
          </a:prstGeom>
          <a:gradFill rotWithShape="1">
            <a:gsLst>
              <a:gs pos="0">
                <a:schemeClr val="bg1"/>
              </a:gs>
              <a:gs pos="100000">
                <a:srgbClr val="FF9900"/>
              </a:gs>
            </a:gsLst>
            <a:lin ang="0" scaled="1"/>
          </a:gradFill>
          <a:ln w="9525">
            <a:solidFill>
              <a:schemeClr val="bg1"/>
            </a:solidFill>
            <a:miter lim="800000"/>
            <a:headEnd/>
            <a:tailEnd/>
          </a:ln>
        </p:spPr>
        <p:txBody>
          <a:bodyPr wrap="none" anchor="ctr"/>
          <a:lstStyle/>
          <a:p>
            <a:endParaRPr lang="fr-FR"/>
          </a:p>
        </p:txBody>
      </p:sp>
      <p:sp>
        <p:nvSpPr>
          <p:cNvPr id="3080" name="Text Box 28"/>
          <p:cNvSpPr txBox="1">
            <a:spLocks noChangeArrowheads="1"/>
          </p:cNvSpPr>
          <p:nvPr/>
        </p:nvSpPr>
        <p:spPr bwMode="auto">
          <a:xfrm>
            <a:off x="1331913" y="260350"/>
            <a:ext cx="7632700" cy="457200"/>
          </a:xfrm>
          <a:prstGeom prst="rect">
            <a:avLst/>
          </a:prstGeom>
          <a:noFill/>
          <a:ln w="9525">
            <a:noFill/>
            <a:miter lim="800000"/>
            <a:headEnd/>
            <a:tailEnd/>
          </a:ln>
        </p:spPr>
        <p:txBody>
          <a:bodyPr>
            <a:spAutoFit/>
          </a:bodyPr>
          <a:lstStyle/>
          <a:p>
            <a:pPr algn="r"/>
            <a:r>
              <a:rPr lang="en-US" dirty="0" smtClean="0">
                <a:solidFill>
                  <a:srgbClr val="336699"/>
                </a:solidFill>
              </a:rPr>
              <a:t>Magnetic field monitoring</a:t>
            </a:r>
            <a:endParaRPr lang="en-US" dirty="0">
              <a:solidFill>
                <a:srgbClr val="336699"/>
              </a:solidFill>
            </a:endParaRPr>
          </a:p>
        </p:txBody>
      </p:sp>
      <p:sp>
        <p:nvSpPr>
          <p:cNvPr id="18" name="Text Box 42"/>
          <p:cNvSpPr txBox="1">
            <a:spLocks noChangeArrowheads="1"/>
          </p:cNvSpPr>
          <p:nvPr/>
        </p:nvSpPr>
        <p:spPr bwMode="auto">
          <a:xfrm>
            <a:off x="35371" y="6640909"/>
            <a:ext cx="4392613" cy="244475"/>
          </a:xfrm>
          <a:prstGeom prst="rect">
            <a:avLst/>
          </a:prstGeom>
          <a:noFill/>
          <a:ln w="9525">
            <a:noFill/>
            <a:miter lim="800000"/>
            <a:headEnd/>
            <a:tailEnd/>
          </a:ln>
        </p:spPr>
        <p:txBody>
          <a:bodyPr>
            <a:spAutoFit/>
          </a:bodyPr>
          <a:lstStyle/>
          <a:p>
            <a:pPr algn="l"/>
            <a:r>
              <a:rPr lang="fr-FR" sz="1000" dirty="0" smtClean="0">
                <a:solidFill>
                  <a:schemeClr val="bg1"/>
                </a:solidFill>
                <a:latin typeface="Arial Narrow" pitchFamily="34" charset="0"/>
              </a:rPr>
              <a:t>Conseil scientifique in2p3  24</a:t>
            </a:r>
            <a:r>
              <a:rPr lang="fr-FR" sz="1000" b="0" dirty="0" smtClean="0">
                <a:solidFill>
                  <a:schemeClr val="bg1"/>
                </a:solidFill>
                <a:latin typeface="Arial Narrow" pitchFamily="34" charset="0"/>
              </a:rPr>
              <a:t>.</a:t>
            </a:r>
            <a:r>
              <a:rPr lang="fr-FR" sz="1000" dirty="0" smtClean="0">
                <a:solidFill>
                  <a:schemeClr val="bg1"/>
                </a:solidFill>
                <a:latin typeface="Arial Narrow" pitchFamily="34" charset="0"/>
              </a:rPr>
              <a:t>10</a:t>
            </a:r>
            <a:r>
              <a:rPr lang="fr-FR" sz="1000" b="0" dirty="0" smtClean="0">
                <a:solidFill>
                  <a:schemeClr val="bg1"/>
                </a:solidFill>
                <a:latin typeface="Arial Narrow" pitchFamily="34" charset="0"/>
              </a:rPr>
              <a:t> .</a:t>
            </a:r>
            <a:r>
              <a:rPr lang="fr-FR" sz="1000" dirty="0" smtClean="0">
                <a:solidFill>
                  <a:schemeClr val="bg1"/>
                </a:solidFill>
                <a:latin typeface="Arial Narrow" pitchFamily="34" charset="0"/>
              </a:rPr>
              <a:t>2013</a:t>
            </a:r>
            <a:endParaRPr lang="fr-FR" sz="1000" dirty="0">
              <a:solidFill>
                <a:schemeClr val="bg1"/>
              </a:solidFill>
              <a:latin typeface="Arial Narrow" pitchFamily="34" charset="0"/>
            </a:endParaRPr>
          </a:p>
        </p:txBody>
      </p:sp>
      <p:sp>
        <p:nvSpPr>
          <p:cNvPr id="19" name="Text Box 41"/>
          <p:cNvSpPr txBox="1">
            <a:spLocks noChangeArrowheads="1"/>
          </p:cNvSpPr>
          <p:nvPr/>
        </p:nvSpPr>
        <p:spPr bwMode="auto">
          <a:xfrm>
            <a:off x="4211960" y="6640909"/>
            <a:ext cx="4932362" cy="244475"/>
          </a:xfrm>
          <a:prstGeom prst="rect">
            <a:avLst/>
          </a:prstGeom>
          <a:noFill/>
          <a:ln w="9525">
            <a:noFill/>
            <a:miter lim="800000"/>
            <a:headEnd/>
            <a:tailEnd/>
          </a:ln>
        </p:spPr>
        <p:txBody>
          <a:bodyPr>
            <a:spAutoFit/>
          </a:bodyPr>
          <a:lstStyle/>
          <a:p>
            <a:pPr algn="r"/>
            <a:r>
              <a:rPr lang="fr-FR" sz="1000" b="0" dirty="0" smtClean="0">
                <a:solidFill>
                  <a:srgbClr val="336699"/>
                </a:solidFill>
                <a:latin typeface="Arial Narrow" pitchFamily="34" charset="0"/>
              </a:rPr>
              <a:t>Lefort Thomas – Interactions fondamentales – LPC Caen </a:t>
            </a:r>
            <a:endParaRPr lang="fr-FR" sz="1000" b="0" dirty="0">
              <a:solidFill>
                <a:srgbClr val="336699"/>
              </a:solidFill>
              <a:latin typeface="Arial Narrow" pitchFamily="34" charset="0"/>
            </a:endParaRPr>
          </a:p>
        </p:txBody>
      </p:sp>
      <p:grpSp>
        <p:nvGrpSpPr>
          <p:cNvPr id="2" name="Groupe 11"/>
          <p:cNvGrpSpPr/>
          <p:nvPr/>
        </p:nvGrpSpPr>
        <p:grpSpPr>
          <a:xfrm>
            <a:off x="0" y="116632"/>
            <a:ext cx="3018581" cy="504056"/>
            <a:chOff x="113259" y="44624"/>
            <a:chExt cx="3018581" cy="504056"/>
          </a:xfrm>
        </p:grpSpPr>
        <p:pic>
          <p:nvPicPr>
            <p:cNvPr id="13" name="Picture 1" descr="U:\guesnon\LOGOS_LPC\logolpc_couleur_fondBlanc_ss_titre_petit.jpg"/>
            <p:cNvPicPr>
              <a:picLocks noChangeAspect="1" noChangeArrowheads="1"/>
            </p:cNvPicPr>
            <p:nvPr/>
          </p:nvPicPr>
          <p:blipFill>
            <a:blip r:embed="rId2" cstate="print"/>
            <a:srcRect/>
            <a:stretch>
              <a:fillRect/>
            </a:stretch>
          </p:blipFill>
          <p:spPr bwMode="auto">
            <a:xfrm>
              <a:off x="113259" y="44624"/>
              <a:ext cx="786333" cy="434114"/>
            </a:xfrm>
            <a:prstGeom prst="rect">
              <a:avLst/>
            </a:prstGeom>
            <a:noFill/>
          </p:spPr>
        </p:pic>
        <p:pic>
          <p:nvPicPr>
            <p:cNvPr id="14" name="Picture 3" descr="http://www-csnsm.in2p3.fr/IMG/siteon0.png?1373270420"/>
            <p:cNvPicPr>
              <a:picLocks noChangeAspect="1" noChangeArrowheads="1"/>
            </p:cNvPicPr>
            <p:nvPr/>
          </p:nvPicPr>
          <p:blipFill>
            <a:blip r:embed="rId3" cstate="print"/>
            <a:srcRect l="11193" t="20979" r="21650" b="38547"/>
            <a:stretch>
              <a:fillRect/>
            </a:stretch>
          </p:blipFill>
          <p:spPr bwMode="auto">
            <a:xfrm>
              <a:off x="1979712" y="44624"/>
              <a:ext cx="1152128" cy="504056"/>
            </a:xfrm>
            <a:prstGeom prst="rect">
              <a:avLst/>
            </a:prstGeom>
            <a:noFill/>
          </p:spPr>
        </p:pic>
        <p:pic>
          <p:nvPicPr>
            <p:cNvPr id="20" name="Picture 14"/>
            <p:cNvPicPr>
              <a:picLocks noChangeAspect="1" noChangeArrowheads="1"/>
            </p:cNvPicPr>
            <p:nvPr/>
          </p:nvPicPr>
          <p:blipFill>
            <a:blip r:embed="rId4" cstate="print"/>
            <a:srcRect/>
            <a:stretch>
              <a:fillRect/>
            </a:stretch>
          </p:blipFill>
          <p:spPr bwMode="auto">
            <a:xfrm>
              <a:off x="1043608" y="59026"/>
              <a:ext cx="792088" cy="463890"/>
            </a:xfrm>
            <a:prstGeom prst="rect">
              <a:avLst/>
            </a:prstGeom>
            <a:noFill/>
            <a:ln w="9525">
              <a:noFill/>
              <a:miter lim="800000"/>
              <a:headEnd/>
              <a:tailEnd/>
            </a:ln>
            <a:effectLst/>
          </p:spPr>
        </p:pic>
      </p:grpSp>
      <p:sp>
        <p:nvSpPr>
          <p:cNvPr id="34" name="Text Box 16"/>
          <p:cNvSpPr txBox="1">
            <a:spLocks noChangeArrowheads="1"/>
          </p:cNvSpPr>
          <p:nvPr/>
        </p:nvSpPr>
        <p:spPr bwMode="auto">
          <a:xfrm>
            <a:off x="539552" y="836712"/>
            <a:ext cx="8352928" cy="1277273"/>
          </a:xfrm>
          <a:prstGeom prst="rect">
            <a:avLst/>
          </a:prstGeom>
          <a:noFill/>
          <a:ln w="9525">
            <a:noFill/>
            <a:miter lim="800000"/>
            <a:headEnd/>
            <a:tailEnd/>
          </a:ln>
          <a:effectLst/>
        </p:spPr>
        <p:txBody>
          <a:bodyPr wrap="square">
            <a:spAutoFit/>
          </a:bodyPr>
          <a:lstStyle/>
          <a:p>
            <a:pPr marL="0" lvl="1" algn="just">
              <a:spcBef>
                <a:spcPts val="200"/>
              </a:spcBef>
            </a:pPr>
            <a:r>
              <a:rPr lang="en-US" sz="1800" b="0" dirty="0" smtClean="0">
                <a:solidFill>
                  <a:srgbClr val="C00000"/>
                </a:solidFill>
              </a:rPr>
              <a:t>Three magnetometers are going to be used:</a:t>
            </a:r>
          </a:p>
          <a:p>
            <a:pPr marL="0" lvl="1" algn="just">
              <a:spcBef>
                <a:spcPts val="200"/>
              </a:spcBef>
            </a:pPr>
            <a:r>
              <a:rPr lang="en-US" sz="1800" b="0" dirty="0" smtClean="0">
                <a:solidFill>
                  <a:srgbClr val="336699"/>
                </a:solidFill>
              </a:rPr>
              <a:t>	-  scalar Hg </a:t>
            </a:r>
            <a:r>
              <a:rPr lang="en-US" sz="1800" b="0" dirty="0" err="1" smtClean="0">
                <a:solidFill>
                  <a:srgbClr val="336699"/>
                </a:solidFill>
              </a:rPr>
              <a:t>comagnetometer</a:t>
            </a:r>
            <a:r>
              <a:rPr lang="en-US" sz="1800" b="0" dirty="0" smtClean="0">
                <a:solidFill>
                  <a:srgbClr val="336699"/>
                </a:solidFill>
              </a:rPr>
              <a:t>: field within the precession chambers</a:t>
            </a:r>
          </a:p>
          <a:p>
            <a:pPr marL="0" lvl="1" algn="just">
              <a:spcBef>
                <a:spcPts val="200"/>
              </a:spcBef>
            </a:pPr>
            <a:r>
              <a:rPr lang="en-US" sz="1800" b="0" dirty="0" smtClean="0">
                <a:solidFill>
                  <a:srgbClr val="336699"/>
                </a:solidFill>
              </a:rPr>
              <a:t>	-  scalar </a:t>
            </a:r>
            <a:r>
              <a:rPr lang="en-US" sz="1800" b="0" baseline="30000" dirty="0" smtClean="0">
                <a:solidFill>
                  <a:srgbClr val="336699"/>
                </a:solidFill>
              </a:rPr>
              <a:t>3</a:t>
            </a:r>
            <a:r>
              <a:rPr lang="en-US" sz="1800" b="0" dirty="0" smtClean="0">
                <a:solidFill>
                  <a:srgbClr val="336699"/>
                </a:solidFill>
              </a:rPr>
              <a:t>He magnetometer: field gradient</a:t>
            </a:r>
          </a:p>
          <a:p>
            <a:pPr marL="0" lvl="1" algn="just">
              <a:spcBef>
                <a:spcPts val="200"/>
              </a:spcBef>
            </a:pPr>
            <a:r>
              <a:rPr lang="en-US" sz="1800" b="0" dirty="0" smtClean="0">
                <a:solidFill>
                  <a:srgbClr val="336699"/>
                </a:solidFill>
              </a:rPr>
              <a:t>	-  vector Cs magnetometers: field components (transverse)</a:t>
            </a:r>
            <a:endParaRPr lang="en-US" sz="1600" b="0" dirty="0" smtClean="0">
              <a:solidFill>
                <a:srgbClr val="336699"/>
              </a:solidFill>
            </a:endParaRPr>
          </a:p>
        </p:txBody>
      </p:sp>
      <p:grpSp>
        <p:nvGrpSpPr>
          <p:cNvPr id="3" name="Groupe 23"/>
          <p:cNvGrpSpPr/>
          <p:nvPr/>
        </p:nvGrpSpPr>
        <p:grpSpPr>
          <a:xfrm>
            <a:off x="1475656" y="2330226"/>
            <a:ext cx="5760640" cy="3979094"/>
            <a:chOff x="1621924" y="2476549"/>
            <a:chExt cx="5346700" cy="3475038"/>
          </a:xfrm>
        </p:grpSpPr>
        <p:pic>
          <p:nvPicPr>
            <p:cNvPr id="15" name="Picture 5" descr="n2edm-inner-setup-jan2010"/>
            <p:cNvPicPr>
              <a:picLocks noChangeAspect="1" noChangeArrowheads="1"/>
            </p:cNvPicPr>
            <p:nvPr/>
          </p:nvPicPr>
          <p:blipFill>
            <a:blip r:embed="rId5" cstate="print"/>
            <a:srcRect/>
            <a:stretch>
              <a:fillRect/>
            </a:stretch>
          </p:blipFill>
          <p:spPr bwMode="auto">
            <a:xfrm>
              <a:off x="1621924" y="2476549"/>
              <a:ext cx="5346700" cy="3475038"/>
            </a:xfrm>
            <a:prstGeom prst="rect">
              <a:avLst/>
            </a:prstGeom>
            <a:noFill/>
            <a:ln w="9525">
              <a:noFill/>
              <a:miter lim="800000"/>
              <a:headEnd/>
              <a:tailEnd/>
            </a:ln>
          </p:spPr>
        </p:pic>
        <p:sp>
          <p:nvSpPr>
            <p:cNvPr id="16" name="ZoneTexte 15"/>
            <p:cNvSpPr txBox="1"/>
            <p:nvPr/>
          </p:nvSpPr>
          <p:spPr>
            <a:xfrm>
              <a:off x="4572000" y="3813452"/>
              <a:ext cx="493184" cy="338554"/>
            </a:xfrm>
            <a:prstGeom prst="rect">
              <a:avLst/>
            </a:prstGeom>
            <a:noFill/>
          </p:spPr>
          <p:txBody>
            <a:bodyPr wrap="square" rtlCol="0">
              <a:spAutoFit/>
            </a:bodyPr>
            <a:lstStyle/>
            <a:p>
              <a:r>
                <a:rPr lang="en-US" sz="1600" dirty="0" smtClean="0">
                  <a:solidFill>
                    <a:srgbClr val="336699"/>
                  </a:solidFill>
                </a:rPr>
                <a:t>Hg</a:t>
              </a:r>
              <a:endParaRPr lang="en-US" sz="1600" dirty="0">
                <a:solidFill>
                  <a:srgbClr val="336699"/>
                </a:solidFill>
              </a:endParaRPr>
            </a:p>
          </p:txBody>
        </p:sp>
        <p:sp>
          <p:nvSpPr>
            <p:cNvPr id="17" name="ZoneTexte 16"/>
            <p:cNvSpPr txBox="1"/>
            <p:nvPr/>
          </p:nvSpPr>
          <p:spPr>
            <a:xfrm>
              <a:off x="4572000" y="4245501"/>
              <a:ext cx="493184" cy="338554"/>
            </a:xfrm>
            <a:prstGeom prst="rect">
              <a:avLst/>
            </a:prstGeom>
            <a:noFill/>
          </p:spPr>
          <p:txBody>
            <a:bodyPr wrap="square" rtlCol="0">
              <a:spAutoFit/>
            </a:bodyPr>
            <a:lstStyle/>
            <a:p>
              <a:r>
                <a:rPr lang="en-US" sz="1600" dirty="0" smtClean="0">
                  <a:solidFill>
                    <a:srgbClr val="336699"/>
                  </a:solidFill>
                </a:rPr>
                <a:t>Hg</a:t>
              </a:r>
              <a:endParaRPr lang="en-US" sz="1600" dirty="0">
                <a:solidFill>
                  <a:srgbClr val="336699"/>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lide-LPC">
  <a:themeElements>
    <a:clrScheme name="Slide-LP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L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fr-FR" sz="2400" b="1" i="0" u="none" strike="noStrike" cap="none" normalizeH="0" baseline="0" smtClean="0">
            <a:ln>
              <a:noFill/>
            </a:ln>
            <a:solidFill>
              <a:srgbClr val="FF6600"/>
            </a:solidFill>
            <a:effectLst/>
            <a:latin typeface="Arial" charset="0"/>
          </a:defRPr>
        </a:defPPr>
      </a:lstStyle>
    </a:spDef>
    <a:lnDef>
      <a:spPr bwMode="auto">
        <a:noFill/>
        <a:ln>
          <a:solidFill>
            <a:srgbClr val="336699"/>
          </a:solidFill>
          <a:tailEnd type="triangle"/>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lstStyle/>
    </a:lnDef>
  </a:objectDefaults>
  <a:extraClrSchemeLst>
    <a:extraClrScheme>
      <a:clrScheme name="Slide-LP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LP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LP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LP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LP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LP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LP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LP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LP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LP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LP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LP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Slide-LPC</Template>
  <TotalTime>7401</TotalTime>
  <Words>3062</Words>
  <Application>Microsoft Office PowerPoint</Application>
  <PresentationFormat>Affichage à l'écran (4:3)</PresentationFormat>
  <Paragraphs>591</Paragraphs>
  <Slides>32</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34" baseType="lpstr">
      <vt:lpstr>Slide-LPC</vt:lpstr>
      <vt:lpstr>Équation</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Company>CNRS - IN2P3</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guesnon</dc:creator>
  <cp:lastModifiedBy>lefort</cp:lastModifiedBy>
  <cp:revision>1723</cp:revision>
  <dcterms:created xsi:type="dcterms:W3CDTF">2010-10-22T09:14:26Z</dcterms:created>
  <dcterms:modified xsi:type="dcterms:W3CDTF">2013-10-23T21:12:05Z</dcterms:modified>
</cp:coreProperties>
</file>