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7" r:id="rId2"/>
    <p:sldMasterId id="2147483685" r:id="rId3"/>
    <p:sldMasterId id="2147483697" r:id="rId4"/>
    <p:sldMasterId id="2147483712" r:id="rId5"/>
  </p:sldMasterIdLst>
  <p:notesMasterIdLst>
    <p:notesMasterId r:id="rId37"/>
  </p:notesMasterIdLst>
  <p:handoutMasterIdLst>
    <p:handoutMasterId r:id="rId38"/>
  </p:handoutMasterIdLst>
  <p:sldIdLst>
    <p:sldId id="300" r:id="rId6"/>
    <p:sldId id="690" r:id="rId7"/>
    <p:sldId id="699" r:id="rId8"/>
    <p:sldId id="771" r:id="rId9"/>
    <p:sldId id="772" r:id="rId10"/>
    <p:sldId id="745" r:id="rId11"/>
    <p:sldId id="781" r:id="rId12"/>
    <p:sldId id="774" r:id="rId13"/>
    <p:sldId id="775" r:id="rId14"/>
    <p:sldId id="776" r:id="rId15"/>
    <p:sldId id="782" r:id="rId16"/>
    <p:sldId id="746" r:id="rId17"/>
    <p:sldId id="751" r:id="rId18"/>
    <p:sldId id="753" r:id="rId19"/>
    <p:sldId id="711" r:id="rId20"/>
    <p:sldId id="712" r:id="rId21"/>
    <p:sldId id="750" r:id="rId22"/>
    <p:sldId id="760" r:id="rId23"/>
    <p:sldId id="761" r:id="rId24"/>
    <p:sldId id="762" r:id="rId25"/>
    <p:sldId id="763" r:id="rId26"/>
    <p:sldId id="764" r:id="rId27"/>
    <p:sldId id="765" r:id="rId28"/>
    <p:sldId id="766" r:id="rId29"/>
    <p:sldId id="767" r:id="rId30"/>
    <p:sldId id="784" r:id="rId31"/>
    <p:sldId id="768" r:id="rId32"/>
    <p:sldId id="754" r:id="rId33"/>
    <p:sldId id="770" r:id="rId34"/>
    <p:sldId id="783" r:id="rId35"/>
    <p:sldId id="755" r:id="rId36"/>
  </p:sldIdLst>
  <p:sldSz cx="9906000" cy="6858000" type="A4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000" u="sng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u="sng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u="sng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u="sng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u="sng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u="sng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u="sng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u="sng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u="sng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00"/>
    <a:srgbClr val="000066"/>
    <a:srgbClr val="0069D2"/>
    <a:srgbClr val="0000FF"/>
    <a:srgbClr val="006DDA"/>
    <a:srgbClr val="FF3300"/>
    <a:srgbClr val="146AB2"/>
    <a:srgbClr val="173E62"/>
    <a:srgbClr val="0B568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67" autoAdjust="0"/>
    <p:restoredTop sz="94595" autoAdjust="0"/>
  </p:normalViewPr>
  <p:slideViewPr>
    <p:cSldViewPr snapToGrid="0">
      <p:cViewPr>
        <p:scale>
          <a:sx n="80" d="100"/>
          <a:sy n="80" d="100"/>
        </p:scale>
        <p:origin x="-432" y="-168"/>
      </p:cViewPr>
      <p:guideLst>
        <p:guide orient="horz" pos="864"/>
        <p:guide pos="312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8"/>
    </p:cViewPr>
  </p:sorterViewPr>
  <p:notesViewPr>
    <p:cSldViewPr snapToGrid="0">
      <p:cViewPr varScale="1">
        <p:scale>
          <a:sx n="67" d="100"/>
          <a:sy n="67" d="100"/>
        </p:scale>
        <p:origin x="-2160" y="-126"/>
      </p:cViewPr>
      <p:guideLst>
        <p:guide orient="horz" pos="3224"/>
        <p:guide pos="2236"/>
      </p:guideLst>
    </p:cSldViewPr>
  </p:notesViewPr>
  <p:gridSpacing cx="737371525" cy="7373715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5" Type="http://schemas.openxmlformats.org/officeDocument/2006/relationships/slide" Target="slides/slide28.xml"/><Relationship Id="rId4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6917" cy="51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092" tIns="0" rIns="20092" bIns="0" numCol="1" anchor="t" anchorCtr="0" compatLnSpc="1">
            <a:prstTxWarp prst="textNoShape">
              <a:avLst/>
            </a:prstTxWarp>
          </a:bodyPr>
          <a:lstStyle>
            <a:lvl1pPr defTabSz="965532">
              <a:defRPr sz="1100" i="1" u="none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384" y="1"/>
            <a:ext cx="3076916" cy="51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092" tIns="0" rIns="20092" bIns="0" numCol="1" anchor="t" anchorCtr="0" compatLnSpc="1">
            <a:prstTxWarp prst="textNoShape">
              <a:avLst/>
            </a:prstTxWarp>
          </a:bodyPr>
          <a:lstStyle>
            <a:lvl1pPr algn="r" defTabSz="965532">
              <a:defRPr sz="1100" i="1" u="none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85813" y="773113"/>
            <a:ext cx="5527675" cy="3825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127" y="4863082"/>
            <a:ext cx="5205048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06" tIns="48554" rIns="97106" bIns="485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4523"/>
            <a:ext cx="3076917" cy="5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092" tIns="0" rIns="20092" bIns="0" numCol="1" anchor="b" anchorCtr="0" compatLnSpc="1">
            <a:prstTxWarp prst="textNoShape">
              <a:avLst/>
            </a:prstTxWarp>
          </a:bodyPr>
          <a:lstStyle>
            <a:lvl1pPr defTabSz="965532">
              <a:defRPr sz="1100" i="1" u="none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384" y="9724523"/>
            <a:ext cx="3076916" cy="5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092" tIns="0" rIns="20092" bIns="0" numCol="1" anchor="b" anchorCtr="0" compatLnSpc="1">
            <a:prstTxWarp prst="textNoShape">
              <a:avLst/>
            </a:prstTxWarp>
          </a:bodyPr>
          <a:lstStyle>
            <a:lvl1pPr algn="r" defTabSz="965532">
              <a:defRPr sz="1100" i="1" u="none">
                <a:latin typeface="Times New Roman" pitchFamily="18" charset="0"/>
              </a:defRPr>
            </a:lvl1pPr>
          </a:lstStyle>
          <a:p>
            <a:fld id="{B5F93E04-CF66-4D5B-82EC-E340A1692BEA}" type="slidenum">
              <a:rPr lang="de-DE"/>
              <a:pPr/>
              <a:t>‹N°›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9AAC9-C35B-4942-9DA1-D48248B3EF5C}" type="slidenum">
              <a:rPr lang="de-DE"/>
              <a:pPr/>
              <a:t>1</a:t>
            </a:fld>
            <a:endParaRPr lang="de-DE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3B31C4-8E99-4021-A54D-74A7317B18F2}" type="slidenum">
              <a:rPr lang="de-DE"/>
              <a:pPr/>
              <a:t>11</a:t>
            </a:fld>
            <a:endParaRPr lang="de-DE"/>
          </a:p>
        </p:txBody>
      </p:sp>
      <p:sp>
        <p:nvSpPr>
          <p:cNvPr id="92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3B31C4-8E99-4021-A54D-74A7317B18F2}" type="slidenum">
              <a:rPr lang="de-DE"/>
              <a:pPr/>
              <a:t>12</a:t>
            </a:fld>
            <a:endParaRPr lang="de-DE"/>
          </a:p>
        </p:txBody>
      </p:sp>
      <p:sp>
        <p:nvSpPr>
          <p:cNvPr id="92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E3E898-22C6-4053-A2B1-199A5BA640C2}" type="slidenum">
              <a:rPr lang="de-DE"/>
              <a:pPr/>
              <a:t>13</a:t>
            </a:fld>
            <a:endParaRPr lang="de-DE"/>
          </a:p>
        </p:txBody>
      </p:sp>
      <p:sp>
        <p:nvSpPr>
          <p:cNvPr id="99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1850" y="792163"/>
            <a:ext cx="5476875" cy="3792537"/>
          </a:xfrm>
          <a:ln/>
        </p:spPr>
      </p:sp>
      <p:sp>
        <p:nvSpPr>
          <p:cNvPr id="99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2055" y="4902446"/>
            <a:ext cx="5211682" cy="4579333"/>
          </a:xfrm>
        </p:spPr>
        <p:txBody>
          <a:bodyPr/>
          <a:lstStyle/>
          <a:p>
            <a:pPr algn="just"/>
            <a:endParaRPr lang="en-GB"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A82775-A64C-48C0-9F0E-402C3941BF00}" type="slidenum">
              <a:rPr lang="de-DE"/>
              <a:pPr/>
              <a:t>14</a:t>
            </a:fld>
            <a:endParaRPr lang="de-DE"/>
          </a:p>
        </p:txBody>
      </p:sp>
      <p:sp>
        <p:nvSpPr>
          <p:cNvPr id="101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1850" y="792163"/>
            <a:ext cx="5476875" cy="3792537"/>
          </a:xfrm>
          <a:ln/>
        </p:spPr>
      </p:sp>
      <p:sp>
        <p:nvSpPr>
          <p:cNvPr id="101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2055" y="4902446"/>
            <a:ext cx="5211682" cy="4579333"/>
          </a:xfrm>
        </p:spPr>
        <p:txBody>
          <a:bodyPr/>
          <a:lstStyle/>
          <a:p>
            <a:pPr algn="just"/>
            <a:endParaRPr lang="en-GB"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169B58-F35B-4172-B7EA-B618BEF6D90E}" type="slidenum">
              <a:rPr lang="de-DE"/>
              <a:pPr/>
              <a:t>17</a:t>
            </a:fld>
            <a:endParaRPr lang="de-DE"/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032CA4-AD7C-467D-8BA1-C350E01460E5}" type="slidenum">
              <a:rPr lang="de-DE">
                <a:solidFill>
                  <a:prstClr val="black"/>
                </a:solidFill>
              </a:rPr>
              <a:pPr/>
              <a:t>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032CA4-AD7C-467D-8BA1-C350E01460E5}" type="slidenum">
              <a:rPr lang="de-DE">
                <a:solidFill>
                  <a:prstClr val="black"/>
                </a:solidFill>
              </a:rPr>
              <a:pPr/>
              <a:t>19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032CA4-AD7C-467D-8BA1-C350E01460E5}" type="slidenum">
              <a:rPr lang="de-DE">
                <a:solidFill>
                  <a:prstClr val="black"/>
                </a:solidFill>
              </a:rPr>
              <a:pPr/>
              <a:t>20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032CA4-AD7C-467D-8BA1-C350E01460E5}" type="slidenum">
              <a:rPr lang="de-DE">
                <a:solidFill>
                  <a:prstClr val="black"/>
                </a:solidFill>
              </a:rPr>
              <a:pPr/>
              <a:t>21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032CA4-AD7C-467D-8BA1-C350E01460E5}" type="slidenum">
              <a:rPr lang="de-DE">
                <a:solidFill>
                  <a:prstClr val="black"/>
                </a:solidFill>
              </a:rPr>
              <a:pPr/>
              <a:t>22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169B58-F35B-4172-B7EA-B618BEF6D90E}" type="slidenum">
              <a:rPr lang="de-DE"/>
              <a:pPr/>
              <a:t>2</a:t>
            </a:fld>
            <a:endParaRPr lang="de-DE"/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032CA4-AD7C-467D-8BA1-C350E01460E5}" type="slidenum">
              <a:rPr lang="de-DE">
                <a:solidFill>
                  <a:prstClr val="black"/>
                </a:solidFill>
              </a:rPr>
              <a:pPr/>
              <a:t>23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032CA4-AD7C-467D-8BA1-C350E01460E5}" type="slidenum">
              <a:rPr lang="de-DE">
                <a:solidFill>
                  <a:prstClr val="black"/>
                </a:solidFill>
              </a:rPr>
              <a:pPr/>
              <a:t>24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032CA4-AD7C-467D-8BA1-C350E01460E5}" type="slidenum">
              <a:rPr lang="de-DE">
                <a:solidFill>
                  <a:prstClr val="black"/>
                </a:solidFill>
              </a:rPr>
              <a:pPr/>
              <a:t>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032CA4-AD7C-467D-8BA1-C350E01460E5}" type="slidenum">
              <a:rPr lang="de-DE">
                <a:solidFill>
                  <a:prstClr val="black"/>
                </a:solidFill>
              </a:rPr>
              <a:pPr/>
              <a:t>26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032CA4-AD7C-467D-8BA1-C350E01460E5}" type="slidenum">
              <a:rPr lang="de-DE">
                <a:solidFill>
                  <a:prstClr val="black"/>
                </a:solidFill>
              </a:rPr>
              <a:pPr/>
              <a:t>27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169B58-F35B-4172-B7EA-B618BEF6D90E}" type="slidenum">
              <a:rPr lang="de-DE"/>
              <a:pPr/>
              <a:t>28</a:t>
            </a:fld>
            <a:endParaRPr lang="de-DE"/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032CA4-AD7C-467D-8BA1-C350E01460E5}" type="slidenum">
              <a:rPr lang="de-DE">
                <a:solidFill>
                  <a:prstClr val="black"/>
                </a:solidFill>
              </a:rPr>
              <a:pPr/>
              <a:t>29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032CA4-AD7C-467D-8BA1-C350E01460E5}" type="slidenum">
              <a:rPr lang="de-DE">
                <a:solidFill>
                  <a:prstClr val="black"/>
                </a:solidFill>
              </a:rPr>
              <a:pPr/>
              <a:t>30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3B1A3F-4F43-46AD-9573-F6076E1358D5}" type="slidenum">
              <a:rPr lang="de-DE"/>
              <a:pPr/>
              <a:t>31</a:t>
            </a:fld>
            <a:endParaRPr lang="de-DE"/>
          </a:p>
        </p:txBody>
      </p:sp>
      <p:sp>
        <p:nvSpPr>
          <p:cNvPr id="101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DD981-263A-4734-830F-13C9B832E1A9}" type="slidenum">
              <a:rPr lang="de-DE">
                <a:solidFill>
                  <a:prstClr val="black"/>
                </a:solidFill>
              </a:rPr>
              <a:pPr/>
              <a:t>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AFA99-E6F6-47E9-BF26-9CD9AB7D205B}" type="slidenum">
              <a:rPr lang="de-DE">
                <a:solidFill>
                  <a:prstClr val="black"/>
                </a:solidFill>
              </a:rPr>
              <a:pPr/>
              <a:t>4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169B58-F35B-4172-B7EA-B618BEF6D90E}" type="slidenum">
              <a:rPr lang="de-DE"/>
              <a:pPr/>
              <a:t>6</a:t>
            </a:fld>
            <a:endParaRPr lang="de-DE"/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0A3144-05CD-42E4-A6FE-EE7D1BF0CD34}" type="slidenum">
              <a:rPr lang="de-DE">
                <a:solidFill>
                  <a:prstClr val="black"/>
                </a:solidFill>
              </a:rPr>
              <a:pPr/>
              <a:t>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96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032CA4-AD7C-467D-8BA1-C350E01460E5}" type="slidenum">
              <a:rPr lang="de-DE">
                <a:solidFill>
                  <a:prstClr val="black"/>
                </a:solidFill>
              </a:rPr>
              <a:pPr/>
              <a:t>9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0A3144-05CD-42E4-A6FE-EE7D1BF0CD34}" type="slidenum">
              <a:rPr lang="de-DE">
                <a:solidFill>
                  <a:prstClr val="black"/>
                </a:solidFill>
              </a:rPr>
              <a:pPr/>
              <a:t>10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96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906000" cy="744279"/>
          </a:xfrm>
          <a:prstGeom prst="rect">
            <a:avLst/>
          </a:prstGeom>
          <a:solidFill>
            <a:srgbClr val="4A6286">
              <a:alpha val="43922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906000" cy="744279"/>
          </a:xfrm>
          <a:prstGeom prst="rect">
            <a:avLst/>
          </a:prstGeom>
          <a:solidFill>
            <a:srgbClr val="4A6286">
              <a:alpha val="43922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.xml"/><Relationship Id="rId3" Type="http://schemas.openxmlformats.org/officeDocument/2006/relationships/slideLayout" Target="../slideLayouts/slideLayout3.xml"/><Relationship Id="rId7" Type="http://schemas.openxmlformats.org/officeDocument/2006/relationships/slide" Target="../slides/slide14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" Target="../slides/slide19.xml"/><Relationship Id="rId5" Type="http://schemas.openxmlformats.org/officeDocument/2006/relationships/slide" Target="../slides/slide8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" Target="../slides/slide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" Target="../slides/slide14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" Target="../slides/slide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" Target="../slides/slide8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" Target="../slides/slide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" Target="../slides/slide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" Target="../slides/slide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" Target="../slides/slide22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6" Type="http://schemas.openxmlformats.org/officeDocument/2006/relationships/slide" Target="../slides/slide2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" Target="../slides/slide2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" Target="../slides/slide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AutoShape 2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304800" y="1981200"/>
            <a:ext cx="6096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5" name="AutoShape 21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381000" y="2667000"/>
            <a:ext cx="6858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6" name="AutoShape 22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457200" y="3352800"/>
            <a:ext cx="7620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7" name="AutoShape 23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457200" y="4038600"/>
            <a:ext cx="7620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9" name="AutoShape 25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533400" y="4648200"/>
            <a:ext cx="838200" cy="4572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59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96063"/>
            <a:ext cx="83216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9352" tIns="39676" rIns="79352" bIns="39676" numCol="1" anchor="t" anchorCtr="0" compatLnSpc="1">
            <a:prstTxWarp prst="textNoShape">
              <a:avLst/>
            </a:prstTxWarp>
          </a:bodyPr>
          <a:lstStyle>
            <a:lvl1pPr defTabSz="793750">
              <a:tabLst>
                <a:tab pos="8863013" algn="r"/>
              </a:tabLst>
              <a:defRPr sz="1000" u="none">
                <a:latin typeface="Federation" pitchFamily="2" charset="0"/>
              </a:defRPr>
            </a:lvl1pPr>
          </a:lstStyle>
          <a:p>
            <a:r>
              <a:rPr lang="fr-FR" smtClean="0"/>
              <a:t>J-Luc Biarrotte, CS IN2P3, 24 octobre 2013, Paris.</a:t>
            </a:r>
            <a:endParaRPr lang="de-DE"/>
          </a:p>
        </p:txBody>
      </p:sp>
      <p:sp>
        <p:nvSpPr>
          <p:cNvPr id="1062" name="Rectangle 38"/>
          <p:cNvSpPr>
            <a:spLocks noChangeArrowheads="1"/>
          </p:cNvSpPr>
          <p:nvPr/>
        </p:nvSpPr>
        <p:spPr bwMode="auto">
          <a:xfrm>
            <a:off x="9418638" y="6596063"/>
            <a:ext cx="4873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9352" tIns="39676" rIns="79352" bIns="39676"/>
          <a:lstStyle/>
          <a:p>
            <a:pPr defTabSz="793750">
              <a:tabLst>
                <a:tab pos="8863013" algn="r"/>
              </a:tabLst>
            </a:pPr>
            <a:fld id="{CF88494D-2B9D-4D3D-A50B-C7E7055B2A8D}" type="slidenum">
              <a:rPr lang="de-DE" sz="900" u="none">
                <a:latin typeface="Calibri" pitchFamily="34" charset="0"/>
                <a:cs typeface="Calibri" pitchFamily="34" charset="0"/>
              </a:rPr>
              <a:pPr defTabSz="793750">
                <a:tabLst>
                  <a:tab pos="8863013" algn="r"/>
                </a:tabLst>
              </a:pPr>
              <a:t>‹N°›</a:t>
            </a:fld>
            <a:endParaRPr lang="de-DE" sz="900" u="non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63" name="Line 39"/>
          <p:cNvSpPr>
            <a:spLocks noChangeShapeType="1"/>
          </p:cNvSpPr>
          <p:nvPr userDrawn="1"/>
        </p:nvSpPr>
        <p:spPr bwMode="auto">
          <a:xfrm flipV="1">
            <a:off x="0" y="659765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0" y="4977628"/>
            <a:ext cx="9906001" cy="188037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4A6286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auto">
          <a:xfrm>
            <a:off x="6846261" y="-7088"/>
            <a:ext cx="3059739" cy="6865088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4A6286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 rot="10800000" flipH="1">
            <a:off x="0" y="-1"/>
            <a:ext cx="9906000" cy="49335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4A6286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6" r:id="rId3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2pPr>
      <a:lvl3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3pPr>
      <a:lvl4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4pPr>
      <a:lvl5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5pPr>
      <a:lvl6pPr marL="4572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6pPr>
      <a:lvl7pPr marL="9144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7pPr>
      <a:lvl8pPr marL="13716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8pPr>
      <a:lvl9pPr marL="18288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9pPr>
    </p:titleStyle>
    <p:bodyStyle>
      <a:lvl1pPr marL="368300" indent="-368300" algn="l" defTabSz="1214438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796925" indent="-306388" algn="l" defTabSz="1214438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227138" indent="-244475" algn="l" defTabSz="1214438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717675" indent="-244475" algn="l" defTabSz="1214438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2098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5pPr>
      <a:lvl6pPr marL="26670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6pPr>
      <a:lvl7pPr marL="31242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7pPr>
      <a:lvl8pPr marL="35814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8pPr>
      <a:lvl9pPr marL="40386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AutoShape 20">
            <a:hlinkClick r:id="rId1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304800" y="1981200"/>
            <a:ext cx="6096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45" name="AutoShape 21">
            <a:hlinkClick r:id="rId1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381000" y="2667000"/>
            <a:ext cx="6858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46" name="AutoShape 22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457200" y="3352800"/>
            <a:ext cx="7620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47" name="AutoShape 23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457200" y="4038600"/>
            <a:ext cx="7620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49" name="AutoShape 25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533400" y="4648200"/>
            <a:ext cx="838200" cy="4572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62" name="Rectangle 38"/>
          <p:cNvSpPr>
            <a:spLocks noChangeArrowheads="1"/>
          </p:cNvSpPr>
          <p:nvPr/>
        </p:nvSpPr>
        <p:spPr bwMode="auto">
          <a:xfrm>
            <a:off x="9418638" y="6596063"/>
            <a:ext cx="4873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9352" tIns="39676" rIns="79352" bIns="39676"/>
          <a:lstStyle/>
          <a:p>
            <a:pPr defTabSz="793750">
              <a:tabLst>
                <a:tab pos="8863013" algn="r"/>
              </a:tabLst>
            </a:pPr>
            <a:fld id="{B24AD02F-586D-4AA1-9EEE-76A6C12A1E04}" type="slidenum">
              <a:rPr lang="de-DE" sz="900" u="none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pPr defTabSz="793750">
                <a:tabLst>
                  <a:tab pos="8863013" algn="r"/>
                </a:tabLst>
              </a:pPr>
              <a:t>‹N°›</a:t>
            </a:fld>
            <a:endParaRPr lang="de-DE" sz="900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63" name="Line 39"/>
          <p:cNvSpPr>
            <a:spLocks noChangeShapeType="1"/>
          </p:cNvSpPr>
          <p:nvPr userDrawn="1"/>
        </p:nvSpPr>
        <p:spPr bwMode="auto">
          <a:xfrm flipV="1">
            <a:off x="0" y="659765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83" name="Line 59"/>
          <p:cNvSpPr>
            <a:spLocks noChangeShapeType="1"/>
          </p:cNvSpPr>
          <p:nvPr userDrawn="1"/>
        </p:nvSpPr>
        <p:spPr bwMode="auto">
          <a:xfrm>
            <a:off x="0" y="774700"/>
            <a:ext cx="9906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84" name="Rectangle 60"/>
          <p:cNvSpPr>
            <a:spLocks noChangeArrowheads="1"/>
          </p:cNvSpPr>
          <p:nvPr userDrawn="1"/>
        </p:nvSpPr>
        <p:spPr bwMode="auto">
          <a:xfrm>
            <a:off x="0" y="0"/>
            <a:ext cx="9906000" cy="749300"/>
          </a:xfrm>
          <a:prstGeom prst="rect">
            <a:avLst/>
          </a:prstGeom>
          <a:solidFill>
            <a:srgbClr val="146AB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 u="none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2pPr>
      <a:lvl3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3pPr>
      <a:lvl4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4pPr>
      <a:lvl5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5pPr>
      <a:lvl6pPr marL="4572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6pPr>
      <a:lvl7pPr marL="9144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7pPr>
      <a:lvl8pPr marL="13716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8pPr>
      <a:lvl9pPr marL="18288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9pPr>
    </p:titleStyle>
    <p:bodyStyle>
      <a:lvl1pPr marL="368300" indent="-368300" algn="l" defTabSz="1214438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796925" indent="-306388" algn="l" defTabSz="1214438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227138" indent="-244475" algn="l" defTabSz="1214438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717675" indent="-244475" algn="l" defTabSz="1214438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2098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5pPr>
      <a:lvl6pPr marL="26670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6pPr>
      <a:lvl7pPr marL="31242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7pPr>
      <a:lvl8pPr marL="35814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8pPr>
      <a:lvl9pPr marL="40386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AutoShape 20">
            <a:hlinkClick r:id="rId1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304800" y="1981200"/>
            <a:ext cx="6096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45" name="AutoShape 21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381000" y="2667000"/>
            <a:ext cx="6858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46" name="AutoShape 22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457200" y="3352800"/>
            <a:ext cx="7620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47" name="AutoShape 23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457200" y="4038600"/>
            <a:ext cx="7620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49" name="AutoShape 25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533400" y="4648200"/>
            <a:ext cx="838200" cy="4572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62" name="Rectangle 38"/>
          <p:cNvSpPr>
            <a:spLocks noChangeArrowheads="1"/>
          </p:cNvSpPr>
          <p:nvPr/>
        </p:nvSpPr>
        <p:spPr bwMode="auto">
          <a:xfrm>
            <a:off x="9418638" y="6596063"/>
            <a:ext cx="4873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9352" tIns="39676" rIns="79352" bIns="39676"/>
          <a:lstStyle/>
          <a:p>
            <a:pPr defTabSz="793750">
              <a:tabLst>
                <a:tab pos="8863013" algn="r"/>
              </a:tabLst>
            </a:pPr>
            <a:fld id="{B24AD02F-586D-4AA1-9EEE-76A6C12A1E04}" type="slidenum">
              <a:rPr lang="de-DE" sz="900" u="none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pPr defTabSz="793750">
                <a:tabLst>
                  <a:tab pos="8863013" algn="r"/>
                </a:tabLst>
              </a:pPr>
              <a:t>‹N°›</a:t>
            </a:fld>
            <a:endParaRPr lang="de-DE" sz="900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63" name="Line 39"/>
          <p:cNvSpPr>
            <a:spLocks noChangeShapeType="1"/>
          </p:cNvSpPr>
          <p:nvPr userDrawn="1"/>
        </p:nvSpPr>
        <p:spPr bwMode="auto">
          <a:xfrm flipV="1">
            <a:off x="0" y="659765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83" name="Line 59"/>
          <p:cNvSpPr>
            <a:spLocks noChangeShapeType="1"/>
          </p:cNvSpPr>
          <p:nvPr userDrawn="1"/>
        </p:nvSpPr>
        <p:spPr bwMode="auto">
          <a:xfrm>
            <a:off x="0" y="774700"/>
            <a:ext cx="9906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84" name="Rectangle 60"/>
          <p:cNvSpPr>
            <a:spLocks noChangeArrowheads="1"/>
          </p:cNvSpPr>
          <p:nvPr userDrawn="1"/>
        </p:nvSpPr>
        <p:spPr bwMode="auto">
          <a:xfrm>
            <a:off x="0" y="0"/>
            <a:ext cx="9906000" cy="749300"/>
          </a:xfrm>
          <a:prstGeom prst="rect">
            <a:avLst/>
          </a:prstGeom>
          <a:solidFill>
            <a:srgbClr val="146AB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 u="none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2pPr>
      <a:lvl3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3pPr>
      <a:lvl4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4pPr>
      <a:lvl5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5pPr>
      <a:lvl6pPr marL="4572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6pPr>
      <a:lvl7pPr marL="9144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7pPr>
      <a:lvl8pPr marL="13716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8pPr>
      <a:lvl9pPr marL="18288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9pPr>
    </p:titleStyle>
    <p:bodyStyle>
      <a:lvl1pPr marL="368300" indent="-368300" algn="l" defTabSz="1214438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796925" indent="-306388" algn="l" defTabSz="1214438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227138" indent="-244475" algn="l" defTabSz="1214438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717675" indent="-244475" algn="l" defTabSz="1214438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2098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5pPr>
      <a:lvl6pPr marL="26670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6pPr>
      <a:lvl7pPr marL="31242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7pPr>
      <a:lvl8pPr marL="35814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8pPr>
      <a:lvl9pPr marL="40386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AutoShape 20">
            <a:hlinkClick r:id="rId1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304800" y="1981200"/>
            <a:ext cx="6096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45" name="AutoShape 21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381000" y="2667000"/>
            <a:ext cx="6858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46" name="AutoShape 22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457200" y="3352800"/>
            <a:ext cx="7620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47" name="AutoShape 23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457200" y="4038600"/>
            <a:ext cx="7620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49" name="AutoShape 25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533400" y="4648200"/>
            <a:ext cx="838200" cy="4572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62" name="Rectangle 38"/>
          <p:cNvSpPr>
            <a:spLocks noChangeArrowheads="1"/>
          </p:cNvSpPr>
          <p:nvPr/>
        </p:nvSpPr>
        <p:spPr bwMode="auto">
          <a:xfrm>
            <a:off x="9418638" y="6596063"/>
            <a:ext cx="4873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9352" tIns="39676" rIns="79352" bIns="39676"/>
          <a:lstStyle/>
          <a:p>
            <a:pPr defTabSz="793750">
              <a:tabLst>
                <a:tab pos="8863013" algn="r"/>
              </a:tabLst>
            </a:pPr>
            <a:fld id="{B24AD02F-586D-4AA1-9EEE-76A6C12A1E04}" type="slidenum">
              <a:rPr lang="de-DE" sz="900" u="none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pPr defTabSz="793750">
                <a:tabLst>
                  <a:tab pos="8863013" algn="r"/>
                </a:tabLst>
              </a:pPr>
              <a:t>‹N°›</a:t>
            </a:fld>
            <a:endParaRPr lang="de-DE" sz="900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63" name="Line 39"/>
          <p:cNvSpPr>
            <a:spLocks noChangeShapeType="1"/>
          </p:cNvSpPr>
          <p:nvPr userDrawn="1"/>
        </p:nvSpPr>
        <p:spPr bwMode="auto">
          <a:xfrm flipV="1">
            <a:off x="0" y="659765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83" name="Line 59"/>
          <p:cNvSpPr>
            <a:spLocks noChangeShapeType="1"/>
          </p:cNvSpPr>
          <p:nvPr userDrawn="1"/>
        </p:nvSpPr>
        <p:spPr bwMode="auto">
          <a:xfrm>
            <a:off x="0" y="774700"/>
            <a:ext cx="9906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84" name="Rectangle 60"/>
          <p:cNvSpPr>
            <a:spLocks noChangeArrowheads="1"/>
          </p:cNvSpPr>
          <p:nvPr userDrawn="1"/>
        </p:nvSpPr>
        <p:spPr bwMode="auto">
          <a:xfrm>
            <a:off x="0" y="0"/>
            <a:ext cx="9906000" cy="749300"/>
          </a:xfrm>
          <a:prstGeom prst="rect">
            <a:avLst/>
          </a:prstGeom>
          <a:solidFill>
            <a:srgbClr val="146AB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 u="none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2pPr>
      <a:lvl3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3pPr>
      <a:lvl4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4pPr>
      <a:lvl5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5pPr>
      <a:lvl6pPr marL="4572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6pPr>
      <a:lvl7pPr marL="9144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7pPr>
      <a:lvl8pPr marL="13716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8pPr>
      <a:lvl9pPr marL="18288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9pPr>
    </p:titleStyle>
    <p:bodyStyle>
      <a:lvl1pPr marL="368300" indent="-368300" algn="l" defTabSz="1214438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796925" indent="-306388" algn="l" defTabSz="1214438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227138" indent="-244475" algn="l" defTabSz="1214438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717675" indent="-244475" algn="l" defTabSz="1214438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2098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5pPr>
      <a:lvl6pPr marL="26670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6pPr>
      <a:lvl7pPr marL="31242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7pPr>
      <a:lvl8pPr marL="35814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8pPr>
      <a:lvl9pPr marL="40386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AutoShape 20">
            <a:hlinkClick r:id="rId1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304800" y="1981200"/>
            <a:ext cx="6096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45" name="AutoShape 21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381000" y="2667000"/>
            <a:ext cx="6858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46" name="AutoShape 22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457200" y="3352800"/>
            <a:ext cx="7620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47" name="AutoShape 23">
            <a:hlinkClick r:id="rId1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457200" y="4038600"/>
            <a:ext cx="7620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49" name="AutoShape 2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-533400" y="4648200"/>
            <a:ext cx="838200" cy="4572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62" name="Rectangle 38"/>
          <p:cNvSpPr>
            <a:spLocks noChangeArrowheads="1"/>
          </p:cNvSpPr>
          <p:nvPr/>
        </p:nvSpPr>
        <p:spPr bwMode="auto">
          <a:xfrm>
            <a:off x="9418638" y="6596063"/>
            <a:ext cx="4873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9352" tIns="39676" rIns="79352" bIns="39676"/>
          <a:lstStyle/>
          <a:p>
            <a:pPr defTabSz="793750">
              <a:tabLst>
                <a:tab pos="8863013" algn="r"/>
              </a:tabLst>
            </a:pPr>
            <a:fld id="{B24AD02F-586D-4AA1-9EEE-76A6C12A1E04}" type="slidenum">
              <a:rPr lang="de-DE" sz="900" u="none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pPr defTabSz="793750">
                <a:tabLst>
                  <a:tab pos="8863013" algn="r"/>
                </a:tabLst>
              </a:pPr>
              <a:t>‹N°›</a:t>
            </a:fld>
            <a:endParaRPr lang="de-DE" sz="900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63" name="Line 39"/>
          <p:cNvSpPr>
            <a:spLocks noChangeShapeType="1"/>
          </p:cNvSpPr>
          <p:nvPr userDrawn="1"/>
        </p:nvSpPr>
        <p:spPr bwMode="auto">
          <a:xfrm flipV="1">
            <a:off x="0" y="659765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83" name="Line 59"/>
          <p:cNvSpPr>
            <a:spLocks noChangeShapeType="1"/>
          </p:cNvSpPr>
          <p:nvPr userDrawn="1"/>
        </p:nvSpPr>
        <p:spPr bwMode="auto">
          <a:xfrm>
            <a:off x="0" y="774700"/>
            <a:ext cx="9906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84" name="Rectangle 60"/>
          <p:cNvSpPr>
            <a:spLocks noChangeArrowheads="1"/>
          </p:cNvSpPr>
          <p:nvPr userDrawn="1"/>
        </p:nvSpPr>
        <p:spPr bwMode="auto">
          <a:xfrm>
            <a:off x="0" y="0"/>
            <a:ext cx="9906000" cy="749300"/>
          </a:xfrm>
          <a:prstGeom prst="rect">
            <a:avLst/>
          </a:prstGeom>
          <a:solidFill>
            <a:srgbClr val="146AB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0" y="6596063"/>
            <a:ext cx="8321675" cy="261937"/>
          </a:xfrm>
          <a:prstGeom prst="rect">
            <a:avLst/>
          </a:prstGeom>
        </p:spPr>
        <p:txBody>
          <a:bodyPr/>
          <a:lstStyle>
            <a:lvl1pPr>
              <a:defRPr sz="900" u="none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2pPr>
      <a:lvl3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3pPr>
      <a:lvl4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4pPr>
      <a:lvl5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5pPr>
      <a:lvl6pPr marL="4572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6pPr>
      <a:lvl7pPr marL="9144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7pPr>
      <a:lvl8pPr marL="13716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8pPr>
      <a:lvl9pPr marL="18288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9pPr>
    </p:titleStyle>
    <p:bodyStyle>
      <a:lvl1pPr marL="368300" indent="-368300" algn="l" defTabSz="1214438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796925" indent="-306388" algn="l" defTabSz="1214438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227138" indent="-244475" algn="l" defTabSz="1214438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717675" indent="-244475" algn="l" defTabSz="1214438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2098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5pPr>
      <a:lvl6pPr marL="26670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6pPr>
      <a:lvl7pPr marL="31242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7pPr>
      <a:lvl8pPr marL="35814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8pPr>
      <a:lvl9pPr marL="40386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12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6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jpeg"/><Relationship Id="rId5" Type="http://schemas.openxmlformats.org/officeDocument/2006/relationships/image" Target="../media/image2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5" Type="http://schemas.openxmlformats.org/officeDocument/2006/relationships/image" Target="../media/image10.png"/><Relationship Id="rId10" Type="http://schemas.openxmlformats.org/officeDocument/2006/relationships/image" Target="../media/image41.jpeg"/><Relationship Id="rId4" Type="http://schemas.openxmlformats.org/officeDocument/2006/relationships/image" Target="../media/image66.png"/><Relationship Id="rId9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hyperlink" Target="MYRRHA%20Accelerator%20eXperiment_MAX.htm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yrrha_MYRRHA_DV-4.avi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20" name="Rectangle 72"/>
          <p:cNvSpPr>
            <a:spLocks noChangeArrowheads="1"/>
          </p:cNvSpPr>
          <p:nvPr/>
        </p:nvSpPr>
        <p:spPr bwMode="auto">
          <a:xfrm>
            <a:off x="211943" y="1464436"/>
            <a:ext cx="8007016" cy="29238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endParaRPr lang="fr-FR" sz="4000" b="1" u="none" dirty="0">
              <a:solidFill>
                <a:srgbClr val="0000FF"/>
              </a:solidFill>
              <a:cs typeface="Times New Roman" pitchFamily="18" charset="0"/>
            </a:endParaRPr>
          </a:p>
          <a:p>
            <a:endParaRPr lang="fr-FR" sz="3600" b="1" u="none" dirty="0">
              <a:solidFill>
                <a:srgbClr val="0033CC"/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fr-FR" sz="5400" b="1" u="none" kern="0" dirty="0" smtClean="0">
                <a:solidFill>
                  <a:srgbClr val="146AB2"/>
                </a:solidFill>
                <a:latin typeface="Calibri"/>
                <a:ea typeface="+mj-ea"/>
                <a:cs typeface="+mj-cs"/>
              </a:rPr>
              <a:t>Les accélérateurs </a:t>
            </a:r>
            <a:br>
              <a:rPr lang="fr-FR" sz="5400" b="1" u="none" kern="0" dirty="0" smtClean="0">
                <a:solidFill>
                  <a:srgbClr val="146AB2"/>
                </a:solidFill>
                <a:latin typeface="Calibri"/>
                <a:ea typeface="+mj-ea"/>
                <a:cs typeface="+mj-cs"/>
              </a:rPr>
            </a:br>
            <a:r>
              <a:rPr lang="fr-FR" sz="5400" b="1" u="none" kern="0" dirty="0" smtClean="0">
                <a:solidFill>
                  <a:srgbClr val="146AB2"/>
                </a:solidFill>
                <a:latin typeface="Calibri"/>
                <a:ea typeface="+mj-ea"/>
                <a:cs typeface="+mj-cs"/>
              </a:rPr>
              <a:t>pour les ADS</a:t>
            </a:r>
            <a:endParaRPr lang="de-DE" sz="4800" b="1" u="none" dirty="0">
              <a:solidFill>
                <a:srgbClr val="0B568F"/>
              </a:solidFill>
              <a:cs typeface="Times New Roman" pitchFamily="18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>
            <a:lum bright="8000"/>
          </a:blip>
          <a:srcRect/>
          <a:stretch>
            <a:fillRect/>
          </a:stretch>
        </p:blipFill>
        <p:spPr bwMode="auto">
          <a:xfrm>
            <a:off x="0" y="0"/>
            <a:ext cx="9903699" cy="92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0602" y="5064035"/>
            <a:ext cx="4784651" cy="107893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Jean-Luc BIARROTTE</a:t>
            </a:r>
            <a:r>
              <a:rPr kumimoji="0" lang="fr-FR" sz="1800" i="0" u="none" strike="noStrike" kern="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, </a:t>
            </a:r>
            <a:r>
              <a:rPr kumimoji="0" lang="fr-FR" sz="1800" i="1" u="none" strike="noStrike" kern="0" cap="none" spc="0" normalizeH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CNRS-IN2P3 / </a:t>
            </a:r>
            <a:r>
              <a:rPr kumimoji="0" lang="fr-FR" sz="1800" i="1" u="none" strike="noStrike" kern="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IPN Orsay</a:t>
            </a:r>
            <a:r>
              <a:rPr kumimoji="0" lang="fr-FR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/>
            </a:r>
            <a:br>
              <a:rPr kumimoji="0" lang="fr-FR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fr-FR" sz="1600" i="1" u="none" strike="noStrike" kern="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/>
            </a:r>
            <a:br>
              <a:rPr kumimoji="0" lang="fr-FR" sz="1600" i="1" u="none" strike="noStrike" kern="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fr-FR" sz="1600" i="1" u="none" strike="noStrike" kern="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Coordinateur du projet MAX (EURATOM</a:t>
            </a:r>
            <a:r>
              <a:rPr kumimoji="0" lang="fr-FR" sz="1600" i="1" u="none" strike="noStrike" kern="0" cap="none" spc="0" normalizeH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FP7</a:t>
            </a:r>
            <a:r>
              <a:rPr lang="fr-FR" sz="1600" i="1" dirty="0" smtClean="0">
                <a:solidFill>
                  <a:srgbClr val="1C1C1C"/>
                </a:solidFill>
                <a:latin typeface="Calibri" pitchFamily="34" charset="0"/>
                <a:cs typeface="Calibri" pitchFamily="34" charset="0"/>
              </a:rPr>
              <a:t>)</a:t>
            </a:r>
            <a:endParaRPr kumimoji="0" lang="fr-FR" sz="1600" i="1" u="none" strike="noStrike" kern="0" cap="none" spc="0" normalizeH="0" noProof="0" dirty="0" smtClean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18" descr="IPN_gif64trans_L200p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2048" y="5010570"/>
            <a:ext cx="1301750" cy="762306"/>
          </a:xfrm>
          <a:prstGeom prst="rect">
            <a:avLst/>
          </a:prstGeom>
          <a:noFill/>
        </p:spPr>
      </p:pic>
      <p:pic>
        <p:nvPicPr>
          <p:cNvPr id="17" name="Picture 25" descr="cnrsin2p3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5187" y="5353228"/>
            <a:ext cx="1711325" cy="971138"/>
          </a:xfrm>
          <a:prstGeom prst="rect">
            <a:avLst/>
          </a:prstGeom>
          <a:noFill/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0" y="1676400"/>
          <a:ext cx="9906000" cy="4095749"/>
        </p:xfrm>
        <a:graphic>
          <a:graphicData uri="http://schemas.openxmlformats.org/drawingml/2006/table">
            <a:tbl>
              <a:tblPr/>
              <a:tblGrid>
                <a:gridCol w="5309025"/>
                <a:gridCol w="4596975"/>
              </a:tblGrid>
              <a:tr h="441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Proton energy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600 MeV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4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Peak beam current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0.1 to 4.0 mA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6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Repetition rate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to 250 Hz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 duty cycle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</a:t>
                      </a:r>
                      <a:r>
                        <a:rPr lang="en-US" sz="1800" baseline="300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-4</a:t>
                      </a: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to 1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7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 power stability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&lt; ± 2% on a time scale of 100ms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 footprint on reactor window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Circular </a:t>
                      </a: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  <a:sym typeface="Symbol"/>
                        </a:rPr>
                        <a:t></a:t>
                      </a: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85mm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0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 footprint stability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&lt; ± 10% on a time scale of 1s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# of allowed beam trips on reactor longer than 3 sec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maximum per 3-month operation period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# of allowed beam trips on reactor longer than 0.1 sec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 maximum per day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# of allowed beam trips on reactor shorter than 0.1 sec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unlimited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66660" name="Text Box 4"/>
          <p:cNvSpPr txBox="1">
            <a:spLocks noChangeArrowheads="1"/>
          </p:cNvSpPr>
          <p:nvPr/>
        </p:nvSpPr>
        <p:spPr bwMode="auto">
          <a:xfrm>
            <a:off x="0" y="139700"/>
            <a:ext cx="7843838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Faisceau de protons requis pour MYRRHA</a:t>
            </a: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1687512"/>
            <a:ext cx="9906000" cy="1665288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963613" y="896938"/>
            <a:ext cx="7770812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588" indent="-1588" algn="ctr">
              <a:spcBef>
                <a:spcPct val="50000"/>
              </a:spcBef>
            </a:pPr>
            <a:r>
              <a:rPr lang="fr-FR" sz="2800" b="1" u="none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  Faisceau de très forte puissance (2.4 MW)</a:t>
            </a:r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V="1">
            <a:off x="1238250" y="1181099"/>
            <a:ext cx="561974" cy="1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0" y="4554537"/>
            <a:ext cx="9906000" cy="1208088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dirty="0" smtClean="0">
              <a:solidFill>
                <a:srgbClr val="C00000"/>
              </a:solidFill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2087563" y="5792788"/>
            <a:ext cx="4494212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588" indent="-1588">
              <a:spcBef>
                <a:spcPct val="50000"/>
              </a:spcBef>
            </a:pPr>
            <a:r>
              <a:rPr lang="fr-FR" sz="28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Fiabilité extrême</a:t>
            </a: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V="1">
            <a:off x="1466850" y="6076949"/>
            <a:ext cx="561974" cy="1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Text Box 2"/>
          <p:cNvSpPr txBox="1">
            <a:spLocks noChangeArrowheads="1"/>
          </p:cNvSpPr>
          <p:nvPr/>
        </p:nvSpPr>
        <p:spPr bwMode="auto">
          <a:xfrm>
            <a:off x="0" y="139700"/>
            <a:ext cx="8691563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L’enjeu majeur : la fiabilité</a:t>
            </a:r>
            <a:endParaRPr lang="fr-FR" sz="2800" b="1" u="none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923654" name="Text Box 6"/>
          <p:cNvSpPr txBox="1">
            <a:spLocks noChangeArrowheads="1"/>
          </p:cNvSpPr>
          <p:nvPr/>
        </p:nvSpPr>
        <p:spPr bwMode="auto">
          <a:xfrm>
            <a:off x="0" y="848535"/>
            <a:ext cx="9906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®"/>
            </a:pPr>
            <a:r>
              <a:rPr lang="en-US" sz="2400" b="1" u="none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8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Les </a:t>
            </a:r>
            <a:r>
              <a:rPr lang="en-US" sz="2800" b="1" u="none" dirty="0" err="1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arrêts</a:t>
            </a:r>
            <a:r>
              <a:rPr lang="en-US" sz="28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800" b="1" u="none" dirty="0" err="1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faisceau</a:t>
            </a:r>
            <a:r>
              <a:rPr lang="en-US" sz="28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de plus de 3 </a:t>
            </a:r>
            <a:r>
              <a:rPr lang="en-US" sz="2800" b="1" u="none" dirty="0" err="1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secondes</a:t>
            </a:r>
            <a:r>
              <a:rPr lang="en-US" sz="28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800" u="none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doivent</a:t>
            </a:r>
            <a:r>
              <a:rPr lang="en-US" sz="2800" u="none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800" u="none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être</a:t>
            </a:r>
            <a:r>
              <a:rPr lang="en-US" sz="2800" u="none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800" u="none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évités</a:t>
            </a:r>
            <a:endParaRPr lang="en-US" sz="2800" u="none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914400" lvl="1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fr-FR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Pour limiter les contraintes thermiques et la fatigue mécanique de la cible, du combustible, des assemblages </a:t>
            </a:r>
          </a:p>
          <a:p>
            <a:pPr marL="914400" lvl="1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fr-FR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Pour assurer un niveau de disponibilité de 80%</a:t>
            </a:r>
            <a:endParaRPr lang="fr-FR" u="none" dirty="0">
              <a:solidFill>
                <a:srgbClr val="000066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624" y="2670244"/>
            <a:ext cx="990600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indent="-457200" eaLnBrk="1" hangingPunct="1">
              <a:spcBef>
                <a:spcPct val="50000"/>
              </a:spcBef>
              <a:buFont typeface="Wingdings" pitchFamily="2" charset="2"/>
              <a:buChar char="®"/>
            </a:pPr>
            <a:r>
              <a:rPr lang="en-US" sz="2800" u="none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800" b="1" u="none" dirty="0" err="1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Spécifications</a:t>
            </a:r>
            <a:r>
              <a:rPr lang="en-US" sz="28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800" b="1" u="none" dirty="0" err="1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Myrrha</a:t>
            </a:r>
            <a:r>
              <a:rPr lang="fr-FR" sz="28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: </a:t>
            </a:r>
            <a:r>
              <a:rPr lang="fr-FR" sz="2800" u="none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&lt;10 arrêts faisceau par cycle de 3 mois</a:t>
            </a:r>
            <a:r>
              <a:rPr lang="fr-FR" sz="28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endParaRPr lang="en-US" sz="2800" u="none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914400" lvl="1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fr-FR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Basées sur l’analyse de l’opération du réacteur PHENIX</a:t>
            </a:r>
          </a:p>
          <a:p>
            <a:pPr marL="914400" lvl="1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MTBF &gt; 250h, 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bien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au-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delà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des performances des 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accélérateurs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actuels</a:t>
            </a:r>
            <a:endParaRPr lang="en-US" u="none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marL="914400" lvl="1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fr-FR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Notablement plus sévères que les spécifications ADS au Japon ou aux USA</a:t>
            </a:r>
            <a:endParaRPr lang="fr-FR" u="none" dirty="0">
              <a:solidFill>
                <a:srgbClr val="000066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448550" y="3170406"/>
            <a:ext cx="2276475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G. </a:t>
            </a:r>
            <a:r>
              <a:rPr lang="fr-FR" sz="1600" u="none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Rimpault</a:t>
            </a:r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et al., </a:t>
            </a:r>
            <a:b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ANS </a:t>
            </a:r>
            <a:r>
              <a:rPr lang="fr-FR" sz="1600" u="none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Nucl.Tech</a:t>
            </a:r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(2013)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3" cstate="print"/>
          <a:srcRect l="1471" t="1734" r="1287" b="2890"/>
          <a:stretch>
            <a:fillRect/>
          </a:stretch>
        </p:blipFill>
        <p:spPr bwMode="auto">
          <a:xfrm>
            <a:off x="0" y="820888"/>
            <a:ext cx="9906000" cy="5598962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6543675" y="6189831"/>
            <a:ext cx="3152775" cy="3385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D. Vandeplassche, Proc. IPAC 2012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23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23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923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923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923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23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654" grpId="0" build="allAtOnce"/>
      <p:bldP spid="6" grpId="0"/>
      <p:bldP spid="6" grpId="1"/>
      <p:bldP spid="10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Text Box 2"/>
          <p:cNvSpPr txBox="1">
            <a:spLocks noChangeArrowheads="1"/>
          </p:cNvSpPr>
          <p:nvPr/>
        </p:nvSpPr>
        <p:spPr bwMode="auto">
          <a:xfrm>
            <a:off x="0" y="139700"/>
            <a:ext cx="8691563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L’enjeu majeur : la fiabilité</a:t>
            </a:r>
            <a:endParaRPr lang="fr-FR" sz="2800" b="1" u="none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923651" name="Text Box 3"/>
          <p:cNvSpPr txBox="1">
            <a:spLocks noChangeArrowheads="1"/>
          </p:cNvSpPr>
          <p:nvPr/>
        </p:nvSpPr>
        <p:spPr bwMode="auto">
          <a:xfrm>
            <a:off x="-1" y="4666625"/>
            <a:ext cx="10058401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®"/>
            </a:pPr>
            <a:r>
              <a:rPr lang="en-US" sz="2800" u="none" dirty="0" smtClean="0">
                <a:latin typeface="Calibri" pitchFamily="34" charset="0"/>
                <a:cs typeface="Calibri" pitchFamily="34" charset="0"/>
              </a:rPr>
              <a:t>Des </a:t>
            </a:r>
            <a:r>
              <a:rPr lang="en-US" sz="2800" u="none" dirty="0" err="1" smtClean="0">
                <a:latin typeface="Calibri" pitchFamily="34" charset="0"/>
                <a:cs typeface="Calibri" pitchFamily="34" charset="0"/>
              </a:rPr>
              <a:t>règles</a:t>
            </a:r>
            <a:r>
              <a:rPr lang="en-US" sz="2800" u="none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u="none" dirty="0" err="1" smtClean="0">
                <a:latin typeface="Calibri" pitchFamily="34" charset="0"/>
                <a:cs typeface="Calibri" pitchFamily="34" charset="0"/>
              </a:rPr>
              <a:t>strictes</a:t>
            </a:r>
            <a:r>
              <a:rPr lang="en-US" sz="2800" u="none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u="none" dirty="0" err="1" smtClean="0">
                <a:latin typeface="Calibri" pitchFamily="34" charset="0"/>
                <a:cs typeface="Calibri" pitchFamily="34" charset="0"/>
              </a:rPr>
              <a:t>doivent</a:t>
            </a:r>
            <a:r>
              <a:rPr lang="en-US" sz="2800" u="none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u="none" dirty="0" err="1" smtClean="0">
                <a:latin typeface="Calibri" pitchFamily="34" charset="0"/>
                <a:cs typeface="Calibri" pitchFamily="34" charset="0"/>
              </a:rPr>
              <a:t>être</a:t>
            </a:r>
            <a:r>
              <a:rPr lang="en-US" sz="2800" u="none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u="none" dirty="0" err="1" smtClean="0">
                <a:latin typeface="Calibri" pitchFamily="34" charset="0"/>
                <a:cs typeface="Calibri" pitchFamily="34" charset="0"/>
              </a:rPr>
              <a:t>suivies</a:t>
            </a:r>
            <a:r>
              <a:rPr lang="en-US" sz="2800" u="none" dirty="0" smtClean="0">
                <a:latin typeface="Calibri" pitchFamily="34" charset="0"/>
                <a:cs typeface="Calibri" pitchFamily="34" charset="0"/>
              </a:rPr>
              <a:t> pendant le conception </a:t>
            </a:r>
          </a:p>
          <a:p>
            <a:pPr marL="914400" lvl="1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Design </a:t>
            </a:r>
            <a:r>
              <a:rPr lang="en-US" b="1" u="none" dirty="0" err="1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robuste</a:t>
            </a:r>
            <a:r>
              <a:rPr lang="en-US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simplicité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optiques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stables, 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marges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sur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les pts de 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fonctionnements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…)</a:t>
            </a:r>
          </a:p>
          <a:p>
            <a:pPr marL="914400" lvl="1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Inclusion de </a:t>
            </a:r>
            <a:r>
              <a:rPr lang="en-US" b="1" u="none" dirty="0" err="1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redondances</a:t>
            </a:r>
            <a:r>
              <a:rPr lang="en-US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parallèles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séries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si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possible)</a:t>
            </a:r>
          </a:p>
          <a:p>
            <a:pPr marL="914400" lvl="1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Assurer des </a:t>
            </a:r>
            <a:r>
              <a:rPr lang="en-US" b="1" u="none" dirty="0" err="1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schémas</a:t>
            </a:r>
            <a:r>
              <a:rPr lang="en-US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de maintenance 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efficaces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(en 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ligne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lorsque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possible)</a:t>
            </a:r>
            <a:endParaRPr lang="en-US" u="none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3654" name="Text Box 6"/>
          <p:cNvSpPr txBox="1">
            <a:spLocks noChangeArrowheads="1"/>
          </p:cNvSpPr>
          <p:nvPr/>
        </p:nvSpPr>
        <p:spPr bwMode="auto">
          <a:xfrm>
            <a:off x="0" y="848535"/>
            <a:ext cx="9906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®"/>
            </a:pPr>
            <a:r>
              <a:rPr lang="en-US" sz="2400" b="1" u="none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8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Les </a:t>
            </a:r>
            <a:r>
              <a:rPr lang="en-US" sz="2800" b="1" u="none" dirty="0" err="1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arrêts</a:t>
            </a:r>
            <a:r>
              <a:rPr lang="en-US" sz="28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800" b="1" u="none" dirty="0" err="1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faisceau</a:t>
            </a:r>
            <a:r>
              <a:rPr lang="en-US" sz="28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de plus de 3 </a:t>
            </a:r>
            <a:r>
              <a:rPr lang="en-US" sz="2800" b="1" u="none" dirty="0" err="1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secondes</a:t>
            </a:r>
            <a:r>
              <a:rPr lang="en-US" sz="28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800" u="none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doivent</a:t>
            </a:r>
            <a:r>
              <a:rPr lang="en-US" sz="2800" u="none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800" u="none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être</a:t>
            </a:r>
            <a:r>
              <a:rPr lang="en-US" sz="2800" u="none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800" u="none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évités</a:t>
            </a:r>
            <a:endParaRPr lang="en-US" sz="2800" u="none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914400" lvl="1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fr-FR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Pour limiter les contraintes thermiques et la fatigue mécanique de la cible, du combustible, des assemblages </a:t>
            </a:r>
          </a:p>
          <a:p>
            <a:pPr marL="914400" lvl="1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fr-FR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Pour assurer un niveau de disponibilité de 80%</a:t>
            </a:r>
            <a:endParaRPr lang="fr-FR" u="none" dirty="0">
              <a:solidFill>
                <a:srgbClr val="000066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624" y="2670244"/>
            <a:ext cx="990600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indent="-457200" eaLnBrk="1" hangingPunct="1">
              <a:spcBef>
                <a:spcPct val="50000"/>
              </a:spcBef>
              <a:buFont typeface="Wingdings" pitchFamily="2" charset="2"/>
              <a:buChar char="®"/>
            </a:pPr>
            <a:r>
              <a:rPr lang="en-US" sz="2800" u="none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800" b="1" u="none" dirty="0" err="1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Spécifications</a:t>
            </a:r>
            <a:r>
              <a:rPr lang="en-US" sz="28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800" b="1" u="none" dirty="0" err="1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Myrrha</a:t>
            </a:r>
            <a:r>
              <a:rPr lang="fr-FR" sz="28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: </a:t>
            </a:r>
            <a:r>
              <a:rPr lang="fr-FR" sz="2800" u="none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&lt;10 arrêts faisceau par cycle de 3 mois</a:t>
            </a:r>
            <a:r>
              <a:rPr lang="fr-FR" sz="28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endParaRPr lang="en-US" sz="2800" u="none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914400" lvl="1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fr-FR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Basées sur l’analyse de l’opération du réacteur PHENIX</a:t>
            </a:r>
          </a:p>
          <a:p>
            <a:pPr marL="914400" lvl="1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MTBF &gt; 250h, 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bien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au-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delà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des performances des 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accélérateurs</a:t>
            </a:r>
            <a:r>
              <a:rPr lang="en-US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u="none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actuels</a:t>
            </a:r>
            <a:endParaRPr lang="en-US" u="none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marL="914400" lvl="1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fr-FR" u="none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Notablement plus sévères que les spécifications ADS au Japon ou aux USA</a:t>
            </a:r>
            <a:endParaRPr lang="fr-FR" u="none" dirty="0">
              <a:solidFill>
                <a:srgbClr val="000066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505700" y="5599281"/>
            <a:ext cx="2276475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L. </a:t>
            </a:r>
            <a:r>
              <a:rPr lang="fr-FR" sz="1600" u="none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Burgazzi</a:t>
            </a:r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 P. Pierini, </a:t>
            </a:r>
            <a:r>
              <a:rPr lang="fr-FR" sz="1600" u="none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Rel.Eng</a:t>
            </a:r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&amp;</a:t>
            </a:r>
            <a:r>
              <a:rPr lang="fr-FR" sz="1600" u="none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Syst.Saf</a:t>
            </a:r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(2007)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23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923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923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923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23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23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654" grpId="1" build="allAtOnce"/>
      <p:bldP spid="6" grpId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339850"/>
            <a:ext cx="4867275" cy="2095500"/>
            <a:chOff x="0" y="1284"/>
            <a:chExt cx="3066" cy="1320"/>
          </a:xfrm>
        </p:grpSpPr>
        <p:sp>
          <p:nvSpPr>
            <p:cNvPr id="994309" name="Rectangle 5"/>
            <p:cNvSpPr>
              <a:spLocks noChangeArrowheads="1"/>
            </p:cNvSpPr>
            <p:nvPr/>
          </p:nvSpPr>
          <p:spPr bwMode="auto">
            <a:xfrm>
              <a:off x="2309" y="1971"/>
              <a:ext cx="171" cy="149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9943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5" y="1642"/>
              <a:ext cx="1406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4311" name="Line 7"/>
            <p:cNvSpPr>
              <a:spLocks noChangeShapeType="1"/>
            </p:cNvSpPr>
            <p:nvPr/>
          </p:nvSpPr>
          <p:spPr bwMode="auto">
            <a:xfrm>
              <a:off x="787" y="1828"/>
              <a:ext cx="1278" cy="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4312" name="Line 8"/>
            <p:cNvSpPr>
              <a:spLocks noChangeShapeType="1"/>
            </p:cNvSpPr>
            <p:nvPr/>
          </p:nvSpPr>
          <p:spPr bwMode="auto">
            <a:xfrm>
              <a:off x="2060" y="1834"/>
              <a:ext cx="348" cy="20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4313" name="Line 9"/>
            <p:cNvSpPr>
              <a:spLocks noChangeShapeType="1"/>
            </p:cNvSpPr>
            <p:nvPr/>
          </p:nvSpPr>
          <p:spPr bwMode="auto">
            <a:xfrm>
              <a:off x="2402" y="2043"/>
              <a:ext cx="65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pic>
          <p:nvPicPr>
            <p:cNvPr id="9943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3" y="2141"/>
              <a:ext cx="1406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4315" name="Line 11"/>
            <p:cNvSpPr>
              <a:spLocks noChangeShapeType="1"/>
            </p:cNvSpPr>
            <p:nvPr/>
          </p:nvSpPr>
          <p:spPr bwMode="auto">
            <a:xfrm>
              <a:off x="785" y="2327"/>
              <a:ext cx="5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4316" name="Text Box 12"/>
            <p:cNvSpPr txBox="1">
              <a:spLocks noChangeArrowheads="1"/>
            </p:cNvSpPr>
            <p:nvPr/>
          </p:nvSpPr>
          <p:spPr bwMode="auto">
            <a:xfrm>
              <a:off x="2400" y="1698"/>
              <a:ext cx="23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fr-FR"/>
            </a:p>
          </p:txBody>
        </p:sp>
        <p:sp>
          <p:nvSpPr>
            <p:cNvPr id="994317" name="Text Box 13"/>
            <p:cNvSpPr txBox="1">
              <a:spLocks noChangeArrowheads="1"/>
            </p:cNvSpPr>
            <p:nvPr/>
          </p:nvSpPr>
          <p:spPr bwMode="auto">
            <a:xfrm>
              <a:off x="2268" y="1971"/>
              <a:ext cx="156" cy="15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u="none"/>
                <a:t>+</a:t>
              </a:r>
            </a:p>
          </p:txBody>
        </p:sp>
        <p:sp>
          <p:nvSpPr>
            <p:cNvPr id="994318" name="Text Box 14"/>
            <p:cNvSpPr txBox="1">
              <a:spLocks noChangeArrowheads="1"/>
            </p:cNvSpPr>
            <p:nvPr/>
          </p:nvSpPr>
          <p:spPr bwMode="auto">
            <a:xfrm>
              <a:off x="0" y="1530"/>
              <a:ext cx="2091" cy="15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 i="1" u="none" dirty="0" smtClean="0">
                  <a:solidFill>
                    <a:srgbClr val="0000FF"/>
                  </a:solidFill>
                </a:rPr>
                <a:t>Injecteur 1 opérationnel : </a:t>
              </a:r>
              <a:r>
                <a:rPr lang="fr-FR" sz="1000" b="1" i="1" u="none" dirty="0">
                  <a:solidFill>
                    <a:srgbClr val="0000FF"/>
                  </a:solidFill>
                </a:rPr>
                <a:t>RF + PS + </a:t>
              </a:r>
              <a:r>
                <a:rPr lang="fr-FR" sz="1000" b="1" i="1" u="none" dirty="0" err="1">
                  <a:solidFill>
                    <a:srgbClr val="0000FF"/>
                  </a:solidFill>
                </a:rPr>
                <a:t>beam</a:t>
              </a:r>
              <a:r>
                <a:rPr lang="fr-FR" sz="1000" b="1" i="1" u="none" dirty="0">
                  <a:solidFill>
                    <a:srgbClr val="0000FF"/>
                  </a:solidFill>
                </a:rPr>
                <a:t> ON</a:t>
              </a:r>
            </a:p>
          </p:txBody>
        </p:sp>
        <p:sp>
          <p:nvSpPr>
            <p:cNvPr id="994319" name="Text Box 15"/>
            <p:cNvSpPr txBox="1">
              <a:spLocks noChangeArrowheads="1"/>
            </p:cNvSpPr>
            <p:nvPr/>
          </p:nvSpPr>
          <p:spPr bwMode="auto">
            <a:xfrm>
              <a:off x="0" y="2449"/>
              <a:ext cx="2496" cy="15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 i="1" u="none" dirty="0" smtClean="0">
                  <a:solidFill>
                    <a:srgbClr val="0000FF"/>
                  </a:solidFill>
                </a:rPr>
                <a:t>Injecteur 2 en stand-by : RF + </a:t>
              </a:r>
              <a:r>
                <a:rPr lang="fr-FR" sz="1000" b="1" i="1" u="none" dirty="0">
                  <a:solidFill>
                    <a:srgbClr val="0000FF"/>
                  </a:solidFill>
                </a:rPr>
                <a:t>PS ON, </a:t>
              </a:r>
              <a:r>
                <a:rPr lang="fr-FR" sz="1000" b="1" i="1" u="none" dirty="0" err="1">
                  <a:solidFill>
                    <a:srgbClr val="0000FF"/>
                  </a:solidFill>
                </a:rPr>
                <a:t>beam</a:t>
              </a:r>
              <a:r>
                <a:rPr lang="fr-FR" sz="1000" b="1" i="1" u="none" dirty="0">
                  <a:solidFill>
                    <a:srgbClr val="0000FF"/>
                  </a:solidFill>
                </a:rPr>
                <a:t> OFF </a:t>
              </a:r>
              <a:r>
                <a:rPr lang="fr-FR" sz="1000" b="1" i="1" u="none" dirty="0" smtClean="0">
                  <a:solidFill>
                    <a:srgbClr val="0000FF"/>
                  </a:solidFill>
                </a:rPr>
                <a:t>(sur CF)</a:t>
              </a:r>
              <a:endParaRPr lang="fr-FR" sz="1000" b="1" i="1" u="none" dirty="0">
                <a:solidFill>
                  <a:srgbClr val="0000FF"/>
                </a:solidFill>
              </a:endParaRPr>
            </a:p>
          </p:txBody>
        </p:sp>
        <p:sp>
          <p:nvSpPr>
            <p:cNvPr id="994320" name="Text Box 16"/>
            <p:cNvSpPr txBox="1">
              <a:spLocks noChangeArrowheads="1"/>
            </p:cNvSpPr>
            <p:nvPr/>
          </p:nvSpPr>
          <p:spPr bwMode="auto">
            <a:xfrm>
              <a:off x="300" y="1284"/>
              <a:ext cx="2358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u="none" dirty="0">
                  <a:sym typeface="Wingdings" pitchFamily="2" charset="2"/>
                </a:rPr>
                <a:t> </a:t>
              </a:r>
              <a:r>
                <a:rPr lang="fr-FR" u="none" dirty="0" smtClean="0">
                  <a:sym typeface="Wingdings" pitchFamily="2" charset="2"/>
                </a:rPr>
                <a:t>Configuration initiale</a:t>
              </a:r>
              <a:endParaRPr lang="fr-FR" u="none" dirty="0">
                <a:sym typeface="Wingdings" pitchFamily="2" charset="2"/>
              </a:endParaRPr>
            </a:p>
          </p:txBody>
        </p:sp>
        <p:sp>
          <p:nvSpPr>
            <p:cNvPr id="994321" name="Rectangle 17"/>
            <p:cNvSpPr>
              <a:spLocks noChangeArrowheads="1"/>
            </p:cNvSpPr>
            <p:nvPr/>
          </p:nvSpPr>
          <p:spPr bwMode="auto">
            <a:xfrm>
              <a:off x="42" y="1530"/>
              <a:ext cx="3024" cy="10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962525" y="1343025"/>
            <a:ext cx="4943476" cy="2098675"/>
            <a:chOff x="3126" y="1286"/>
            <a:chExt cx="3114" cy="1322"/>
          </a:xfrm>
        </p:grpSpPr>
        <p:sp>
          <p:nvSpPr>
            <p:cNvPr id="994323" name="Rectangle 19"/>
            <p:cNvSpPr>
              <a:spLocks noChangeArrowheads="1"/>
            </p:cNvSpPr>
            <p:nvPr/>
          </p:nvSpPr>
          <p:spPr bwMode="auto">
            <a:xfrm>
              <a:off x="5235" y="1966"/>
              <a:ext cx="171" cy="149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99432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81" y="1637"/>
              <a:ext cx="1406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432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9" y="2136"/>
              <a:ext cx="1406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4326" name="Line 22"/>
            <p:cNvSpPr>
              <a:spLocks noChangeShapeType="1"/>
            </p:cNvSpPr>
            <p:nvPr/>
          </p:nvSpPr>
          <p:spPr bwMode="auto">
            <a:xfrm>
              <a:off x="3711" y="2322"/>
              <a:ext cx="5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4327" name="Line 23"/>
            <p:cNvSpPr>
              <a:spLocks noChangeShapeType="1"/>
            </p:cNvSpPr>
            <p:nvPr/>
          </p:nvSpPr>
          <p:spPr bwMode="auto">
            <a:xfrm>
              <a:off x="3712" y="1825"/>
              <a:ext cx="5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4328" name="Text Box 24"/>
            <p:cNvSpPr txBox="1">
              <a:spLocks noChangeArrowheads="1"/>
            </p:cNvSpPr>
            <p:nvPr/>
          </p:nvSpPr>
          <p:spPr bwMode="auto">
            <a:xfrm>
              <a:off x="5198" y="1961"/>
              <a:ext cx="156" cy="15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u="none"/>
                <a:t>-</a:t>
              </a:r>
            </a:p>
          </p:txBody>
        </p:sp>
        <p:sp>
          <p:nvSpPr>
            <p:cNvPr id="994329" name="Text Box 25"/>
            <p:cNvSpPr txBox="1">
              <a:spLocks noChangeArrowheads="1"/>
            </p:cNvSpPr>
            <p:nvPr/>
          </p:nvSpPr>
          <p:spPr bwMode="auto">
            <a:xfrm>
              <a:off x="3248" y="1286"/>
              <a:ext cx="2992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u="none" dirty="0">
                  <a:sym typeface="Wingdings" pitchFamily="2" charset="2"/>
                </a:rPr>
                <a:t> </a:t>
              </a:r>
              <a:r>
                <a:rPr lang="fr-FR" u="none" dirty="0" smtClean="0">
                  <a:sym typeface="Wingdings" pitchFamily="2" charset="2"/>
                </a:rPr>
                <a:t>La panne est localisée </a:t>
              </a:r>
              <a:r>
                <a:rPr lang="fr-FR" u="none" dirty="0" err="1" smtClean="0">
                  <a:sym typeface="Wingdings" pitchFamily="2" charset="2"/>
                </a:rPr>
                <a:t>ds</a:t>
              </a:r>
              <a:r>
                <a:rPr lang="fr-FR" u="none" dirty="0" smtClean="0">
                  <a:sym typeface="Wingdings" pitchFamily="2" charset="2"/>
                </a:rPr>
                <a:t> l’injecteur</a:t>
              </a:r>
              <a:endParaRPr lang="fr-FR" u="none" dirty="0">
                <a:sym typeface="Wingdings" pitchFamily="2" charset="2"/>
              </a:endParaRPr>
            </a:p>
          </p:txBody>
        </p:sp>
        <p:sp>
          <p:nvSpPr>
            <p:cNvPr id="994330" name="Text Box 26"/>
            <p:cNvSpPr txBox="1">
              <a:spLocks noChangeArrowheads="1"/>
            </p:cNvSpPr>
            <p:nvPr/>
          </p:nvSpPr>
          <p:spPr bwMode="auto">
            <a:xfrm>
              <a:off x="5176" y="1634"/>
              <a:ext cx="981" cy="34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 i="1" u="none" dirty="0" smtClean="0">
                  <a:solidFill>
                    <a:srgbClr val="0000FF"/>
                  </a:solidFill>
                </a:rPr>
                <a:t>La polarisation de l’aimant d’aiguillage est modifiée (</a:t>
              </a:r>
              <a:r>
                <a:rPr lang="fr-FR" sz="1000" b="1" i="1" u="none" dirty="0" smtClean="0">
                  <a:solidFill>
                    <a:srgbClr val="0000FF"/>
                  </a:solidFill>
                  <a:cs typeface="Arial" charset="0"/>
                </a:rPr>
                <a:t>~</a:t>
              </a:r>
              <a:r>
                <a:rPr lang="fr-FR" sz="1000" b="1" i="1" u="none" dirty="0">
                  <a:solidFill>
                    <a:srgbClr val="0000FF"/>
                  </a:solidFill>
                </a:rPr>
                <a:t>1s)</a:t>
              </a:r>
            </a:p>
          </p:txBody>
        </p:sp>
        <p:sp>
          <p:nvSpPr>
            <p:cNvPr id="994331" name="Rectangle 27"/>
            <p:cNvSpPr>
              <a:spLocks noChangeArrowheads="1"/>
            </p:cNvSpPr>
            <p:nvPr/>
          </p:nvSpPr>
          <p:spPr bwMode="auto">
            <a:xfrm>
              <a:off x="3126" y="1534"/>
              <a:ext cx="3024" cy="10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47625" y="3806825"/>
            <a:ext cx="4810125" cy="2120900"/>
            <a:chOff x="0" y="2788"/>
            <a:chExt cx="3030" cy="1336"/>
          </a:xfrm>
        </p:grpSpPr>
        <p:sp>
          <p:nvSpPr>
            <p:cNvPr id="994333" name="Rectangle 29"/>
            <p:cNvSpPr>
              <a:spLocks noChangeArrowheads="1"/>
            </p:cNvSpPr>
            <p:nvPr/>
          </p:nvSpPr>
          <p:spPr bwMode="auto">
            <a:xfrm>
              <a:off x="2303" y="3516"/>
              <a:ext cx="171" cy="149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99433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9" y="3187"/>
              <a:ext cx="1406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433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7" y="3686"/>
              <a:ext cx="1406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4336" name="Line 32"/>
            <p:cNvSpPr>
              <a:spLocks noChangeShapeType="1"/>
            </p:cNvSpPr>
            <p:nvPr/>
          </p:nvSpPr>
          <p:spPr bwMode="auto">
            <a:xfrm>
              <a:off x="779" y="3872"/>
              <a:ext cx="5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4337" name="Line 33"/>
            <p:cNvSpPr>
              <a:spLocks noChangeShapeType="1"/>
            </p:cNvSpPr>
            <p:nvPr/>
          </p:nvSpPr>
          <p:spPr bwMode="auto">
            <a:xfrm>
              <a:off x="780" y="3375"/>
              <a:ext cx="5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4338" name="Text Box 34"/>
            <p:cNvSpPr txBox="1">
              <a:spLocks noChangeArrowheads="1"/>
            </p:cNvSpPr>
            <p:nvPr/>
          </p:nvSpPr>
          <p:spPr bwMode="auto">
            <a:xfrm>
              <a:off x="2266" y="3511"/>
              <a:ext cx="156" cy="15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u="none"/>
                <a:t>+</a:t>
              </a:r>
            </a:p>
          </p:txBody>
        </p:sp>
        <p:sp>
          <p:nvSpPr>
            <p:cNvPr id="994339" name="Text Box 35"/>
            <p:cNvSpPr txBox="1">
              <a:spLocks noChangeArrowheads="1"/>
            </p:cNvSpPr>
            <p:nvPr/>
          </p:nvSpPr>
          <p:spPr bwMode="auto">
            <a:xfrm>
              <a:off x="262" y="2788"/>
              <a:ext cx="2722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u="none" dirty="0">
                  <a:sym typeface="Wingdings" pitchFamily="2" charset="2"/>
                </a:rPr>
                <a:t> </a:t>
              </a:r>
              <a:r>
                <a:rPr lang="fr-FR" u="none" dirty="0" smtClean="0">
                  <a:sym typeface="Wingdings" pitchFamily="2" charset="2"/>
                </a:rPr>
                <a:t>Une panne est détectée</a:t>
              </a:r>
              <a:endParaRPr lang="fr-FR" u="none" dirty="0">
                <a:sym typeface="Wingdings" pitchFamily="2" charset="2"/>
              </a:endParaRPr>
            </a:p>
          </p:txBody>
        </p:sp>
        <p:sp>
          <p:nvSpPr>
            <p:cNvPr id="994340" name="Text Box 36"/>
            <p:cNvSpPr txBox="1">
              <a:spLocks noChangeArrowheads="1"/>
            </p:cNvSpPr>
            <p:nvPr/>
          </p:nvSpPr>
          <p:spPr bwMode="auto">
            <a:xfrm>
              <a:off x="0" y="3058"/>
              <a:ext cx="2964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 i="1" u="none" dirty="0" smtClean="0">
                  <a:solidFill>
                    <a:srgbClr val="0000FF"/>
                  </a:solidFill>
                </a:rPr>
                <a:t>Le faisceau est intercepté </a:t>
              </a:r>
              <a:r>
                <a:rPr lang="fr-FR" sz="1000" b="1" i="1" u="none" dirty="0" err="1" smtClean="0">
                  <a:solidFill>
                    <a:srgbClr val="0000FF"/>
                  </a:solidFill>
                </a:rPr>
                <a:t>ds</a:t>
              </a:r>
              <a:r>
                <a:rPr lang="fr-FR" sz="1000" b="1" i="1" u="none" dirty="0" smtClean="0">
                  <a:solidFill>
                    <a:srgbClr val="0000FF"/>
                  </a:solidFill>
                </a:rPr>
                <a:t> l’injecteur </a:t>
              </a:r>
              <a:r>
                <a:rPr lang="fr-FR" sz="1000" b="1" i="1" u="none" dirty="0">
                  <a:solidFill>
                    <a:srgbClr val="0000FF"/>
                  </a:solidFill>
                </a:rPr>
                <a:t>1 </a:t>
              </a:r>
              <a:r>
                <a:rPr lang="fr-FR" sz="1000" b="1" i="1" u="none" dirty="0" smtClean="0">
                  <a:solidFill>
                    <a:srgbClr val="0000FF"/>
                  </a:solidFill>
                </a:rPr>
                <a:t>par le Système de Protection Machine @</a:t>
              </a:r>
              <a:r>
                <a:rPr lang="fr-FR" sz="1000" b="1" i="1" u="none" dirty="0">
                  <a:solidFill>
                    <a:srgbClr val="0000FF"/>
                  </a:solidFill>
                </a:rPr>
                <a:t>t</a:t>
              </a:r>
              <a:r>
                <a:rPr lang="fr-FR" sz="1000" b="1" i="1" u="none" baseline="-25000" dirty="0">
                  <a:solidFill>
                    <a:srgbClr val="0000FF"/>
                  </a:solidFill>
                </a:rPr>
                <a:t>0</a:t>
              </a:r>
              <a:endParaRPr lang="fr-FR" sz="1000" b="1" i="1" u="none" dirty="0">
                <a:solidFill>
                  <a:srgbClr val="0000FF"/>
                </a:solidFill>
              </a:endParaRPr>
            </a:p>
          </p:txBody>
        </p:sp>
        <p:sp>
          <p:nvSpPr>
            <p:cNvPr id="994341" name="Rectangle 37"/>
            <p:cNvSpPr>
              <a:spLocks noChangeArrowheads="1"/>
            </p:cNvSpPr>
            <p:nvPr/>
          </p:nvSpPr>
          <p:spPr bwMode="auto">
            <a:xfrm>
              <a:off x="6" y="3050"/>
              <a:ext cx="3024" cy="10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4962525" y="3822700"/>
            <a:ext cx="4800600" cy="2101850"/>
            <a:chOff x="2976" y="2804"/>
            <a:chExt cx="3024" cy="1324"/>
          </a:xfrm>
        </p:grpSpPr>
        <p:sp>
          <p:nvSpPr>
            <p:cNvPr id="994343" name="Rectangle 39"/>
            <p:cNvSpPr>
              <a:spLocks noChangeArrowheads="1"/>
            </p:cNvSpPr>
            <p:nvPr/>
          </p:nvSpPr>
          <p:spPr bwMode="auto">
            <a:xfrm>
              <a:off x="5233" y="3488"/>
              <a:ext cx="171" cy="149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99434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3" y="3159"/>
              <a:ext cx="1406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434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3" y="3658"/>
              <a:ext cx="1406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4346" name="Text Box 42"/>
            <p:cNvSpPr txBox="1">
              <a:spLocks noChangeArrowheads="1"/>
            </p:cNvSpPr>
            <p:nvPr/>
          </p:nvSpPr>
          <p:spPr bwMode="auto">
            <a:xfrm>
              <a:off x="5196" y="3483"/>
              <a:ext cx="156" cy="15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u="none"/>
                <a:t>-</a:t>
              </a:r>
            </a:p>
          </p:txBody>
        </p:sp>
        <p:sp>
          <p:nvSpPr>
            <p:cNvPr id="994347" name="Line 43"/>
            <p:cNvSpPr>
              <a:spLocks noChangeShapeType="1"/>
            </p:cNvSpPr>
            <p:nvPr/>
          </p:nvSpPr>
          <p:spPr bwMode="auto">
            <a:xfrm>
              <a:off x="3743" y="3845"/>
              <a:ext cx="1278" cy="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4348" name="Line 44"/>
            <p:cNvSpPr>
              <a:spLocks noChangeShapeType="1"/>
            </p:cNvSpPr>
            <p:nvPr/>
          </p:nvSpPr>
          <p:spPr bwMode="auto">
            <a:xfrm flipV="1">
              <a:off x="5016" y="3573"/>
              <a:ext cx="312" cy="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4349" name="Line 45"/>
            <p:cNvSpPr>
              <a:spLocks noChangeShapeType="1"/>
            </p:cNvSpPr>
            <p:nvPr/>
          </p:nvSpPr>
          <p:spPr bwMode="auto">
            <a:xfrm>
              <a:off x="5325" y="3568"/>
              <a:ext cx="65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4350" name="Line 46"/>
            <p:cNvSpPr>
              <a:spLocks noChangeShapeType="1"/>
            </p:cNvSpPr>
            <p:nvPr/>
          </p:nvSpPr>
          <p:spPr bwMode="auto">
            <a:xfrm>
              <a:off x="3734" y="3344"/>
              <a:ext cx="5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4351" name="Text Box 47"/>
            <p:cNvSpPr txBox="1">
              <a:spLocks noChangeArrowheads="1"/>
            </p:cNvSpPr>
            <p:nvPr/>
          </p:nvSpPr>
          <p:spPr bwMode="auto">
            <a:xfrm>
              <a:off x="3278" y="2804"/>
              <a:ext cx="2440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u="none" dirty="0">
                  <a:sym typeface="Wingdings" pitchFamily="2" charset="2"/>
                </a:rPr>
                <a:t> </a:t>
              </a:r>
              <a:r>
                <a:rPr lang="fr-FR" u="none" dirty="0" smtClean="0">
                  <a:sym typeface="Wingdings" pitchFamily="2" charset="2"/>
                </a:rPr>
                <a:t>Reprise du faisceau</a:t>
              </a:r>
              <a:endParaRPr lang="fr-FR" u="none" dirty="0">
                <a:sym typeface="Wingdings" pitchFamily="2" charset="2"/>
              </a:endParaRPr>
            </a:p>
          </p:txBody>
        </p:sp>
        <p:sp>
          <p:nvSpPr>
            <p:cNvPr id="994352" name="Text Box 48"/>
            <p:cNvSpPr txBox="1">
              <a:spLocks noChangeArrowheads="1"/>
            </p:cNvSpPr>
            <p:nvPr/>
          </p:nvSpPr>
          <p:spPr bwMode="auto">
            <a:xfrm>
              <a:off x="3146" y="3960"/>
              <a:ext cx="1839" cy="15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 i="1" u="none" dirty="0" smtClean="0">
                  <a:solidFill>
                    <a:srgbClr val="0000FF"/>
                  </a:solidFill>
                </a:rPr>
                <a:t>Injecteur </a:t>
              </a:r>
              <a:r>
                <a:rPr lang="fr-FR" sz="1000" b="1" i="1" u="none" dirty="0">
                  <a:solidFill>
                    <a:srgbClr val="0000FF"/>
                  </a:solidFill>
                </a:rPr>
                <a:t>2 </a:t>
              </a:r>
              <a:r>
                <a:rPr lang="fr-FR" sz="1000" b="1" i="1" u="none" dirty="0" smtClean="0">
                  <a:solidFill>
                    <a:srgbClr val="0000FF"/>
                  </a:solidFill>
                </a:rPr>
                <a:t>opérationnel </a:t>
              </a:r>
              <a:r>
                <a:rPr lang="fr-FR" sz="1000" b="1" i="1" u="none" dirty="0">
                  <a:solidFill>
                    <a:srgbClr val="0000FF"/>
                  </a:solidFill>
                </a:rPr>
                <a:t>(@t</a:t>
              </a:r>
              <a:r>
                <a:rPr lang="fr-FR" sz="1000" b="1" i="1" u="none" baseline="-25000" dirty="0">
                  <a:solidFill>
                    <a:srgbClr val="0000FF"/>
                  </a:solidFill>
                </a:rPr>
                <a:t>1</a:t>
              </a:r>
              <a:r>
                <a:rPr lang="fr-FR" sz="1000" b="1" i="1" u="none" dirty="0">
                  <a:solidFill>
                    <a:srgbClr val="0000FF"/>
                  </a:solidFill>
                </a:rPr>
                <a:t> &lt; t</a:t>
              </a:r>
              <a:r>
                <a:rPr lang="fr-FR" sz="1000" b="1" i="1" u="none" baseline="-25000" dirty="0">
                  <a:solidFill>
                    <a:srgbClr val="0000FF"/>
                  </a:solidFill>
                </a:rPr>
                <a:t>0</a:t>
              </a:r>
              <a:r>
                <a:rPr lang="fr-FR" sz="1000" b="1" i="1" u="none" dirty="0">
                  <a:solidFill>
                    <a:srgbClr val="0000FF"/>
                  </a:solidFill>
                </a:rPr>
                <a:t> +3sec)</a:t>
              </a:r>
            </a:p>
          </p:txBody>
        </p:sp>
        <p:sp>
          <p:nvSpPr>
            <p:cNvPr id="994353" name="Text Box 49"/>
            <p:cNvSpPr txBox="1">
              <a:spLocks noChangeArrowheads="1"/>
            </p:cNvSpPr>
            <p:nvPr/>
          </p:nvSpPr>
          <p:spPr bwMode="auto">
            <a:xfrm>
              <a:off x="2988" y="3052"/>
              <a:ext cx="2355" cy="15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 i="1" u="none" dirty="0" smtClean="0">
                  <a:solidFill>
                    <a:srgbClr val="0000FF"/>
                  </a:solidFill>
                </a:rPr>
                <a:t>Injecteur 1 en panne, à réparer en ligne si possible</a:t>
              </a:r>
              <a:endParaRPr lang="fr-FR" sz="1000" b="1" i="1" u="none" dirty="0">
                <a:solidFill>
                  <a:srgbClr val="0000FF"/>
                </a:solidFill>
              </a:endParaRPr>
            </a:p>
          </p:txBody>
        </p:sp>
        <p:sp>
          <p:nvSpPr>
            <p:cNvPr id="994354" name="Rectangle 50"/>
            <p:cNvSpPr>
              <a:spLocks noChangeArrowheads="1"/>
            </p:cNvSpPr>
            <p:nvPr/>
          </p:nvSpPr>
          <p:spPr bwMode="auto">
            <a:xfrm>
              <a:off x="2976" y="3054"/>
              <a:ext cx="3024" cy="10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994355" name="Rectangle 51"/>
          <p:cNvSpPr>
            <a:spLocks noChangeArrowheads="1"/>
          </p:cNvSpPr>
          <p:nvPr/>
        </p:nvSpPr>
        <p:spPr bwMode="auto">
          <a:xfrm>
            <a:off x="5024437" y="3209925"/>
            <a:ext cx="3709987" cy="2462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n-US" sz="1000" b="1" i="1" u="none" dirty="0" err="1" smtClean="0">
                <a:solidFill>
                  <a:srgbClr val="0000FF"/>
                </a:solidFill>
              </a:rPr>
              <a:t>Nécessité</a:t>
            </a:r>
            <a:r>
              <a:rPr lang="en-US" sz="1000" b="1" i="1" u="none" dirty="0" smtClean="0">
                <a:solidFill>
                  <a:srgbClr val="0000FF"/>
                </a:solidFill>
              </a:rPr>
              <a:t> d’un </a:t>
            </a:r>
            <a:r>
              <a:rPr lang="en-US" sz="1000" b="1" i="1" u="none" dirty="0" err="1" smtClean="0">
                <a:solidFill>
                  <a:srgbClr val="0000FF"/>
                </a:solidFill>
              </a:rPr>
              <a:t>système</a:t>
            </a:r>
            <a:r>
              <a:rPr lang="en-US" sz="1000" b="1" i="1" u="none" dirty="0" smtClean="0">
                <a:solidFill>
                  <a:srgbClr val="0000FF"/>
                </a:solidFill>
              </a:rPr>
              <a:t> de diagnostic de </a:t>
            </a:r>
            <a:r>
              <a:rPr lang="en-US" sz="1000" b="1" i="1" u="none" dirty="0" err="1" smtClean="0">
                <a:solidFill>
                  <a:srgbClr val="0000FF"/>
                </a:solidFill>
              </a:rPr>
              <a:t>pannes</a:t>
            </a:r>
            <a:r>
              <a:rPr lang="en-US" sz="1000" b="1" i="1" u="none" dirty="0" smtClean="0">
                <a:solidFill>
                  <a:srgbClr val="0000FF"/>
                </a:solidFill>
              </a:rPr>
              <a:t> </a:t>
            </a:r>
            <a:r>
              <a:rPr lang="en-US" sz="1000" b="1" i="1" u="none" dirty="0" err="1" smtClean="0">
                <a:solidFill>
                  <a:srgbClr val="0000FF"/>
                </a:solidFill>
              </a:rPr>
              <a:t>efficace</a:t>
            </a:r>
            <a:endParaRPr lang="fr-FR" sz="1000" b="1" i="1" u="none" dirty="0">
              <a:solidFill>
                <a:srgbClr val="0000FF"/>
              </a:solidFill>
            </a:endParaRPr>
          </a:p>
        </p:txBody>
      </p:sp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0" y="139700"/>
            <a:ext cx="957993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Scénario de compensation de panne (injecteur)</a:t>
            </a:r>
          </a:p>
        </p:txBody>
      </p:sp>
      <p:sp>
        <p:nvSpPr>
          <p:cNvPr id="54" name="Espace réservé du pied de page 5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7162800" y="5980281"/>
            <a:ext cx="2486025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J-L. Biarrotte, A.C. Mueller et al., NIM A (2006)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692" name="Text Box 4"/>
          <p:cNvSpPr txBox="1">
            <a:spLocks noChangeArrowheads="1"/>
          </p:cNvSpPr>
          <p:nvPr/>
        </p:nvSpPr>
        <p:spPr bwMode="auto">
          <a:xfrm>
            <a:off x="4198938" y="2662238"/>
            <a:ext cx="37147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010693" name="Text Box 5"/>
          <p:cNvSpPr txBox="1">
            <a:spLocks noChangeArrowheads="1"/>
          </p:cNvSpPr>
          <p:nvPr/>
        </p:nvSpPr>
        <p:spPr bwMode="auto">
          <a:xfrm>
            <a:off x="2844800" y="935848"/>
            <a:ext cx="5881688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u="none" dirty="0">
                <a:sym typeface="Wingdings" pitchFamily="2" charset="2"/>
              </a:rPr>
              <a:t> </a:t>
            </a:r>
            <a:r>
              <a:rPr lang="fr-FR" u="none" dirty="0" smtClean="0">
                <a:sym typeface="Wingdings" pitchFamily="2" charset="2"/>
              </a:rPr>
              <a:t>Une panne est détectée quelque part</a:t>
            </a:r>
            <a:endParaRPr lang="fr-FR" u="none" dirty="0">
              <a:sym typeface="Wingdings" pitchFamily="2" charset="2"/>
            </a:endParaRPr>
          </a:p>
          <a:p>
            <a:pPr>
              <a:spcBef>
                <a:spcPct val="50000"/>
              </a:spcBef>
            </a:pPr>
            <a:r>
              <a:rPr lang="en-US" sz="1600" u="none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→ 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Le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faisceau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est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coupé par le MPS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dans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l’injecteur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à </a:t>
            </a:r>
            <a:r>
              <a:rPr lang="en-US" sz="1600" u="none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sz="1600" u="none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</a:t>
            </a:r>
            <a:endParaRPr lang="fr-FR" sz="1600" u="none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10694" name="Text Box 6"/>
          <p:cNvSpPr txBox="1">
            <a:spLocks noChangeArrowheads="1"/>
          </p:cNvSpPr>
          <p:nvPr/>
        </p:nvSpPr>
        <p:spPr bwMode="auto">
          <a:xfrm>
            <a:off x="2808288" y="1833893"/>
            <a:ext cx="6718484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u="none" dirty="0">
                <a:sym typeface="Wingdings" pitchFamily="2" charset="2"/>
              </a:rPr>
              <a:t> </a:t>
            </a:r>
            <a:r>
              <a:rPr lang="fr-FR" u="none" dirty="0" smtClean="0">
                <a:sym typeface="Wingdings" pitchFamily="2" charset="2"/>
              </a:rPr>
              <a:t>La panne est localisée dans la boucle RF d’une cavité supraconductrice</a:t>
            </a:r>
            <a:endParaRPr lang="fr-FR" u="none" dirty="0">
              <a:sym typeface="Wingdings" pitchFamily="2" charset="2"/>
            </a:endParaRPr>
          </a:p>
          <a:p>
            <a:pPr>
              <a:spcBef>
                <a:spcPct val="50000"/>
              </a:spcBef>
            </a:pPr>
            <a:r>
              <a:rPr lang="en-US" sz="1600" u="none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→ 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Par le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système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de diagnostic de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pannes</a:t>
            </a:r>
            <a:endParaRPr lang="fr-FR" sz="1600" u="none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10695" name="Text Box 7"/>
          <p:cNvSpPr txBox="1">
            <a:spLocks noChangeArrowheads="1"/>
          </p:cNvSpPr>
          <p:nvPr/>
        </p:nvSpPr>
        <p:spPr bwMode="auto">
          <a:xfrm>
            <a:off x="311630" y="2989891"/>
            <a:ext cx="4239105" cy="156966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u="none" dirty="0">
                <a:sym typeface="Wingdings" pitchFamily="2" charset="2"/>
              </a:rPr>
              <a:t> </a:t>
            </a:r>
            <a:r>
              <a:rPr lang="fr-FR" u="none" dirty="0" smtClean="0">
                <a:sym typeface="Wingdings" pitchFamily="2" charset="2"/>
              </a:rPr>
              <a:t>De nouveaux réglages V/</a:t>
            </a:r>
            <a:r>
              <a:rPr lang="el-GR" u="none" dirty="0" smtClean="0">
                <a:sym typeface="Wingdings" pitchFamily="2" charset="2"/>
              </a:rPr>
              <a:t>φ</a:t>
            </a:r>
            <a:r>
              <a:rPr lang="fr-FR" u="none" dirty="0" smtClean="0">
                <a:sym typeface="Wingdings" pitchFamily="2" charset="2"/>
              </a:rPr>
              <a:t> sont appliqués aux cavités adjacentes </a:t>
            </a:r>
            <a:endParaRPr lang="fr-FR" u="none" dirty="0">
              <a:sym typeface="Wingdings" pitchFamily="2" charset="2"/>
            </a:endParaRPr>
          </a:p>
          <a:p>
            <a:pPr>
              <a:spcBef>
                <a:spcPct val="50000"/>
              </a:spcBef>
            </a:pPr>
            <a:r>
              <a:rPr lang="en-US" sz="1600" u="none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→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Réglages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déterminés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&amp;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enregistrés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lors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du 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commissioning  de la machine et/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via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appli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dédiée</a:t>
            </a:r>
            <a:endParaRPr lang="fr-FR" sz="1600" u="none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10696" name="Text Box 8"/>
          <p:cNvSpPr txBox="1">
            <a:spLocks noChangeArrowheads="1"/>
          </p:cNvSpPr>
          <p:nvPr/>
        </p:nvSpPr>
        <p:spPr bwMode="auto">
          <a:xfrm>
            <a:off x="203200" y="4613275"/>
            <a:ext cx="9371013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u="none" dirty="0">
                <a:sym typeface="Wingdings" pitchFamily="2" charset="2"/>
              </a:rPr>
              <a:t> </a:t>
            </a:r>
            <a:r>
              <a:rPr lang="fr-FR" u="none" dirty="0" smtClean="0">
                <a:sym typeface="Wingdings" pitchFamily="2" charset="2"/>
              </a:rPr>
              <a:t>La cavité en panne est mise hors fréquence</a:t>
            </a:r>
            <a:endParaRPr lang="fr-FR" u="none" dirty="0">
              <a:sym typeface="Wingdings" pitchFamily="2" charset="2"/>
            </a:endParaRPr>
          </a:p>
          <a:p>
            <a:pPr>
              <a:spcBef>
                <a:spcPct val="50000"/>
              </a:spcBef>
            </a:pPr>
            <a:r>
              <a:rPr lang="en-US" sz="1600" u="none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→ 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Pour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éviter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perturber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le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faisceau</a:t>
            </a:r>
            <a:endParaRPr lang="fr-FR" sz="1600" u="none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10697" name="Text Box 9"/>
          <p:cNvSpPr txBox="1">
            <a:spLocks noChangeArrowheads="1"/>
          </p:cNvSpPr>
          <p:nvPr/>
        </p:nvSpPr>
        <p:spPr bwMode="auto">
          <a:xfrm>
            <a:off x="3041649" y="5437188"/>
            <a:ext cx="6304369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u="none" dirty="0">
                <a:sym typeface="Wingdings" pitchFamily="2" charset="2"/>
              </a:rPr>
              <a:t> </a:t>
            </a:r>
            <a:r>
              <a:rPr lang="fr-FR" u="none" dirty="0" smtClean="0">
                <a:sym typeface="Wingdings" pitchFamily="2" charset="2"/>
              </a:rPr>
              <a:t>Après retour à l’équilibre, le faisceau est </a:t>
            </a:r>
            <a:r>
              <a:rPr lang="fr-FR" u="none" dirty="0" err="1" smtClean="0">
                <a:sym typeface="Wingdings" pitchFamily="2" charset="2"/>
              </a:rPr>
              <a:t>ré-injecté</a:t>
            </a:r>
            <a:r>
              <a:rPr lang="fr-FR" u="none" dirty="0" smtClean="0">
                <a:sym typeface="Wingdings" pitchFamily="2" charset="2"/>
              </a:rPr>
              <a:t> à </a:t>
            </a:r>
            <a:r>
              <a:rPr lang="fr-FR" u="none" dirty="0">
                <a:sym typeface="Wingdings" pitchFamily="2" charset="2"/>
              </a:rPr>
              <a:t>t</a:t>
            </a:r>
            <a:r>
              <a:rPr lang="fr-FR" u="none" baseline="-25000" dirty="0">
                <a:sym typeface="Wingdings" pitchFamily="2" charset="2"/>
              </a:rPr>
              <a:t>1</a:t>
            </a:r>
            <a:r>
              <a:rPr lang="fr-FR" u="none" dirty="0">
                <a:sym typeface="Wingdings" pitchFamily="2" charset="2"/>
              </a:rPr>
              <a:t> &lt; t</a:t>
            </a:r>
            <a:r>
              <a:rPr lang="fr-FR" u="none" baseline="-25000" dirty="0">
                <a:sym typeface="Wingdings" pitchFamily="2" charset="2"/>
              </a:rPr>
              <a:t>0</a:t>
            </a:r>
            <a:r>
              <a:rPr lang="fr-FR" u="none" dirty="0">
                <a:sym typeface="Wingdings" pitchFamily="2" charset="2"/>
              </a:rPr>
              <a:t> + 3sec</a:t>
            </a:r>
          </a:p>
          <a:p>
            <a:pPr>
              <a:spcBef>
                <a:spcPct val="50000"/>
              </a:spcBef>
            </a:pPr>
            <a:r>
              <a:rPr lang="en-US" sz="1600" u="none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→ 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Et le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système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RF en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panne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est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réparé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en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ligne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1600" u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si</a:t>
            </a:r>
            <a:r>
              <a:rPr lang="en-US" sz="1600" u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possible</a:t>
            </a:r>
            <a:endParaRPr lang="fr-FR" sz="1600" u="none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10710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22938"/>
            <a:ext cx="2606675" cy="650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010711" name="Picture 23"/>
          <p:cNvPicPr>
            <a:picLocks noChangeAspect="1" noChangeArrowheads="1"/>
          </p:cNvPicPr>
          <p:nvPr/>
        </p:nvPicPr>
        <p:blipFill>
          <a:blip r:embed="rId4" cstate="print"/>
          <a:srcRect l="5850"/>
          <a:stretch>
            <a:fillRect/>
          </a:stretch>
        </p:blipFill>
        <p:spPr bwMode="auto">
          <a:xfrm>
            <a:off x="6350" y="838200"/>
            <a:ext cx="2682875" cy="18732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0" y="129055"/>
            <a:ext cx="957993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Scénario de compensation de panne (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linac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principal)</a:t>
            </a:r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 l="1660" t="948" r="1660"/>
          <a:stretch>
            <a:fillRect/>
          </a:stretch>
        </p:blipFill>
        <p:spPr bwMode="auto">
          <a:xfrm>
            <a:off x="4354106" y="3019646"/>
            <a:ext cx="5551894" cy="144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7153275" y="4675356"/>
            <a:ext cx="2276475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J-L. Biarrotte, D. </a:t>
            </a:r>
            <a:r>
              <a:rPr lang="fr-FR" sz="1600" u="none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Uriot</a:t>
            </a:r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600" u="none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Phys.Rev</a:t>
            </a:r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ST AB (2007)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8" name="Text Box 6"/>
          <p:cNvSpPr txBox="1">
            <a:spLocks noChangeArrowheads="1"/>
          </p:cNvSpPr>
          <p:nvPr/>
        </p:nvSpPr>
        <p:spPr bwMode="auto">
          <a:xfrm>
            <a:off x="0" y="139700"/>
            <a:ext cx="877186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L’accélérateur linéaire de MYRRHA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print"/>
          <a:srcRect l="-51" t="5774" b="4769"/>
          <a:stretch>
            <a:fillRect/>
          </a:stretch>
        </p:blipFill>
        <p:spPr bwMode="auto">
          <a:xfrm>
            <a:off x="0" y="808074"/>
            <a:ext cx="41046019" cy="578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774E-6 -3.33333E-6 L -0.94729 -3.33333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4729 -3.33333E-6 L -1.83242 -3.33333E-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3242 -3.33333E-6 L -2.65203 -0.0002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123 -3.33333E-6 L -3.13409 -3.33333E-6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-51" t="5774" b="4769"/>
          <a:stretch>
            <a:fillRect/>
          </a:stretch>
        </p:blipFill>
        <p:spPr bwMode="auto">
          <a:xfrm>
            <a:off x="-31076221" y="808073"/>
            <a:ext cx="41046019" cy="578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-51" t="5774" b="4769"/>
          <a:stretch>
            <a:fillRect/>
          </a:stretch>
        </p:blipFill>
        <p:spPr bwMode="auto">
          <a:xfrm>
            <a:off x="0" y="818700"/>
            <a:ext cx="9906000" cy="139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8901" name="Text Box 5"/>
          <p:cNvSpPr txBox="1">
            <a:spLocks noChangeArrowheads="1"/>
          </p:cNvSpPr>
          <p:nvPr/>
        </p:nvSpPr>
        <p:spPr bwMode="auto">
          <a:xfrm>
            <a:off x="0" y="139700"/>
            <a:ext cx="6429375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L’accélérateur linéaire de MYRRHA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  <p:pic>
        <p:nvPicPr>
          <p:cNvPr id="8" name="Image 7" descr="MYRRHA_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77"/>
          <a:stretch>
            <a:fillRect/>
          </a:stretch>
        </p:blipFill>
        <p:spPr>
          <a:xfrm>
            <a:off x="0" y="2213150"/>
            <a:ext cx="9906000" cy="43896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4000" y="24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537E-6 -3.33333E-6 L 1.56007 -0.3212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" y="-1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ChangeArrowheads="1"/>
          </p:cNvSpPr>
          <p:nvPr/>
        </p:nvSpPr>
        <p:spPr bwMode="auto">
          <a:xfrm>
            <a:off x="287078" y="1443693"/>
            <a:ext cx="8463517" cy="446276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200" indent="-457200"/>
            <a:endParaRPr lang="fr-FR" sz="3600" b="1" u="none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marL="457200" lvl="0" indent="-457200">
              <a:buFontTx/>
              <a:buAutoNum type="arabicPeriod"/>
            </a:pPr>
            <a:r>
              <a:rPr lang="en-US" sz="3200" b="1" u="none" dirty="0" smtClean="0">
                <a:solidFill>
                  <a:srgbClr val="FFFFFF"/>
                </a:solidFill>
                <a:effectLst>
                  <a:outerShdw blurRad="76200" dist="88900" algn="l" rotWithShape="0">
                    <a:srgbClr val="146AB2"/>
                  </a:outerShdw>
                </a:effectLst>
                <a:latin typeface="Calibri" pitchFamily="34" charset="0"/>
                <a:cs typeface="Calibri" pitchFamily="34" charset="0"/>
              </a:rPr>
              <a:t>Introduction</a:t>
            </a:r>
          </a:p>
          <a:p>
            <a:pPr marL="457200" indent="-457200">
              <a:buFontTx/>
              <a:buAutoNum type="arabicPeriod"/>
            </a:pPr>
            <a:r>
              <a:rPr lang="fr-FR" sz="3200" b="1" u="none" dirty="0" smtClean="0">
                <a:solidFill>
                  <a:schemeClr val="bg1"/>
                </a:solidFill>
                <a:effectLst>
                  <a:outerShdw blurRad="76200" dist="88900" algn="l" rotWithShape="0">
                    <a:srgbClr val="146AB2"/>
                  </a:outerShdw>
                </a:effectLst>
                <a:latin typeface="Calibri" pitchFamily="34" charset="0"/>
                <a:cs typeface="Calibri" pitchFamily="34" charset="0"/>
              </a:rPr>
              <a:t>Spécificités de l’accélérateur ADS</a:t>
            </a:r>
          </a:p>
          <a:p>
            <a:pPr marL="457200" indent="-457200">
              <a:buFontTx/>
              <a:buAutoNum type="arabicPeriod"/>
            </a:pPr>
            <a:endParaRPr lang="fr-FR" sz="3200" b="1" u="none" dirty="0" smtClean="0">
              <a:solidFill>
                <a:srgbClr val="FFFFFF"/>
              </a:solidFill>
              <a:effectLst>
                <a:outerShdw blurRad="76200" dist="88900" algn="l" rotWithShape="0">
                  <a:srgbClr val="006DDA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fr-FR" sz="4400" b="1" u="none" dirty="0" smtClean="0">
                <a:solidFill>
                  <a:srgbClr val="146AB2"/>
                </a:solidFill>
                <a:latin typeface="Calibri" pitchFamily="34" charset="0"/>
                <a:cs typeface="Calibri" pitchFamily="34" charset="0"/>
              </a:rPr>
              <a:t> R&amp;D récente autour de l’accélérateur de MYRRHA</a:t>
            </a:r>
          </a:p>
          <a:p>
            <a:pPr marL="457200" indent="-457200">
              <a:buFontTx/>
              <a:buAutoNum type="arabicPeriod"/>
            </a:pPr>
            <a:endParaRPr lang="fr-FR" sz="3200" b="1" u="none" dirty="0" smtClean="0">
              <a:solidFill>
                <a:schemeClr val="bg1"/>
              </a:solidFill>
              <a:effectLst>
                <a:outerShdw blurRad="76200" dist="88900" algn="l" rotWithShape="0">
                  <a:srgbClr val="146AB2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fr-FR" sz="3200" b="1" u="none" dirty="0" smtClean="0">
                <a:solidFill>
                  <a:schemeClr val="bg1"/>
                </a:solidFill>
                <a:effectLst>
                  <a:outerShdw blurRad="76200" dist="88900" algn="l" rotWithShape="0">
                    <a:srgbClr val="146AB2"/>
                  </a:outerShdw>
                </a:effectLst>
                <a:latin typeface="Calibri" pitchFamily="34" charset="0"/>
                <a:cs typeface="Calibri" pitchFamily="34" charset="0"/>
              </a:rPr>
              <a:t>Conclusion</a:t>
            </a:r>
            <a:endParaRPr lang="de-DE" sz="1800" b="1" u="none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lum bright="8000"/>
          </a:blip>
          <a:srcRect/>
          <a:stretch>
            <a:fillRect/>
          </a:stretch>
        </p:blipFill>
        <p:spPr bwMode="auto">
          <a:xfrm>
            <a:off x="0" y="0"/>
            <a:ext cx="9903699" cy="92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/>
          <a:srcRect t="11257" b="13659"/>
          <a:stretch>
            <a:fillRect/>
          </a:stretch>
        </p:blipFill>
        <p:spPr bwMode="auto">
          <a:xfrm>
            <a:off x="7227462" y="1730922"/>
            <a:ext cx="1335513" cy="100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MYRRHA-MAX\LEBT_Grenoble\Ligne LEBT.jpg"/>
          <p:cNvPicPr>
            <a:picLocks noChangeAspect="1" noChangeArrowheads="1"/>
          </p:cNvPicPr>
          <p:nvPr/>
        </p:nvPicPr>
        <p:blipFill>
          <a:blip r:embed="rId4" cstate="print"/>
          <a:srcRect t="1704" b="7721"/>
          <a:stretch>
            <a:fillRect/>
          </a:stretch>
        </p:blipFill>
        <p:spPr bwMode="auto">
          <a:xfrm>
            <a:off x="561974" y="1809750"/>
            <a:ext cx="4398645" cy="2181225"/>
          </a:xfrm>
          <a:prstGeom prst="rect">
            <a:avLst/>
          </a:prstGeom>
          <a:noFill/>
        </p:spPr>
      </p:pic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Source &amp; ligne basse énergie 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(30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keV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  <a:endParaRPr lang="fr-FR" sz="2800" b="1" u="none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3414" y="909365"/>
            <a:ext cx="9764486" cy="86177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Source ECR prototype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Pantechnik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(SCK*CEN)</a:t>
            </a:r>
          </a:p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Ligne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basse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énergie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en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cours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construction (LPSC Grenoble + SCK*CEN) 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4178" t="12362" r="3916" b="14463"/>
          <a:stretch>
            <a:fillRect/>
          </a:stretch>
        </p:blipFill>
        <p:spPr bwMode="auto">
          <a:xfrm>
            <a:off x="220451" y="4886812"/>
            <a:ext cx="5475500" cy="151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43741" y="3112293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0092" y="3119095"/>
            <a:ext cx="4058107" cy="304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0092" y="3105150"/>
            <a:ext cx="4058107" cy="304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31042" y="3105150"/>
            <a:ext cx="4058107" cy="304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45700" y="3112476"/>
            <a:ext cx="4058107" cy="304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39101" y="3114675"/>
            <a:ext cx="4058107" cy="304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47894" y="3114674"/>
            <a:ext cx="4058107" cy="304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42033" y="3114675"/>
            <a:ext cx="4058107" cy="304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47894" y="3114674"/>
            <a:ext cx="4058107" cy="304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47893" y="3114675"/>
            <a:ext cx="4058107" cy="304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0" y="4138340"/>
            <a:ext cx="5743575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R&amp;D à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venir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: physique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faisceau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en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régime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compensation de charge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d’espace</a:t>
            </a:r>
            <a:endParaRPr lang="en-GB" u="none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25" name="Picture 18" descr="IPN_gif64trans_L200px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646698" y="1885950"/>
            <a:ext cx="1106902" cy="648203"/>
          </a:xfrm>
          <a:prstGeom prst="rect">
            <a:avLst/>
          </a:prstGeom>
          <a:noFill/>
        </p:spPr>
      </p:pic>
      <p:pic>
        <p:nvPicPr>
          <p:cNvPr id="26" name="Picture 2" descr="https://encrypted-tbn1.gstatic.com/images?q=tbn:ANd9GcRI2_Ydvm9MB31xCdmggfq-nPtXfj-Aq68LD6XN7MdSai4D1g8Rqw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870576" y="1933575"/>
            <a:ext cx="1287535" cy="615950"/>
          </a:xfrm>
          <a:prstGeom prst="rect">
            <a:avLst/>
          </a:prstGeom>
          <a:noFill/>
        </p:spPr>
      </p:pic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1085850" y="3830153"/>
            <a:ext cx="3826839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Sketch of the MYRRHA LEBT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layout</a:t>
            </a:r>
            <a:endParaRPr lang="fr-FR" sz="1200" b="1" i="1" u="none" dirty="0" smtClean="0">
              <a:solidFill>
                <a:srgbClr val="173E6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1114425" y="6325703"/>
            <a:ext cx="3826839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Space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-charge compensation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process</a:t>
            </a:r>
            <a:endParaRPr lang="fr-FR" sz="1200" b="1" i="1" u="none" dirty="0" smtClean="0">
              <a:solidFill>
                <a:srgbClr val="173E6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5848350" y="6239978"/>
            <a:ext cx="4057650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Impact of SSC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rising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time,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courtesy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of N. Chauvin CEA Saclay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6305551" y="2703681"/>
            <a:ext cx="3362324" cy="3385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R. Salemme et al., Proc. TC-ADS 2013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/>
      <p:bldP spid="29" grpId="0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RFQ 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(30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keV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– 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1.5 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MeV)</a:t>
            </a:r>
            <a:endParaRPr lang="fr-FR" sz="2800" b="1" u="none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6957" y="888942"/>
            <a:ext cx="5729968" cy="86177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Solution de ref. = structure “4-rod” à 176.1 MHz</a:t>
            </a:r>
          </a:p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R&amp;D à Frankfurt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sur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la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fiabilisation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(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thermique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)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895" y="885825"/>
            <a:ext cx="4038105" cy="262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 b="8118"/>
          <a:stretch>
            <a:fillRect/>
          </a:stretch>
        </p:blipFill>
        <p:spPr bwMode="auto">
          <a:xfrm>
            <a:off x="6002928" y="3548902"/>
            <a:ext cx="3588748" cy="226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Linac\Desktop\Bilder\L10408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" y="3147343"/>
            <a:ext cx="5513370" cy="3348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 t="17415" b="12971"/>
          <a:stretch>
            <a:fillRect/>
          </a:stretch>
        </p:blipFill>
        <p:spPr bwMode="auto">
          <a:xfrm>
            <a:off x="236796" y="5459519"/>
            <a:ext cx="1420554" cy="98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6248400" y="6180306"/>
            <a:ext cx="3333750" cy="3385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M. Vossberg et al., Proc. LINAC 2012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6079161" y="3439628"/>
            <a:ext cx="3826839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MYRRHA RFQ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parameters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&amp;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emittance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evolution</a:t>
            </a:r>
            <a:endParaRPr lang="fr-FR" sz="1200" b="1" i="1" u="none" dirty="0" smtClean="0">
              <a:solidFill>
                <a:srgbClr val="173E6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37432" y="1860492"/>
            <a:ext cx="5729968" cy="116955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Construction d’un prototype RFQ de 1m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achevée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b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</a:b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(prêt pour tests RF forte puissance)</a:t>
            </a:r>
            <a:endParaRPr lang="en-GB" u="none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Prochaine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étape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= proto RFQ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entier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(SCK*CEN)</a:t>
            </a:r>
            <a:endParaRPr lang="en-GB" u="none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248400" y="5808831"/>
            <a:ext cx="3333750" cy="3385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M. Zhang et al., Proc. LINAC 2012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3345487" y="6220928"/>
            <a:ext cx="2340938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r"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MAX RFQ 1 </a:t>
            </a:r>
            <a:r>
              <a:rPr lang="fr-FR" sz="1200" b="1" i="1" u="none" dirty="0" err="1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meter</a:t>
            </a:r>
            <a:r>
              <a:rPr lang="fr-FR" sz="1200" b="1" i="1" u="none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prototype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ChangeArrowheads="1"/>
          </p:cNvSpPr>
          <p:nvPr/>
        </p:nvSpPr>
        <p:spPr bwMode="auto">
          <a:xfrm>
            <a:off x="287080" y="946372"/>
            <a:ext cx="9485570" cy="517064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200" indent="-457200"/>
            <a:endParaRPr lang="fr-FR" sz="3600" b="1" u="none" dirty="0">
              <a:solidFill>
                <a:srgbClr val="0000FF"/>
              </a:solidFill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endParaRPr lang="fr-FR" sz="2400" b="1" u="none" dirty="0">
              <a:solidFill>
                <a:schemeClr val="bg1"/>
              </a:solidFill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endParaRPr lang="fr-FR" sz="4400" b="1" u="none" dirty="0" smtClean="0">
              <a:solidFill>
                <a:srgbClr val="146AB2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fr-FR" sz="4400" b="1" u="none" dirty="0" smtClean="0">
                <a:solidFill>
                  <a:srgbClr val="146AB2"/>
                </a:solidFill>
                <a:latin typeface="Calibri" pitchFamily="34" charset="0"/>
                <a:cs typeface="Calibri" pitchFamily="34" charset="0"/>
              </a:rPr>
              <a:t>Introduction</a:t>
            </a:r>
            <a:endParaRPr lang="fr-FR" sz="4400" b="1" u="none" dirty="0">
              <a:solidFill>
                <a:srgbClr val="146AB2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endParaRPr lang="fr-FR" sz="3200" b="1" u="none" dirty="0">
              <a:solidFill>
                <a:schemeClr val="bg1"/>
              </a:solidFill>
              <a:effectLst>
                <a:outerShdw blurRad="50800" dist="50800" dir="5400000" algn="ctr" rotWithShape="0">
                  <a:srgbClr val="006DDA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fr-FR" sz="3200" b="1" u="none" dirty="0" smtClean="0">
                <a:solidFill>
                  <a:schemeClr val="bg1"/>
                </a:solidFill>
                <a:effectLst>
                  <a:outerShdw blurRad="76200" dist="88900" algn="l" rotWithShape="0">
                    <a:srgbClr val="146AB2"/>
                  </a:outerShdw>
                </a:effectLst>
                <a:latin typeface="Calibri" pitchFamily="34" charset="0"/>
                <a:cs typeface="Calibri" pitchFamily="34" charset="0"/>
              </a:rPr>
              <a:t>Spécificités de l’accélérateur ADS </a:t>
            </a:r>
          </a:p>
          <a:p>
            <a:pPr marL="457200" indent="-457200">
              <a:buFontTx/>
              <a:buAutoNum type="arabicPeriod"/>
            </a:pPr>
            <a:r>
              <a:rPr lang="fr-FR" sz="3200" b="1" u="none" dirty="0" smtClean="0">
                <a:solidFill>
                  <a:schemeClr val="bg1"/>
                </a:solidFill>
                <a:effectLst>
                  <a:outerShdw blurRad="76200" dist="88900" algn="l" rotWithShape="0">
                    <a:srgbClr val="146AB2"/>
                  </a:outerShdw>
                </a:effectLst>
                <a:latin typeface="Calibri" pitchFamily="34" charset="0"/>
                <a:cs typeface="Calibri" pitchFamily="34" charset="0"/>
              </a:rPr>
              <a:t>R&amp;D  récente autour de l’accélérateur de MYRRHA</a:t>
            </a:r>
          </a:p>
          <a:p>
            <a:pPr marL="457200" indent="-457200">
              <a:buFontTx/>
              <a:buAutoNum type="arabicPeriod"/>
            </a:pPr>
            <a:r>
              <a:rPr lang="fr-FR" sz="3200" b="1" u="none" dirty="0" smtClean="0">
                <a:solidFill>
                  <a:schemeClr val="bg1"/>
                </a:solidFill>
                <a:effectLst>
                  <a:outerShdw blurRad="76200" dist="88900" algn="l" rotWithShape="0">
                    <a:srgbClr val="146AB2"/>
                  </a:outerShdw>
                </a:effectLst>
                <a:latin typeface="Calibri" pitchFamily="34" charset="0"/>
                <a:cs typeface="Calibri" pitchFamily="34" charset="0"/>
              </a:rPr>
              <a:t>Conclusion</a:t>
            </a:r>
            <a:endParaRPr lang="de-DE" sz="1800" b="1" u="none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endParaRPr lang="de-DE" sz="3600" b="1" u="none" dirty="0"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marL="457200" indent="-457200"/>
            <a:endParaRPr lang="de-DE" sz="1800" b="1" u="none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lum bright="8000"/>
          </a:blip>
          <a:srcRect/>
          <a:stretch>
            <a:fillRect/>
          </a:stretch>
        </p:blipFill>
        <p:spPr bwMode="auto">
          <a:xfrm>
            <a:off x="0" y="0"/>
            <a:ext cx="9903699" cy="92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5828" t="61871" r="2583" b="-4112"/>
          <a:stretch>
            <a:fillRect/>
          </a:stretch>
        </p:blipFill>
        <p:spPr bwMode="auto">
          <a:xfrm>
            <a:off x="1060773" y="2049267"/>
            <a:ext cx="3311202" cy="109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D:\Podlech\BILDER\325MHz_CH\abJanuar2012\L1020301.JPG"/>
          <p:cNvPicPr>
            <a:picLocks noChangeAspect="1" noChangeArrowheads="1"/>
          </p:cNvPicPr>
          <p:nvPr/>
        </p:nvPicPr>
        <p:blipFill>
          <a:blip r:embed="rId4" cstate="print"/>
          <a:srcRect l="7542" t="3724" r="5587" b="10987"/>
          <a:stretch>
            <a:fillRect/>
          </a:stretch>
        </p:blipFill>
        <p:spPr bwMode="auto">
          <a:xfrm>
            <a:off x="5572125" y="907257"/>
            <a:ext cx="3905250" cy="2928937"/>
          </a:xfrm>
          <a:prstGeom prst="rect">
            <a:avLst/>
          </a:prstGeom>
          <a:noFill/>
        </p:spPr>
      </p:pic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Booster CH-DTL 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(1.5 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– 17 MeV)</a:t>
            </a:r>
            <a:endParaRPr lang="fr-FR" sz="2800" b="1" u="none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49677" y="893028"/>
            <a:ext cx="5231948" cy="116955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Aussi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compact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que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possible</a:t>
            </a:r>
          </a:p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Basé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sur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le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principe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“KONUS beam dynamics”; un design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alternatif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+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conventionnel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est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à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l’étude</a:t>
            </a:r>
            <a:endParaRPr lang="en-GB" u="none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5828" t="2377" r="2583" b="39759"/>
          <a:stretch>
            <a:fillRect/>
          </a:stretch>
        </p:blipFill>
        <p:spPr bwMode="auto">
          <a:xfrm>
            <a:off x="460698" y="2686050"/>
            <a:ext cx="448277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 t="17415" b="12971"/>
          <a:stretch>
            <a:fillRect/>
          </a:stretch>
        </p:blipFill>
        <p:spPr bwMode="auto">
          <a:xfrm>
            <a:off x="5561271" y="5490147"/>
            <a:ext cx="1458653" cy="10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775" y="5002301"/>
            <a:ext cx="5367365" cy="47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745161" y="4649303"/>
            <a:ext cx="3826839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MYRRHA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reference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injector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layout</a:t>
            </a:r>
            <a:endParaRPr lang="fr-FR" sz="1200" b="1" i="1" u="none" dirty="0" smtClean="0">
              <a:solidFill>
                <a:srgbClr val="173E6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23825" y="5741253"/>
            <a:ext cx="5086350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Construction de prototypes de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cavités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CH à 176 MHZ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achevés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(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prêts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pour tests RF)</a:t>
            </a:r>
            <a:endParaRPr lang="en-GB" u="none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849936" y="5392253"/>
            <a:ext cx="3826839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MYRRHA alternative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injector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layout</a:t>
            </a:r>
            <a:endParaRPr lang="fr-FR" sz="1200" b="1" i="1" u="none" dirty="0" smtClean="0">
              <a:solidFill>
                <a:srgbClr val="173E6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pic>
        <p:nvPicPr>
          <p:cNvPr id="9" name="Picture 2" descr="C:\Users\biarrott\AppData\Local\Microsoft\Windows\Temporary Internet Files\Content.Outlook\1PDEEJLN\WP_0001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5681" y="3324225"/>
            <a:ext cx="2407443" cy="3209923"/>
          </a:xfrm>
          <a:prstGeom prst="rect">
            <a:avLst/>
          </a:prstGeom>
          <a:noFill/>
        </p:spPr>
      </p:pic>
      <p:sp>
        <p:nvSpPr>
          <p:cNvPr id="19" name="ZoneTexte 18"/>
          <p:cNvSpPr txBox="1"/>
          <p:nvPr/>
        </p:nvSpPr>
        <p:spPr>
          <a:xfrm>
            <a:off x="5514975" y="4818231"/>
            <a:ext cx="1685925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D. Mäder et al., </a:t>
            </a:r>
            <a:b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Proc. SRF 2013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34025" y="4065756"/>
            <a:ext cx="1685925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M. Bush et al., </a:t>
            </a:r>
            <a:b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Proc. SRF 2013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7384087" y="6097103"/>
            <a:ext cx="2340938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MAX room-</a:t>
            </a:r>
            <a:r>
              <a:rPr lang="fr-FR" sz="1200" b="1" i="1" u="none" dirty="0" err="1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temperature</a:t>
            </a:r>
            <a:r>
              <a:rPr lang="fr-FR" sz="1200" b="1" i="1" u="none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CH prototype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5583862" y="886928"/>
            <a:ext cx="2340938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MAX </a:t>
            </a:r>
            <a:r>
              <a:rPr lang="fr-FR" sz="1200" b="1" i="1" u="none" dirty="0" err="1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superconducting</a:t>
            </a:r>
            <a:r>
              <a:rPr lang="fr-FR" sz="1200" b="1" i="1" u="none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CH prototype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Ligne moyenne énergie (17 MeV)</a:t>
            </a:r>
            <a:endParaRPr lang="fr-FR" sz="2800" b="1" u="none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b="11996"/>
          <a:stretch>
            <a:fillRect/>
          </a:stretch>
        </p:blipFill>
        <p:spPr bwMode="auto">
          <a:xfrm>
            <a:off x="299356" y="2078709"/>
            <a:ext cx="8877951" cy="406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0152" y="1016853"/>
            <a:ext cx="9231087" cy="86177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Design de la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ligne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connection entre les 2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injecteurs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</a:p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Définition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préliminaire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des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procédures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d’aiguillage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rapide</a:t>
            </a:r>
            <a:endParaRPr lang="en-GB" u="none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6" name="Picture 18" descr="IPN_gif64trans_L200p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7050" y="5724525"/>
            <a:ext cx="1269556" cy="743453"/>
          </a:xfrm>
          <a:prstGeom prst="rect">
            <a:avLst/>
          </a:prstGeom>
          <a:noFill/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040436" y="6049478"/>
            <a:ext cx="6312864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General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layout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of the MYRRHA MEBT,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superimposed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on a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preliminary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building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layout</a:t>
            </a:r>
            <a:endParaRPr lang="fr-FR" sz="1200" b="1" i="1" u="none" dirty="0" smtClean="0">
              <a:solidFill>
                <a:srgbClr val="173E6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24325"/>
            <a:ext cx="3848100" cy="2461260"/>
          </a:xfrm>
          <a:prstGeom prst="rect">
            <a:avLst/>
          </a:prstGeom>
          <a:noFill/>
        </p:spPr>
      </p:pic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Linac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supraconducteur principal (17 – 600 MeV)</a:t>
            </a:r>
            <a:endParaRPr lang="fr-FR" sz="2800" b="1" u="none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 t="5967"/>
          <a:stretch>
            <a:fillRect/>
          </a:stretch>
        </p:blipFill>
        <p:spPr bwMode="auto">
          <a:xfrm>
            <a:off x="5143500" y="1000125"/>
            <a:ext cx="4762500" cy="249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68726" y="883503"/>
            <a:ext cx="4936674" cy="147732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Conception du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linac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SC: 230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mètres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, 102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cavités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,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capacités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tolérances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aux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pannes</a:t>
            </a:r>
            <a:endParaRPr lang="en-GB" u="none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Thèmatique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principale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= physique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faisceau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lors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des scenarios de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récupération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pannes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</a:p>
        </p:txBody>
      </p:sp>
      <p:pic>
        <p:nvPicPr>
          <p:cNvPr id="9" name="Picture 18" descr="IPN_gif64trans_L200p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1900" y="4124325"/>
            <a:ext cx="1269556" cy="743453"/>
          </a:xfrm>
          <a:prstGeom prst="rect">
            <a:avLst/>
          </a:prstGeom>
          <a:noFill/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49676" y="2455128"/>
            <a:ext cx="5029203" cy="163121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R&amp;D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générique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sur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les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cavités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Spoke</a:t>
            </a:r>
          </a:p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Conception du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cryomodule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Spoke MYRRHA</a:t>
            </a:r>
          </a:p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Fabrication de 2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cavités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prototypes en 2014 (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appel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d’offre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en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cours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lancement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) </a:t>
            </a:r>
            <a:endParaRPr lang="en-GB" u="none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057775" y="3484731"/>
            <a:ext cx="1800225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J-L. Biarrotte et al., </a:t>
            </a:r>
            <a:b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Proc. SRF 2013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5717211" y="763103"/>
            <a:ext cx="3922089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Main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parameters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of the MYRRHA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linac</a:t>
            </a:r>
            <a:endParaRPr lang="fr-FR" sz="1200" b="1" i="1" u="none" dirty="0" smtClean="0">
              <a:solidFill>
                <a:srgbClr val="173E6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4737" y="3540125"/>
            <a:ext cx="3021263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6869736" y="6316178"/>
            <a:ext cx="3121989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Beam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dynamics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w/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spoke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module #18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off-line</a:t>
            </a:r>
            <a:endParaRPr lang="fr-FR" sz="1200" b="1" i="1" u="none" dirty="0" smtClean="0">
              <a:solidFill>
                <a:srgbClr val="173E6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pic>
        <p:nvPicPr>
          <p:cNvPr id="28" name="Image 2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3324" y="4829174"/>
            <a:ext cx="3072765" cy="1677825"/>
          </a:xfrm>
          <a:prstGeom prst="rect">
            <a:avLst/>
          </a:prstGeom>
          <a:noFill/>
        </p:spPr>
      </p:pic>
      <p:sp>
        <p:nvSpPr>
          <p:cNvPr id="29" name="ZoneTexte 28"/>
          <p:cNvSpPr txBox="1"/>
          <p:nvPr/>
        </p:nvSpPr>
        <p:spPr>
          <a:xfrm>
            <a:off x="3476625" y="4189581"/>
            <a:ext cx="1800225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M. El Yakoubi et al., </a:t>
            </a:r>
            <a:b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Proc. TC-ADS 2013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3640761" y="6344753"/>
            <a:ext cx="2912439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MYRRHA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spoke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module &amp;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cavity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overview</a:t>
            </a:r>
            <a:endParaRPr lang="fr-FR" sz="1200" b="1" i="1" u="none" dirty="0" smtClean="0">
              <a:solidFill>
                <a:srgbClr val="173E6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9" grpId="0" animBg="1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print"/>
          <a:srcRect t="10606"/>
          <a:stretch>
            <a:fillRect/>
          </a:stretch>
        </p:blipFill>
        <p:spPr bwMode="auto">
          <a:xfrm>
            <a:off x="5429885" y="2916832"/>
            <a:ext cx="1108075" cy="9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 l="48374" t="8290" b="12772"/>
          <a:stretch>
            <a:fillRect/>
          </a:stretch>
        </p:blipFill>
        <p:spPr bwMode="auto">
          <a:xfrm>
            <a:off x="4331153" y="4264375"/>
            <a:ext cx="2241098" cy="217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Linac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supraconducteur principal (17 – 600 MeV)</a:t>
            </a:r>
            <a:endParaRPr lang="fr-FR" sz="2800" b="1" u="none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73501" y="893028"/>
            <a:ext cx="5879649" cy="147732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Demonstration de la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technologie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700 MHz en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régime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RF CW et en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environnement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“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accélérateur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”</a:t>
            </a:r>
          </a:p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Coupleurs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conditionnés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, première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expérience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à  80kW et 2K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prévue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en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Novembre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2013</a:t>
            </a:r>
          </a:p>
        </p:txBody>
      </p:sp>
      <p:pic>
        <p:nvPicPr>
          <p:cNvPr id="9" name="Picture 18" descr="IPN_gif64trans_L200p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1895" y="2324100"/>
            <a:ext cx="1103649" cy="646298"/>
          </a:xfrm>
          <a:prstGeom prst="rect">
            <a:avLst/>
          </a:prstGeom>
          <a:noFill/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092"/>
          <a:stretch>
            <a:fillRect/>
          </a:stretch>
        </p:blipFill>
        <p:spPr>
          <a:xfrm>
            <a:off x="6619875" y="820511"/>
            <a:ext cx="3286126" cy="5751739"/>
          </a:xfrm>
          <a:prstGeom prst="rect">
            <a:avLst/>
          </a:prstGeom>
        </p:spPr>
      </p:pic>
      <p:pic>
        <p:nvPicPr>
          <p:cNvPr id="13" name="Image 12" descr="PICT00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9622" y="2457450"/>
            <a:ext cx="2904128" cy="1851465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85750" y="4693503"/>
            <a:ext cx="3933825" cy="132343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Planning experimental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sur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les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procédures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compensation de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pannes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par re-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réglage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rapide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 </a:t>
            </a:r>
            <a:b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</a:b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(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gestion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SAF, DLLRF...)</a:t>
            </a:r>
            <a:endParaRPr lang="en-GB" u="none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15" name="Image 14"/>
          <p:cNvPicPr/>
          <p:nvPr/>
        </p:nvPicPr>
        <p:blipFill>
          <a:blip r:embed="rId8" cstate="print"/>
          <a:srcRect l="63343"/>
          <a:stretch>
            <a:fillRect/>
          </a:stretch>
        </p:blipFill>
        <p:spPr bwMode="auto">
          <a:xfrm>
            <a:off x="3333750" y="2457452"/>
            <a:ext cx="1838325" cy="1857373"/>
          </a:xfrm>
          <a:prstGeom prst="rect">
            <a:avLst/>
          </a:prstGeom>
          <a:noFill/>
        </p:spPr>
      </p:pic>
      <p:sp>
        <p:nvSpPr>
          <p:cNvPr id="17" name="ZoneTexte 16"/>
          <p:cNvSpPr txBox="1"/>
          <p:nvPr/>
        </p:nvSpPr>
        <p:spPr>
          <a:xfrm>
            <a:off x="1247775" y="4189581"/>
            <a:ext cx="3162299" cy="3385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M. El Yakoubi et al., Proc. SRF 2013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85850" y="6085056"/>
            <a:ext cx="3162299" cy="3385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F. Bouly, thèse de doctorat (2011)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4412286" y="6344753"/>
            <a:ext cx="2131389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Fast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set-point update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strategy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411786" y="2439503"/>
            <a:ext cx="2836239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MAX </a:t>
            </a:r>
            <a:r>
              <a:rPr lang="fr-FR" sz="1200" b="1" i="1" u="none" dirty="0" err="1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couplers</a:t>
            </a:r>
            <a:r>
              <a:rPr lang="fr-FR" sz="1200" b="1" i="1" u="none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1200" b="1" i="1" u="none" dirty="0" err="1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conditionning</a:t>
            </a:r>
            <a:r>
              <a:rPr lang="fr-FR" sz="1200" b="1" i="1" u="none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test stand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6660186" y="6297128"/>
            <a:ext cx="2836239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smtClean="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MAX 700 MHz module test stand</a:t>
            </a:r>
          </a:p>
        </p:txBody>
      </p:sp>
      <p:pic>
        <p:nvPicPr>
          <p:cNvPr id="23" name="Picture 15" descr="logo_supratech_4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9420" y="883802"/>
            <a:ext cx="1498352" cy="295728"/>
          </a:xfrm>
          <a:prstGeom prst="rect">
            <a:avLst/>
          </a:prstGeom>
          <a:noFill/>
        </p:spPr>
      </p:pic>
      <p:pic>
        <p:nvPicPr>
          <p:cNvPr id="24" name="Picture 2" descr="cavita_trasparent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24104" y="3756593"/>
            <a:ext cx="1137656" cy="542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b="4886"/>
          <a:stretch>
            <a:fillRect/>
          </a:stretch>
        </p:blipFill>
        <p:spPr bwMode="auto">
          <a:xfrm>
            <a:off x="2656114" y="1025970"/>
            <a:ext cx="7249886" cy="510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Extraction pour ISOL@MYRRHA (600 MeV)</a:t>
            </a:r>
            <a:endParaRPr lang="fr-FR" sz="2800" b="1" u="none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2" y="2573995"/>
            <a:ext cx="6019801" cy="31825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40151" y="956971"/>
            <a:ext cx="2431599" cy="147732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Design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conceptuel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avec kicker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rapide</a:t>
            </a:r>
            <a:endParaRPr lang="en-GB" u="none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Pulses ISOL = 200us, 4mA, 250 Hz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7163" y="835397"/>
            <a:ext cx="1268837" cy="12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4136060" y="6106628"/>
            <a:ext cx="4303089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Preliminary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layout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of the ISOL@MYRRHA extraction zone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Ligne d’injection réacteur (600 MeV)</a:t>
            </a:r>
            <a:endParaRPr lang="fr-FR" sz="2800" b="1" u="none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b="4685"/>
          <a:stretch>
            <a:fillRect/>
          </a:stretch>
        </p:blipFill>
        <p:spPr bwMode="auto">
          <a:xfrm>
            <a:off x="2320979" y="1905000"/>
            <a:ext cx="7446682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9676" y="931128"/>
            <a:ext cx="5241474" cy="116955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Design de la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ligne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d’injection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, avec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arrêt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faisceau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2.4 MW (PSI-like) &amp;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balayage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la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cible</a:t>
            </a:r>
            <a:endParaRPr lang="en-GB" u="none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Interface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réacteur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à re-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travailler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b="12926"/>
          <a:stretch>
            <a:fillRect/>
          </a:stretch>
        </p:blipFill>
        <p:spPr bwMode="auto">
          <a:xfrm>
            <a:off x="182334" y="2105026"/>
            <a:ext cx="5215835" cy="238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8" descr="IPN_gif64trans_L200p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6325" y="1000125"/>
            <a:ext cx="1269556" cy="743453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8175" y="825873"/>
            <a:ext cx="1128380" cy="112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152400" y="5065881"/>
            <a:ext cx="3038475" cy="3385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H. Saugnac et al., Proc. IPAC 2011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4136060" y="6306653"/>
            <a:ext cx="4303089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Layout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of the MYRRHA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beam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lines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to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reactor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&amp; dump</a:t>
            </a: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088061" y="4458803"/>
            <a:ext cx="2769564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Beam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distribution on spallation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window</a:t>
            </a:r>
            <a:endParaRPr lang="fr-FR" sz="1200" b="1" i="1" u="none" dirty="0" smtClean="0">
              <a:solidFill>
                <a:srgbClr val="173E6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b="29138"/>
          <a:stretch>
            <a:fillRect/>
          </a:stretch>
        </p:blipFill>
        <p:spPr bwMode="auto">
          <a:xfrm>
            <a:off x="288472" y="1334005"/>
            <a:ext cx="7510640" cy="157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Etudes faisceaux</a:t>
            </a:r>
            <a:endParaRPr lang="fr-FR" sz="2800" b="1" u="none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33374" y="3572284"/>
            <a:ext cx="6524626" cy="132343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“Benchmarking” de codes (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TraceWin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, LORASR, Track) </a:t>
            </a:r>
          </a:p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Simulations “start-to-end” (nominal, avec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pannes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)</a:t>
            </a:r>
          </a:p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Etudes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d’erreurs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Monte Carlo à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venir</a:t>
            </a:r>
            <a:endParaRPr lang="en-GB" u="none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7" name="Image 6"/>
          <p:cNvPicPr/>
          <p:nvPr/>
        </p:nvPicPr>
        <p:blipFill>
          <a:blip r:embed="rId4" cstate="print"/>
          <a:srcRect b="602"/>
          <a:stretch>
            <a:fillRect/>
          </a:stretch>
        </p:blipFill>
        <p:spPr bwMode="auto">
          <a:xfrm>
            <a:off x="142875" y="4972050"/>
            <a:ext cx="7286626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33375" y="920252"/>
            <a:ext cx="7153275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Definition de la structure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faisceau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et de la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stratégie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contrôle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endParaRPr lang="en-GB" u="none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9" name="Picture 18" descr="IPN_gif64trans_L200p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1300" y="1620287"/>
            <a:ext cx="1143675" cy="669736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01050" y="4476750"/>
            <a:ext cx="10477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 t="17415" b="12971"/>
          <a:stretch>
            <a:fillRect/>
          </a:stretch>
        </p:blipFill>
        <p:spPr bwMode="auto">
          <a:xfrm>
            <a:off x="8313308" y="2438400"/>
            <a:ext cx="123143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27088" y="3457575"/>
            <a:ext cx="845512" cy="84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526085" y="5010150"/>
            <a:ext cx="3541089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Start-to-end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reference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simulation (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TraceWin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)</a:t>
            </a: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630860" y="2820731"/>
            <a:ext cx="6941515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Reference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MYRRHA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beam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time structure for 2.4 MW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operation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:</a:t>
            </a:r>
            <a:b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</a:b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-&gt; long 4mA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blue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pulses are sent to the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reactor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(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mean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power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is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adjusting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with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pulse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length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)</a:t>
            </a:r>
            <a:b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</a:b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-&gt; short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red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ones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are sent to ISOL (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creating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200us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beam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holes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for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reactor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subcriticity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monitoring)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953375" y="5770731"/>
            <a:ext cx="1800225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J-L. Biarrotte et al., </a:t>
            </a:r>
            <a:b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Proc. TC-ADS 2013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 t="30910" b="33636"/>
          <a:stretch>
            <a:fillRect/>
          </a:stretch>
        </p:blipFill>
        <p:spPr bwMode="auto">
          <a:xfrm>
            <a:off x="3771901" y="4905375"/>
            <a:ext cx="2358914" cy="83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7136" y="921257"/>
            <a:ext cx="6148864" cy="2498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 t="26217" b="19277"/>
          <a:stretch>
            <a:fillRect/>
          </a:stretch>
        </p:blipFill>
        <p:spPr bwMode="auto">
          <a:xfrm>
            <a:off x="3728927" y="2185435"/>
            <a:ext cx="1736123" cy="94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Etudes fiabilité, optimisation systèmes</a:t>
            </a:r>
            <a:endParaRPr lang="fr-FR" sz="2800" b="1" u="none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90501" y="1010059"/>
            <a:ext cx="3476624" cy="209288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Modélisation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la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fiabilité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du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linac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SNS, avec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résultats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concluants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Vs logbook   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</a:p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Modèle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en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cours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d’adaptation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pour le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linac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MYRRHA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09600" y="3265656"/>
            <a:ext cx="2619375" cy="3385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A. </a:t>
            </a:r>
            <a:r>
              <a:rPr lang="fr-FR" sz="1600" u="none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Pitigoï</a:t>
            </a:r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 Proc. TC-ADS 2013 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09601" y="4980156"/>
            <a:ext cx="3152774" cy="3385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T. Junquera et al., Proc. SRF 2013 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00025" y="4410484"/>
            <a:ext cx="5781675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Design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préliminaire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l’usine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cryogénique</a:t>
            </a:r>
            <a:endParaRPr lang="en-US" u="none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00025" y="3829459"/>
            <a:ext cx="5781675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fr-FR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R&amp;D sur les amplis RF état solide 700 MHz</a:t>
            </a:r>
            <a:endParaRPr lang="en-US" u="none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5549" y="3885999"/>
            <a:ext cx="3152775" cy="248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7" cstate="print"/>
          <a:srcRect t="29476" b="31454"/>
          <a:stretch>
            <a:fillRect/>
          </a:stretch>
        </p:blipFill>
        <p:spPr bwMode="auto">
          <a:xfrm>
            <a:off x="8376556" y="5944043"/>
            <a:ext cx="1415144" cy="55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5745786" y="3363428"/>
            <a:ext cx="4303089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Local compensation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sequence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: basis for « COMP »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fault</a:t>
            </a:r>
            <a:r>
              <a:rPr lang="fr-FR" sz="1200" b="1" i="1" u="none" dirty="0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1200" b="1" i="1" u="none" dirty="0" err="1" smtClean="0">
                <a:solidFill>
                  <a:srgbClr val="173E6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tree</a:t>
            </a:r>
            <a:endParaRPr lang="fr-FR" sz="1200" b="1" i="1" u="none" dirty="0" smtClean="0">
              <a:solidFill>
                <a:srgbClr val="173E6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19074" y="5610634"/>
            <a:ext cx="5810251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Développemts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diagnostics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faisceau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(EM-4D, BPM...)</a:t>
            </a:r>
            <a:endParaRPr lang="en-US" u="none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19" name="Picture 18" descr="IPN_gif64trans_L200px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6275" y="6082026"/>
            <a:ext cx="762675" cy="446622"/>
          </a:xfrm>
          <a:prstGeom prst="rect">
            <a:avLst/>
          </a:prstGeom>
          <a:noFill/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3188" y="6067425"/>
            <a:ext cx="483562" cy="48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20"/>
          <p:cNvSpPr txBox="1"/>
          <p:nvPr/>
        </p:nvSpPr>
        <p:spPr>
          <a:xfrm>
            <a:off x="4495800" y="6124575"/>
            <a:ext cx="7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u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  <a:cs typeface="Aharoni" pitchFamily="2" charset="-79"/>
              </a:rPr>
              <a:t>NEEDS</a:t>
            </a:r>
            <a:endParaRPr lang="fr-FR" sz="1800" b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  <a:cs typeface="Aharoni" pitchFamily="2" charset="-79"/>
            </a:endParaRPr>
          </a:p>
        </p:txBody>
      </p:sp>
      <p:pic>
        <p:nvPicPr>
          <p:cNvPr id="22" name="Picture 2" descr="https://encrypted-tbn1.gstatic.com/images?q=tbn:ANd9GcRI2_Ydvm9MB31xCdmggfq-nPtXfj-Aq68LD6XN7MdSai4D1g8Rqw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7376" y="6135648"/>
            <a:ext cx="806449" cy="38580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8" grpId="1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ChangeArrowheads="1"/>
          </p:cNvSpPr>
          <p:nvPr/>
        </p:nvSpPr>
        <p:spPr bwMode="auto">
          <a:xfrm>
            <a:off x="287078" y="1304784"/>
            <a:ext cx="9228397" cy="4339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200" indent="-457200"/>
            <a:endParaRPr lang="fr-FR" sz="3600" b="1" u="none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marL="457200" indent="-457200"/>
            <a:endParaRPr lang="fr-FR" sz="3600" b="1" u="none" dirty="0">
              <a:solidFill>
                <a:srgbClr val="0000FF"/>
              </a:solidFill>
              <a:cs typeface="Times New Roman" pitchFamily="18" charset="0"/>
            </a:endParaRPr>
          </a:p>
          <a:p>
            <a:pPr marL="457200" lvl="0" indent="-457200">
              <a:buFontTx/>
              <a:buAutoNum type="arabicPeriod"/>
            </a:pPr>
            <a:r>
              <a:rPr lang="en-US" sz="3200" b="1" u="none" dirty="0" smtClean="0">
                <a:solidFill>
                  <a:srgbClr val="FFFFFF"/>
                </a:solidFill>
                <a:effectLst>
                  <a:outerShdw blurRad="76200" dist="88900" algn="l" rotWithShape="0">
                    <a:srgbClr val="146AB2"/>
                  </a:outerShdw>
                </a:effectLst>
                <a:latin typeface="Calibri" pitchFamily="34" charset="0"/>
                <a:cs typeface="Calibri" pitchFamily="34" charset="0"/>
              </a:rPr>
              <a:t>Introduction</a:t>
            </a:r>
          </a:p>
          <a:p>
            <a:pPr marL="457200" indent="-457200">
              <a:buFontTx/>
              <a:buAutoNum type="arabicPeriod"/>
            </a:pPr>
            <a:r>
              <a:rPr lang="fr-FR" sz="3200" b="1" u="none" dirty="0" smtClean="0">
                <a:solidFill>
                  <a:schemeClr val="bg1"/>
                </a:solidFill>
                <a:effectLst>
                  <a:outerShdw blurRad="76200" dist="88900" algn="l" rotWithShape="0">
                    <a:srgbClr val="146AB2"/>
                  </a:outerShdw>
                </a:effectLst>
                <a:latin typeface="Calibri" pitchFamily="34" charset="0"/>
                <a:cs typeface="Calibri" pitchFamily="34" charset="0"/>
              </a:rPr>
              <a:t>Spécificités de l’accélérateur ADS</a:t>
            </a:r>
          </a:p>
          <a:p>
            <a:pPr marL="457200" indent="-457200">
              <a:buFontTx/>
              <a:buAutoNum type="arabicPeriod"/>
            </a:pPr>
            <a:r>
              <a:rPr lang="fr-FR" sz="3200" b="1" u="none" dirty="0" smtClean="0">
                <a:solidFill>
                  <a:schemeClr val="bg1"/>
                </a:solidFill>
                <a:effectLst>
                  <a:outerShdw blurRad="76200" dist="88900" algn="l" rotWithShape="0">
                    <a:srgbClr val="146AB2"/>
                  </a:outerShdw>
                </a:effectLst>
                <a:latin typeface="Calibri" pitchFamily="34" charset="0"/>
                <a:cs typeface="Calibri" pitchFamily="34" charset="0"/>
              </a:rPr>
              <a:t>R&amp;D  récente autour de l’accélérateur pour MYRRHA</a:t>
            </a:r>
          </a:p>
          <a:p>
            <a:pPr marL="457200" lvl="0" indent="-457200">
              <a:buFontTx/>
              <a:buAutoNum type="arabicPeriod"/>
            </a:pPr>
            <a:endParaRPr lang="fr-FR" sz="3200" b="1" u="none" dirty="0" smtClean="0">
              <a:solidFill>
                <a:srgbClr val="FFFFFF"/>
              </a:solidFill>
              <a:effectLst>
                <a:outerShdw blurRad="76200" dist="88900" algn="l" rotWithShape="0">
                  <a:srgbClr val="006DDA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fr-FR" sz="4400" b="1" u="none" dirty="0" smtClean="0">
                <a:solidFill>
                  <a:srgbClr val="146AB2"/>
                </a:solidFill>
                <a:latin typeface="Calibri" pitchFamily="34" charset="0"/>
                <a:cs typeface="Calibri" pitchFamily="34" charset="0"/>
              </a:rPr>
              <a:t> Conclusion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lum bright="8000"/>
          </a:blip>
          <a:srcRect/>
          <a:stretch>
            <a:fillRect/>
          </a:stretch>
        </p:blipFill>
        <p:spPr bwMode="auto">
          <a:xfrm>
            <a:off x="0" y="0"/>
            <a:ext cx="9903699" cy="92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J-Luc Biarrotte, CS IN2P3, 24 </a:t>
            </a:r>
            <a:r>
              <a:rPr lang="en-US" dirty="0" err="1" smtClean="0">
                <a:solidFill>
                  <a:srgbClr val="000000"/>
                </a:solidFill>
              </a:rPr>
              <a:t>octobre</a:t>
            </a:r>
            <a:r>
              <a:rPr lang="en-US" dirty="0" smtClean="0">
                <a:solidFill>
                  <a:srgbClr val="000000"/>
                </a:solidFill>
              </a:rPr>
              <a:t> 2013, Paris.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Conclusions &amp; perspectives</a:t>
            </a:r>
            <a:endParaRPr lang="fr-FR" sz="2800" b="1" u="none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810004"/>
            <a:ext cx="9905999" cy="250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Produire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un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faisceau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type MYRRHA (forte puissance +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très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fiable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)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est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un challenge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très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intéressant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(&amp;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difficile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) à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relever</a:t>
            </a:r>
            <a:endParaRPr lang="en-US" b="1" u="none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  <a:p>
            <a:pPr marL="469900" lvl="1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Le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niveau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fiabilité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requis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par MYRRHA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est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extrêment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élevé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</a:p>
          <a:p>
            <a:pPr marL="927100" lvl="2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2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ordres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grandeur &gt; SNS (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seul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linac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SC forte puissance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existant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, en attendant Spiral-2 !)</a:t>
            </a:r>
          </a:p>
          <a:p>
            <a:pPr marL="469900" lvl="1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Un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faisceau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/>
                <a:sym typeface="Wingdings" pitchFamily="2" charset="2"/>
              </a:rPr>
              <a:t>~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MW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n’est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pas facile à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produire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et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contrôler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(halo, protection machine…) </a:t>
            </a:r>
          </a:p>
          <a:p>
            <a:pPr marL="927100" lvl="2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SNS a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mis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3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ans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pour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atteindre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le MW (P</a:t>
            </a:r>
            <a:r>
              <a:rPr lang="en-US" sz="1800" u="none" baseline="-25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MYRRHA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= 2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/>
              </a:rPr>
              <a:t>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</a:t>
            </a:r>
            <a:r>
              <a:rPr lang="en-US" sz="1800" u="none" baseline="-25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SNS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,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</a:t>
            </a:r>
            <a:r>
              <a:rPr lang="en-US" sz="1800" u="none" baseline="-250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ind_ADS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= 15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/>
              </a:rPr>
              <a:t> 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</a:t>
            </a:r>
            <a:r>
              <a:rPr lang="en-US" sz="1800" u="none" baseline="-25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SNS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)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endParaRPr lang="en-US" sz="1800" u="none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3400804"/>
            <a:ext cx="9906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Les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études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actuelles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sont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principalement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dédiées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à la conception machine et à la R&amp;D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sur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certains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composants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clé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. </a:t>
            </a:r>
          </a:p>
          <a:p>
            <a:pPr marL="469900" lvl="1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Nous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avons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acquis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une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certaine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confiance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sur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la pertinence des solutions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envisagées</a:t>
            </a:r>
            <a:endParaRPr lang="en-US" u="none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  <a:p>
            <a:pPr marL="927100" lvl="2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Feedback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positif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lors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la “MYRRHA Design Review” de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Novembre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2012</a:t>
            </a:r>
          </a:p>
          <a:p>
            <a:pPr marL="469900" lvl="1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Le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besoin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en R&amp;D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reste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très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important pour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démontrer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complètement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la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faisabilité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et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préparer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une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éventuelle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phase de construction de MYRRHA</a:t>
            </a:r>
          </a:p>
          <a:p>
            <a:pPr marL="927100" lvl="2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Construction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injecteur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échelle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1 (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initié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au LPSC + SCK*CEN),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prototypage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cryomodules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,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problématiques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à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l’interface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réacteur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Text Box 2"/>
          <p:cNvSpPr txBox="1">
            <a:spLocks noChangeArrowheads="1"/>
          </p:cNvSpPr>
          <p:nvPr/>
        </p:nvSpPr>
        <p:spPr bwMode="auto">
          <a:xfrm>
            <a:off x="0" y="139700"/>
            <a:ext cx="7963786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R&amp;D sur les accélérateurs ADS à l’IN2P3</a:t>
            </a:r>
          </a:p>
        </p:txBody>
      </p:sp>
      <p:sp>
        <p:nvSpPr>
          <p:cNvPr id="748549" name="Text Box 5"/>
          <p:cNvSpPr txBox="1">
            <a:spLocks noChangeArrowheads="1"/>
          </p:cNvSpPr>
          <p:nvPr/>
        </p:nvSpPr>
        <p:spPr bwMode="auto">
          <a:xfrm>
            <a:off x="0" y="940249"/>
            <a:ext cx="9906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it-IT" sz="24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1997-2002 </a:t>
            </a:r>
            <a:r>
              <a:rPr lang="it-IT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: premières études CNRS autour des projets ASH, TRASCO, AAA, </a:t>
            </a:r>
            <a:br>
              <a:rPr lang="it-IT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it-IT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et création du </a:t>
            </a:r>
            <a:r>
              <a:rPr lang="it-IT" sz="24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PIR CNRS sur l’aval du cycle </a:t>
            </a:r>
            <a:r>
              <a:rPr lang="it-IT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PACE </a:t>
            </a:r>
            <a:r>
              <a:rPr lang="it-IT" sz="2400" u="none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en-US" sz="2400" i="1" u="none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→ </a:t>
            </a:r>
            <a:r>
              <a:rPr lang="it-IT" sz="2400" u="none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PACEN </a:t>
            </a:r>
            <a:r>
              <a:rPr lang="en-US" sz="2400" i="1" u="none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→ </a:t>
            </a:r>
            <a:r>
              <a:rPr lang="it-IT" sz="2400" u="none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NEEDS) </a:t>
            </a: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it-IT" sz="24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2002 </a:t>
            </a:r>
            <a:r>
              <a:rPr lang="it-IT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: 1</a:t>
            </a:r>
            <a:r>
              <a:rPr lang="it-IT" sz="2400" u="none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er</a:t>
            </a:r>
            <a:r>
              <a:rPr lang="it-IT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design “</a:t>
            </a:r>
            <a:r>
              <a:rPr lang="it-IT" sz="24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MYRRHA Draft 1</a:t>
            </a:r>
            <a:r>
              <a:rPr lang="it-IT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” par le SCK•CEN </a:t>
            </a:r>
            <a:r>
              <a:rPr lang="it-IT" i="1" u="none" dirty="0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(cyclotron 350 MeV)</a:t>
            </a:r>
            <a:endParaRPr lang="it-IT" sz="2400" i="1" u="none" dirty="0" smtClean="0">
              <a:solidFill>
                <a:srgbClr val="0069D2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it-IT" sz="24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2002-2004 :</a:t>
            </a:r>
            <a:r>
              <a:rPr lang="it-IT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études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autour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du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projet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Européen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it-IT" sz="24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PDS-XADS (FP5) </a:t>
            </a:r>
            <a:br>
              <a:rPr lang="it-IT" sz="24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it-IT" sz="24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</a:t>
            </a:r>
            <a:r>
              <a:rPr lang="it-IT" i="1" u="none" dirty="0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en-US" i="1" u="none" dirty="0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cyclotron → </a:t>
            </a:r>
            <a:r>
              <a:rPr lang="en-US" i="1" u="none" dirty="0" err="1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accélérateur</a:t>
            </a:r>
            <a:r>
              <a:rPr lang="en-US" i="1" u="none" dirty="0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i="1" u="none" dirty="0" err="1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linéaire</a:t>
            </a:r>
            <a:r>
              <a:rPr lang="en-US" i="1" u="none" dirty="0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 introduction du concept de </a:t>
            </a:r>
            <a:r>
              <a:rPr lang="en-US" i="1" u="none" dirty="0" err="1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tolérance</a:t>
            </a:r>
            <a:r>
              <a:rPr lang="en-US" i="1" u="none" dirty="0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aux </a:t>
            </a:r>
            <a:r>
              <a:rPr lang="en-US" i="1" u="none" dirty="0" err="1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pannes</a:t>
            </a:r>
            <a:r>
              <a:rPr lang="en-US" i="1" u="none" dirty="0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  <a:endParaRPr lang="it-IT" sz="2400" i="1" u="none" dirty="0" smtClean="0">
              <a:solidFill>
                <a:srgbClr val="0069D2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it-IT" sz="24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2005 :</a:t>
            </a:r>
            <a:r>
              <a:rPr lang="it-IT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nouveau design “</a:t>
            </a:r>
            <a:r>
              <a:rPr lang="it-IT" sz="24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Myrrha Draft 2</a:t>
            </a:r>
            <a:r>
              <a:rPr lang="it-IT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” </a:t>
            </a:r>
            <a:r>
              <a:rPr lang="it-IT" i="1" u="none" dirty="0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(linac 350 MeV)</a:t>
            </a:r>
            <a:endParaRPr lang="it-IT" sz="2400" i="1" u="none" dirty="0" smtClean="0">
              <a:solidFill>
                <a:srgbClr val="0069D2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it-IT" sz="24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2005-2010 :</a:t>
            </a:r>
            <a:r>
              <a:rPr lang="it-IT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études autour du projet Européen </a:t>
            </a:r>
            <a:r>
              <a:rPr lang="it-IT" sz="24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EUROTRANS (FP6)</a:t>
            </a:r>
            <a:r>
              <a:rPr lang="it-IT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it-IT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it-IT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</a:t>
            </a:r>
            <a:r>
              <a:rPr lang="it-IT" i="1" u="none" dirty="0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(linac </a:t>
            </a:r>
            <a:r>
              <a:rPr lang="en-US" i="1" u="none" dirty="0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600 </a:t>
            </a:r>
            <a:r>
              <a:rPr lang="en-US" i="1" u="none" dirty="0" err="1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MeV</a:t>
            </a:r>
            <a:r>
              <a:rPr lang="en-US" i="1" u="none" dirty="0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pour </a:t>
            </a:r>
            <a:r>
              <a:rPr lang="en-US" i="1" u="none" dirty="0" err="1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démonstrateur</a:t>
            </a:r>
            <a:r>
              <a:rPr lang="en-US" i="1" u="none" dirty="0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 </a:t>
            </a:r>
            <a:r>
              <a:rPr lang="en-US" i="1" u="none" dirty="0" err="1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activités</a:t>
            </a:r>
            <a:r>
              <a:rPr lang="en-US" i="1" u="none" dirty="0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R&amp;D </a:t>
            </a:r>
            <a:r>
              <a:rPr lang="en-US" i="1" u="none" dirty="0" err="1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orientées</a:t>
            </a:r>
            <a:r>
              <a:rPr lang="en-US" i="1" u="none" dirty="0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i="1" u="none" dirty="0" err="1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fiabilité</a:t>
            </a:r>
            <a:r>
              <a:rPr lang="it-IT" i="1" u="none" dirty="0" smtClean="0">
                <a:solidFill>
                  <a:srgbClr val="0069D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  <a:endParaRPr lang="it-IT" sz="2400" i="1" u="none" dirty="0" smtClean="0">
              <a:solidFill>
                <a:srgbClr val="0069D2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it-IT" sz="24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2010 :</a:t>
            </a:r>
            <a:r>
              <a:rPr lang="it-IT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MYRRHA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est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sur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la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feuille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de route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Européenne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4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ESFRI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b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et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est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officiellement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400" b="1" u="none" dirty="0" err="1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soutenu</a:t>
            </a:r>
            <a:r>
              <a:rPr lang="en-US" sz="24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par le </a:t>
            </a:r>
            <a:r>
              <a:rPr lang="en-US" sz="2400" b="1" u="none" dirty="0" err="1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gouvernement</a:t>
            </a:r>
            <a:r>
              <a:rPr lang="en-US" sz="24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400" b="1" u="none" dirty="0" err="1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belge</a:t>
            </a:r>
            <a:endParaRPr lang="en-US" sz="2400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</a:t>
            </a:r>
            <a:r>
              <a:rPr lang="it-IT" sz="24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010-2015 :</a:t>
            </a:r>
            <a:r>
              <a:rPr lang="it-IT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design détaillé de MYRRHA avec soutien des projets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Européens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it-IT" sz="2400" b="1" u="none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CDT, MAX, FREYA, MARISA (FP7)</a:t>
            </a:r>
            <a:endParaRPr lang="it-IT" sz="2400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748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748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748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748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748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748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7485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7485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485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7485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7485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7485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Conclusions &amp; perspectives</a:t>
            </a:r>
            <a:endParaRPr lang="fr-FR" sz="2800" b="1" u="none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1655013"/>
            <a:ext cx="99060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Les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activités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R&amp;D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accélérateurs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ADS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semblent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globalement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appréciées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et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soutenues</a:t>
            </a:r>
            <a:endParaRPr lang="en-GB" b="1" u="none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  <a:p>
            <a:pPr marL="469900" lvl="1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Soutien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l’IN2P3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depuis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plusieurs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années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(AP) + FP5/6/7 + PACEN/NEEDS </a:t>
            </a:r>
          </a:p>
          <a:p>
            <a:pPr marL="469900" lvl="1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Un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projet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type “MAX II” (2015-2018)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est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fortement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encouragé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par EURATOM</a:t>
            </a:r>
          </a:p>
          <a:p>
            <a:pPr marL="469900" lvl="1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Impact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potentiel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sur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la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fiabilité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des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accélérateurs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du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futur</a:t>
            </a:r>
            <a:endParaRPr lang="en-GB" u="none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3423940"/>
            <a:ext cx="9906000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Les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activités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des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prochaines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années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seront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probablement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très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conditionnées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par la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décision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construire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(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ou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ne pas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construire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) MYRRHA </a:t>
            </a:r>
          </a:p>
          <a:p>
            <a:pPr marL="469900" lvl="1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Quid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d’une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position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française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sur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MYRRHA ? </a:t>
            </a:r>
          </a:p>
          <a:p>
            <a:pPr marL="469900" lvl="1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Quid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d’une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éventuelle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implication forte de l’IN2P3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dans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la construction ? (à la ESS)</a:t>
            </a:r>
          </a:p>
          <a:p>
            <a:pPr marL="469900" lvl="1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En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préalable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, un engagement fort du SCK*CEN au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niveau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Accélérateurs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est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requis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</a:p>
          <a:p>
            <a:pPr marL="927100" lvl="2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fr-FR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Le groupe Accélérateurs du SCK*CEN se résume actuellement à... 3 personnes !!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</a:p>
          <a:p>
            <a:pPr marL="927100" lvl="2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La com.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actuelle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du SCK = “le CNRS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va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fournir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l’accélérateur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MYRRHA”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est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irréaliste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,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une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“Central Design Team”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d’envergure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sera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nécessaire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US" sz="1800" u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sur</a:t>
            </a:r>
            <a:r>
              <a:rPr lang="en-US" sz="1800" u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place (cf. ESS, SPIRAL2…)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0" y="788238"/>
            <a:ext cx="9906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L’IN2P3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est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jusqu’à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présent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l’organisme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leader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sur</a:t>
            </a:r>
            <a:r>
              <a:rPr lang="en-GB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la </a:t>
            </a:r>
            <a:r>
              <a:rPr lang="en-GB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thématique</a:t>
            </a:r>
            <a:endParaRPr lang="en-GB" b="1" u="none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Wingdings" pitchFamily="2" charset="2"/>
            </a:endParaRPr>
          </a:p>
          <a:p>
            <a:pPr marL="469900" lvl="1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15 ETP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sur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la R&amp;D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linac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MYRRHA,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dt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la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moitié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vient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de l’IN2P3 (IPNO: 5, LPSC: 2)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Text Box 2"/>
          <p:cNvSpPr txBox="1">
            <a:spLocks noChangeArrowheads="1"/>
          </p:cNvSpPr>
          <p:nvPr/>
        </p:nvSpPr>
        <p:spPr bwMode="auto">
          <a:xfrm>
            <a:off x="257951" y="1129830"/>
            <a:ext cx="9304337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endParaRPr lang="fr-FR" sz="4400" b="1" u="none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fr-FR" sz="4400" b="1" u="none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Times New Roman" pitchFamily="18" charset="0"/>
              </a:rPr>
              <a:t>Merci pour votre attention </a:t>
            </a:r>
            <a:r>
              <a:rPr lang="fr-FR" sz="4400" b="1" u="none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Times New Roman" pitchFamily="18" charset="0"/>
              </a:rPr>
              <a:t>!</a:t>
            </a:r>
            <a:endParaRPr lang="fr-FR" sz="4000" u="none" dirty="0">
              <a:solidFill>
                <a:srgbClr val="000099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FR" sz="2400" dirty="0" smtClean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fr-FR" sz="24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http://ipnweb.in2p3.fr/MAX/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sz="24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http://myrrha.sckcen.be/</a:t>
            </a:r>
          </a:p>
          <a:p>
            <a:pPr algn="ctr" eaLnBrk="1" hangingPunct="1">
              <a:spcBef>
                <a:spcPct val="50000"/>
              </a:spcBef>
              <a:buFont typeface="Wingdings" pitchFamily="2" charset="2"/>
              <a:buChar char="Ø"/>
            </a:pPr>
            <a:endParaRPr lang="fr-FR" sz="2400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018883" name="Rectangle 3"/>
          <p:cNvSpPr>
            <a:spLocks noChangeArrowheads="1"/>
          </p:cNvSpPr>
          <p:nvPr/>
        </p:nvSpPr>
        <p:spPr bwMode="auto">
          <a:xfrm>
            <a:off x="0" y="0"/>
            <a:ext cx="63436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1214438"/>
            <a:endParaRPr lang="fr-FR" sz="2800" b="1" u="none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lum bright="8000"/>
          </a:blip>
          <a:srcRect/>
          <a:stretch>
            <a:fillRect/>
          </a:stretch>
        </p:blipFill>
        <p:spPr bwMode="auto">
          <a:xfrm>
            <a:off x="0" y="0"/>
            <a:ext cx="9903699" cy="92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7693" y="3864347"/>
            <a:ext cx="1268837" cy="12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 t="26217" b="19277"/>
          <a:stretch>
            <a:fillRect/>
          </a:stretch>
        </p:blipFill>
        <p:spPr bwMode="auto">
          <a:xfrm>
            <a:off x="6110177" y="4795285"/>
            <a:ext cx="1736123" cy="94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 t="30910" b="33636"/>
          <a:stretch>
            <a:fillRect/>
          </a:stretch>
        </p:blipFill>
        <p:spPr bwMode="auto">
          <a:xfrm>
            <a:off x="4899677" y="5784112"/>
            <a:ext cx="1919339" cy="680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 cstate="print"/>
          <a:srcRect t="17415" b="12971"/>
          <a:stretch>
            <a:fillRect/>
          </a:stretch>
        </p:blipFill>
        <p:spPr bwMode="auto">
          <a:xfrm>
            <a:off x="2456121" y="4667694"/>
            <a:ext cx="1548807" cy="10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2521" y="5603358"/>
            <a:ext cx="947498" cy="947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9" cstate="print"/>
          <a:srcRect t="13918" b="11355"/>
          <a:stretch>
            <a:fillRect/>
          </a:stretch>
        </p:blipFill>
        <p:spPr bwMode="auto">
          <a:xfrm>
            <a:off x="6957001" y="5699051"/>
            <a:ext cx="1038683" cy="77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40463" y="5455483"/>
            <a:ext cx="839972" cy="83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11" cstate="print"/>
          <a:srcRect t="10606"/>
          <a:stretch>
            <a:fillRect/>
          </a:stretch>
        </p:blipFill>
        <p:spPr bwMode="auto">
          <a:xfrm>
            <a:off x="4628475" y="4731488"/>
            <a:ext cx="1226185" cy="109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12" cstate="print"/>
          <a:srcRect t="28546" b="16570"/>
          <a:stretch>
            <a:fillRect/>
          </a:stretch>
        </p:blipFill>
        <p:spPr bwMode="auto">
          <a:xfrm>
            <a:off x="3528233" y="5847908"/>
            <a:ext cx="1143000" cy="62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13" cstate="print"/>
          <a:srcRect t="29476" b="31454"/>
          <a:stretch>
            <a:fillRect/>
          </a:stretch>
        </p:blipFill>
        <p:spPr bwMode="auto">
          <a:xfrm>
            <a:off x="8206562" y="5582093"/>
            <a:ext cx="1415144" cy="55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1348" y="3498112"/>
            <a:ext cx="1669310" cy="166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083049" y="1453426"/>
            <a:ext cx="1727201" cy="1051650"/>
            <a:chOff x="2378" y="3000"/>
            <a:chExt cx="1197" cy="784"/>
          </a:xfrm>
        </p:grpSpPr>
        <p:sp>
          <p:nvSpPr>
            <p:cNvPr id="26" name="AutoShape 13"/>
            <p:cNvSpPr>
              <a:spLocks noChangeArrowheads="1"/>
            </p:cNvSpPr>
            <p:nvPr/>
          </p:nvSpPr>
          <p:spPr bwMode="auto">
            <a:xfrm>
              <a:off x="2378" y="3000"/>
              <a:ext cx="1197" cy="784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 sz="1200" smtClean="0">
                <a:solidFill>
                  <a:srgbClr val="000000"/>
                </a:solidFill>
              </a:endParaRPr>
            </a:p>
          </p:txBody>
        </p:sp>
        <p:sp>
          <p:nvSpPr>
            <p:cNvPr id="27" name="Text Box 14"/>
            <p:cNvSpPr txBox="1">
              <a:spLocks noChangeArrowheads="1"/>
            </p:cNvSpPr>
            <p:nvPr/>
          </p:nvSpPr>
          <p:spPr bwMode="auto">
            <a:xfrm>
              <a:off x="2443" y="3055"/>
              <a:ext cx="1084" cy="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9525" indent="-9525" algn="ctr"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it-IT" sz="2400" b="1" u="none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MARISA</a:t>
              </a:r>
            </a:p>
            <a:p>
              <a:pPr marL="9525" indent="-9525" algn="ctr"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it-IT" sz="1200" b="1" u="none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Support action</a:t>
              </a:r>
            </a:p>
            <a:p>
              <a:pPr marL="9525" indent="-9525" algn="ctr"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it-IT" sz="1100" b="1" i="1" u="none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SCK</a:t>
              </a:r>
              <a:r>
                <a:rPr lang="it-IT" sz="1100" b="1" i="1" u="none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charset="0"/>
                  <a:sym typeface="Symbol" pitchFamily="18" charset="2"/>
                </a:rPr>
                <a:t>●</a:t>
              </a:r>
              <a:r>
                <a:rPr lang="it-IT" sz="1100" b="1" i="1" u="none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CEN</a:t>
              </a:r>
              <a:endParaRPr lang="it-IT" sz="1100" b="1" u="none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endParaRPr>
            </a:p>
          </p:txBody>
        </p:sp>
      </p:grp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" y="2539645"/>
            <a:ext cx="1727881" cy="26846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2638" y="5617030"/>
            <a:ext cx="6800145" cy="94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265" y="2676270"/>
            <a:ext cx="2720203" cy="203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8354" name="Text Box 2"/>
          <p:cNvSpPr txBox="1">
            <a:spLocks noChangeArrowheads="1"/>
          </p:cNvSpPr>
          <p:nvPr/>
        </p:nvSpPr>
        <p:spPr bwMode="auto">
          <a:xfrm>
            <a:off x="0" y="139700"/>
            <a:ext cx="777240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MYRRHA et le FP7 d’EURATOM (2010-2014) 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135313" y="2533651"/>
            <a:ext cx="3598862" cy="1572074"/>
            <a:chOff x="1919" y="1514"/>
            <a:chExt cx="2422" cy="1100"/>
          </a:xfrm>
        </p:grpSpPr>
        <p:sp>
          <p:nvSpPr>
            <p:cNvPr id="868356" name="AutoShape 4"/>
            <p:cNvSpPr>
              <a:spLocks noChangeArrowheads="1"/>
            </p:cNvSpPr>
            <p:nvPr/>
          </p:nvSpPr>
          <p:spPr bwMode="auto">
            <a:xfrm>
              <a:off x="1919" y="1568"/>
              <a:ext cx="2422" cy="986"/>
            </a:xfrm>
            <a:prstGeom prst="ribbon">
              <a:avLst>
                <a:gd name="adj1" fmla="val 12500"/>
                <a:gd name="adj2" fmla="val 50000"/>
              </a:avLst>
            </a:prstGeom>
            <a:solidFill>
              <a:srgbClr val="003399"/>
            </a:solidFill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 smtClean="0">
                <a:solidFill>
                  <a:srgbClr val="000000"/>
                </a:solidFill>
              </a:endParaRPr>
            </a:p>
          </p:txBody>
        </p:sp>
        <p:pic>
          <p:nvPicPr>
            <p:cNvPr id="868357" name="Image 186" descr="Logo-MYRRHA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34" y="1514"/>
              <a:ext cx="1199" cy="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7143750" y="840238"/>
            <a:ext cx="2417763" cy="1752600"/>
            <a:chOff x="4500" y="726"/>
            <a:chExt cx="1523" cy="1104"/>
          </a:xfrm>
        </p:grpSpPr>
        <p:sp>
          <p:nvSpPr>
            <p:cNvPr id="868359" name="AutoShape 7"/>
            <p:cNvSpPr>
              <a:spLocks noChangeArrowheads="1"/>
            </p:cNvSpPr>
            <p:nvPr/>
          </p:nvSpPr>
          <p:spPr bwMode="auto">
            <a:xfrm>
              <a:off x="4500" y="726"/>
              <a:ext cx="1523" cy="1088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 smtClean="0">
                <a:solidFill>
                  <a:srgbClr val="000000"/>
                </a:solidFill>
              </a:endParaRPr>
            </a:p>
          </p:txBody>
        </p:sp>
        <p:sp>
          <p:nvSpPr>
            <p:cNvPr id="868360" name="Text Box 8"/>
            <p:cNvSpPr txBox="1">
              <a:spLocks noChangeArrowheads="1"/>
            </p:cNvSpPr>
            <p:nvPr/>
          </p:nvSpPr>
          <p:spPr bwMode="auto">
            <a:xfrm>
              <a:off x="4594" y="754"/>
              <a:ext cx="1346" cy="1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9525" indent="-9525" algn="ctr"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it-IT" sz="3600" b="1" u="none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FREYA</a:t>
              </a:r>
            </a:p>
            <a:p>
              <a:pPr marL="9525" indent="-9525" algn="ctr"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it-IT" sz="1800" b="1" u="none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GUINEVERE experiment</a:t>
              </a:r>
            </a:p>
            <a:p>
              <a:pPr marL="9525" indent="-9525" algn="ctr"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it-IT" sz="1600" b="1" i="1" u="none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SCK</a:t>
              </a:r>
              <a:r>
                <a:rPr lang="it-IT" sz="1600" b="1" i="1" u="none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charset="0"/>
                  <a:sym typeface="Symbol" pitchFamily="18" charset="2"/>
                </a:rPr>
                <a:t>●</a:t>
              </a:r>
              <a:r>
                <a:rPr lang="it-IT" sz="1600" b="1" i="1" u="none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CEN</a:t>
              </a:r>
              <a:endParaRPr lang="it-IT" sz="1600" b="1" u="none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endParaRPr>
            </a:p>
          </p:txBody>
        </p: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384175" y="829851"/>
            <a:ext cx="2381250" cy="1765300"/>
            <a:chOff x="242" y="712"/>
            <a:chExt cx="1500" cy="1112"/>
          </a:xfrm>
        </p:grpSpPr>
        <p:sp>
          <p:nvSpPr>
            <p:cNvPr id="868362" name="AutoShape 10"/>
            <p:cNvSpPr>
              <a:spLocks noChangeArrowheads="1"/>
            </p:cNvSpPr>
            <p:nvPr/>
          </p:nvSpPr>
          <p:spPr bwMode="auto">
            <a:xfrm>
              <a:off x="242" y="712"/>
              <a:ext cx="1500" cy="1112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 smtClean="0">
                <a:solidFill>
                  <a:srgbClr val="000000"/>
                </a:solidFill>
              </a:endParaRPr>
            </a:p>
          </p:txBody>
        </p:sp>
        <p:sp>
          <p:nvSpPr>
            <p:cNvPr id="868363" name="Text Box 11"/>
            <p:cNvSpPr txBox="1">
              <a:spLocks noChangeArrowheads="1"/>
            </p:cNvSpPr>
            <p:nvPr/>
          </p:nvSpPr>
          <p:spPr bwMode="auto">
            <a:xfrm>
              <a:off x="328" y="747"/>
              <a:ext cx="1346" cy="1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9525" indent="-9525" algn="ctr"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it-IT" sz="3600" b="1" u="none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CDT</a:t>
              </a:r>
            </a:p>
            <a:p>
              <a:pPr marL="9525" indent="-9525" algn="ctr"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it-IT" sz="1800" b="1" u="none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Reactor design</a:t>
              </a:r>
              <a:br>
                <a:rPr lang="it-IT" sz="1800" b="1" u="none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</a:br>
              <a:endParaRPr lang="it-IT" sz="1800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endParaRPr>
            </a:p>
            <a:p>
              <a:pPr marL="9525" indent="-9525" algn="ctr"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it-IT" sz="1600" b="1" i="1" u="none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SCK</a:t>
              </a:r>
              <a:r>
                <a:rPr lang="it-IT" sz="1600" b="1" i="1" u="none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charset="0"/>
                  <a:sym typeface="Symbol" pitchFamily="18" charset="2"/>
                </a:rPr>
                <a:t>●</a:t>
              </a:r>
              <a:r>
                <a:rPr lang="it-IT" sz="1600" b="1" i="1" u="none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CEN</a:t>
              </a:r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3787775" y="4101369"/>
            <a:ext cx="2487613" cy="1795463"/>
            <a:chOff x="2378" y="3000"/>
            <a:chExt cx="1500" cy="1131"/>
          </a:xfrm>
        </p:grpSpPr>
        <p:sp>
          <p:nvSpPr>
            <p:cNvPr id="868365" name="AutoShape 13"/>
            <p:cNvSpPr>
              <a:spLocks noChangeArrowheads="1"/>
            </p:cNvSpPr>
            <p:nvPr/>
          </p:nvSpPr>
          <p:spPr bwMode="auto">
            <a:xfrm>
              <a:off x="2378" y="3000"/>
              <a:ext cx="1500" cy="1104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 smtClean="0">
                <a:solidFill>
                  <a:srgbClr val="000000"/>
                </a:solidFill>
              </a:endParaRPr>
            </a:p>
          </p:txBody>
        </p:sp>
        <p:sp>
          <p:nvSpPr>
            <p:cNvPr id="868366" name="Text Box 14"/>
            <p:cNvSpPr txBox="1">
              <a:spLocks noChangeArrowheads="1"/>
            </p:cNvSpPr>
            <p:nvPr/>
          </p:nvSpPr>
          <p:spPr bwMode="auto">
            <a:xfrm>
              <a:off x="2450" y="3055"/>
              <a:ext cx="1346" cy="1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9525" indent="-9525" algn="ctr"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it-IT" sz="3600" b="1" u="none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MAX</a:t>
              </a:r>
            </a:p>
            <a:p>
              <a:pPr marL="9525" indent="-9525" algn="ctr"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it-IT" sz="1800" b="1" u="none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Accelerator design</a:t>
              </a:r>
            </a:p>
            <a:p>
              <a:pPr marL="9525" indent="-9525" algn="ctr"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it-IT" sz="1600" b="1" i="1" u="none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CNRS</a:t>
              </a:r>
            </a:p>
          </p:txBody>
        </p:sp>
      </p:grpSp>
      <p:sp>
        <p:nvSpPr>
          <p:cNvPr id="868367" name="Arc 15"/>
          <p:cNvSpPr>
            <a:spLocks/>
          </p:cNvSpPr>
          <p:nvPr/>
        </p:nvSpPr>
        <p:spPr bwMode="auto">
          <a:xfrm>
            <a:off x="2808288" y="1514925"/>
            <a:ext cx="4341812" cy="2032000"/>
          </a:xfrm>
          <a:custGeom>
            <a:avLst/>
            <a:gdLst>
              <a:gd name="G0" fmla="+- 12274 0 0"/>
              <a:gd name="G1" fmla="+- 21600 0 0"/>
              <a:gd name="G2" fmla="+- 21600 0 0"/>
              <a:gd name="T0" fmla="*/ 0 w 24364"/>
              <a:gd name="T1" fmla="*/ 3826 h 21600"/>
              <a:gd name="T2" fmla="*/ 24364 w 24364"/>
              <a:gd name="T3" fmla="*/ 3700 h 21600"/>
              <a:gd name="T4" fmla="*/ 12274 w 2436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364" h="21600" fill="none" extrusionOk="0">
                <a:moveTo>
                  <a:pt x="0" y="3826"/>
                </a:moveTo>
                <a:cubicBezTo>
                  <a:pt x="3608" y="1334"/>
                  <a:pt x="7889" y="-1"/>
                  <a:pt x="12274" y="0"/>
                </a:cubicBezTo>
                <a:cubicBezTo>
                  <a:pt x="16582" y="0"/>
                  <a:pt x="20793" y="1288"/>
                  <a:pt x="24363" y="3700"/>
                </a:cubicBezTo>
              </a:path>
              <a:path w="24364" h="21600" stroke="0" extrusionOk="0">
                <a:moveTo>
                  <a:pt x="0" y="3826"/>
                </a:moveTo>
                <a:cubicBezTo>
                  <a:pt x="3608" y="1334"/>
                  <a:pt x="7889" y="-1"/>
                  <a:pt x="12274" y="0"/>
                </a:cubicBezTo>
                <a:cubicBezTo>
                  <a:pt x="16582" y="0"/>
                  <a:pt x="20793" y="1288"/>
                  <a:pt x="24363" y="3700"/>
                </a:cubicBezTo>
                <a:lnTo>
                  <a:pt x="12274" y="2160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868369" name="Arc 17"/>
          <p:cNvSpPr>
            <a:spLocks/>
          </p:cNvSpPr>
          <p:nvPr/>
        </p:nvSpPr>
        <p:spPr bwMode="auto">
          <a:xfrm>
            <a:off x="1824038" y="2584039"/>
            <a:ext cx="3849687" cy="2174875"/>
          </a:xfrm>
          <a:custGeom>
            <a:avLst/>
            <a:gdLst>
              <a:gd name="G0" fmla="+- 21600 0 0"/>
              <a:gd name="G1" fmla="+- 4275 0 0"/>
              <a:gd name="G2" fmla="+- 21600 0 0"/>
              <a:gd name="T0" fmla="*/ 11049 w 21600"/>
              <a:gd name="T1" fmla="*/ 23123 h 23123"/>
              <a:gd name="T2" fmla="*/ 427 w 21600"/>
              <a:gd name="T3" fmla="*/ 0 h 23123"/>
              <a:gd name="T4" fmla="*/ 21600 w 21600"/>
              <a:gd name="T5" fmla="*/ 4275 h 23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3123" fill="none" extrusionOk="0">
                <a:moveTo>
                  <a:pt x="11049" y="23122"/>
                </a:moveTo>
                <a:cubicBezTo>
                  <a:pt x="4226" y="19303"/>
                  <a:pt x="0" y="12094"/>
                  <a:pt x="0" y="4275"/>
                </a:cubicBezTo>
                <a:cubicBezTo>
                  <a:pt x="-1" y="2839"/>
                  <a:pt x="143" y="1407"/>
                  <a:pt x="427" y="0"/>
                </a:cubicBezTo>
              </a:path>
              <a:path w="21600" h="23123" stroke="0" extrusionOk="0">
                <a:moveTo>
                  <a:pt x="11049" y="23122"/>
                </a:moveTo>
                <a:cubicBezTo>
                  <a:pt x="4226" y="19303"/>
                  <a:pt x="0" y="12094"/>
                  <a:pt x="0" y="4275"/>
                </a:cubicBezTo>
                <a:cubicBezTo>
                  <a:pt x="-1" y="2839"/>
                  <a:pt x="143" y="1407"/>
                  <a:pt x="427" y="0"/>
                </a:cubicBezTo>
                <a:lnTo>
                  <a:pt x="21600" y="4275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868370" name="Arc 18"/>
          <p:cNvSpPr>
            <a:spLocks/>
          </p:cNvSpPr>
          <p:nvPr/>
        </p:nvSpPr>
        <p:spPr bwMode="auto">
          <a:xfrm>
            <a:off x="4578350" y="2565487"/>
            <a:ext cx="3849688" cy="2125663"/>
          </a:xfrm>
          <a:custGeom>
            <a:avLst/>
            <a:gdLst>
              <a:gd name="G0" fmla="+- 0 0 0"/>
              <a:gd name="G1" fmla="+- 3199 0 0"/>
              <a:gd name="G2" fmla="+- 21600 0 0"/>
              <a:gd name="T0" fmla="*/ 21362 w 21600"/>
              <a:gd name="T1" fmla="*/ 0 h 22584"/>
              <a:gd name="T2" fmla="*/ 9528 w 21600"/>
              <a:gd name="T3" fmla="*/ 22584 h 22584"/>
              <a:gd name="T4" fmla="*/ 0 w 21600"/>
              <a:gd name="T5" fmla="*/ 3199 h 22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2584" fill="none" extrusionOk="0">
                <a:moveTo>
                  <a:pt x="21361" y="0"/>
                </a:moveTo>
                <a:cubicBezTo>
                  <a:pt x="21520" y="1058"/>
                  <a:pt x="21600" y="2128"/>
                  <a:pt x="21600" y="3199"/>
                </a:cubicBezTo>
                <a:cubicBezTo>
                  <a:pt x="21600" y="11433"/>
                  <a:pt x="16918" y="18951"/>
                  <a:pt x="9527" y="22583"/>
                </a:cubicBezTo>
              </a:path>
              <a:path w="21600" h="22584" stroke="0" extrusionOk="0">
                <a:moveTo>
                  <a:pt x="21361" y="0"/>
                </a:moveTo>
                <a:cubicBezTo>
                  <a:pt x="21520" y="1058"/>
                  <a:pt x="21600" y="2128"/>
                  <a:pt x="21600" y="3199"/>
                </a:cubicBezTo>
                <a:cubicBezTo>
                  <a:pt x="21600" y="11433"/>
                  <a:pt x="16918" y="18951"/>
                  <a:pt x="9527" y="22583"/>
                </a:cubicBezTo>
                <a:lnTo>
                  <a:pt x="0" y="3199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J-Luc Biarrotte, CS IN2P3, 24 octobre 2013, Paris.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367" grpId="0" animBg="1"/>
      <p:bldP spid="868369" grpId="0" animBg="1"/>
      <p:bldP spid="8683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2748" y="2447925"/>
            <a:ext cx="4594677" cy="411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070092" y="2036105"/>
            <a:ext cx="3485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fr-FR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96969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hlinkClick r:id="rId3" action="ppaction://hlinkfile"/>
              </a:rPr>
              <a:t>http://ipnweb.in2p3.fr/MAX/</a:t>
            </a:r>
            <a:endParaRPr lang="fr-FR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96969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327" y="4702286"/>
            <a:ext cx="34349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WP1: Global </a:t>
            </a:r>
            <a:r>
              <a:rPr lang="fr-FR" i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accelerator</a:t>
            </a:r>
            <a:r>
              <a:rPr lang="fr-FR" i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design</a:t>
            </a:r>
            <a:endParaRPr lang="fr-FR" i="1" u="non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7136" y="5163031"/>
            <a:ext cx="3098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WP2: </a:t>
            </a:r>
            <a:r>
              <a:rPr lang="fr-FR" i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Injector</a:t>
            </a:r>
            <a:r>
              <a:rPr lang="fr-FR" i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i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developments</a:t>
            </a:r>
            <a:endParaRPr lang="fr-FR" i="1" u="non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308" y="5623774"/>
            <a:ext cx="3397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WP3: Main </a:t>
            </a:r>
            <a:r>
              <a:rPr lang="fr-FR" i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linac</a:t>
            </a:r>
            <a:r>
              <a:rPr lang="fr-FR" i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i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developments</a:t>
            </a:r>
            <a:endParaRPr lang="fr-FR" i="1" u="non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0529" y="6063254"/>
            <a:ext cx="2903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WP4: System optimisation</a:t>
            </a:r>
            <a:endParaRPr lang="fr-FR" i="1" u="non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7827" y="2039662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t="26217" b="19277"/>
          <a:stretch>
            <a:fillRect/>
          </a:stretch>
        </p:blipFill>
        <p:spPr bwMode="auto">
          <a:xfrm>
            <a:off x="743836" y="3942906"/>
            <a:ext cx="1365492" cy="74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t="30910" b="33636"/>
          <a:stretch>
            <a:fillRect/>
          </a:stretch>
        </p:blipFill>
        <p:spPr bwMode="auto">
          <a:xfrm>
            <a:off x="4483218" y="3248504"/>
            <a:ext cx="1478767" cy="5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 t="17415" b="12971"/>
          <a:stretch>
            <a:fillRect/>
          </a:stretch>
        </p:blipFill>
        <p:spPr bwMode="auto">
          <a:xfrm>
            <a:off x="1930899" y="3039139"/>
            <a:ext cx="1237158" cy="86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68339" y="2103474"/>
            <a:ext cx="947498" cy="947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3552" y="3762152"/>
            <a:ext cx="947278" cy="94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38180" y="2115087"/>
            <a:ext cx="839972" cy="83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/>
          <a:srcRect t="10606"/>
          <a:stretch>
            <a:fillRect/>
          </a:stretch>
        </p:blipFill>
        <p:spPr bwMode="auto">
          <a:xfrm>
            <a:off x="3374054" y="3040913"/>
            <a:ext cx="1035135" cy="92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/>
          <a:srcRect t="28546" b="16570"/>
          <a:stretch>
            <a:fillRect/>
          </a:stretch>
        </p:blipFill>
        <p:spPr bwMode="auto">
          <a:xfrm>
            <a:off x="3169828" y="3985438"/>
            <a:ext cx="1143000" cy="62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71310" y="3776113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9075" y="2038350"/>
            <a:ext cx="1681937" cy="168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47625" y="806561"/>
            <a:ext cx="9715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But</a:t>
            </a:r>
            <a:r>
              <a:rPr lang="fr-FR" sz="24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2400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obtenir</a:t>
            </a:r>
            <a:r>
              <a:rPr lang="en-US" sz="24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un design de reference </a:t>
            </a:r>
            <a:r>
              <a:rPr lang="en-US" sz="2400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consolidé</a:t>
            </a:r>
            <a:r>
              <a:rPr lang="en-US" sz="24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pour le </a:t>
            </a:r>
            <a:r>
              <a:rPr lang="en-US" sz="2400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linac</a:t>
            </a:r>
            <a:r>
              <a:rPr lang="en-US" sz="24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de MYRRHA,</a:t>
            </a:r>
            <a:br>
              <a:rPr lang="en-US" sz="24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avec un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niveau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confiance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&amp; de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détail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suffisants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pour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initier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à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partir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de 2015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une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éventuelle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phase d’ “engineering design” </a:t>
            </a:r>
            <a:r>
              <a:rPr lang="en-US" sz="24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puis</a:t>
            </a:r>
            <a:r>
              <a:rPr lang="en-US" sz="24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de construction</a:t>
            </a:r>
            <a:endParaRPr lang="fr-FR" sz="2400" u="none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0" y="0"/>
            <a:ext cx="65627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4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Le projet MAX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ChangeArrowheads="1"/>
          </p:cNvSpPr>
          <p:nvPr/>
        </p:nvSpPr>
        <p:spPr bwMode="auto">
          <a:xfrm>
            <a:off x="287078" y="1422427"/>
            <a:ext cx="9237922" cy="4339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200" indent="-457200"/>
            <a:endParaRPr lang="fr-FR" sz="3600" b="1" u="none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marL="457200" indent="-457200"/>
            <a:endParaRPr lang="fr-FR" sz="3600" b="1" u="none" dirty="0">
              <a:solidFill>
                <a:srgbClr val="0000FF"/>
              </a:solidFill>
              <a:cs typeface="Times New Roman" pitchFamily="18" charset="0"/>
            </a:endParaRPr>
          </a:p>
          <a:p>
            <a:pPr marL="457200" lvl="0" indent="-457200">
              <a:buFontTx/>
              <a:buAutoNum type="arabicPeriod"/>
            </a:pPr>
            <a:r>
              <a:rPr lang="en-US" sz="3200" b="1" u="none" dirty="0" smtClean="0">
                <a:solidFill>
                  <a:srgbClr val="FFFFFF"/>
                </a:solidFill>
                <a:effectLst>
                  <a:outerShdw blurRad="76200" dist="88900" algn="l" rotWithShape="0">
                    <a:srgbClr val="146AB2"/>
                  </a:outerShdw>
                </a:effectLst>
                <a:latin typeface="Calibri" pitchFamily="34" charset="0"/>
                <a:cs typeface="Calibri" pitchFamily="34" charset="0"/>
              </a:rPr>
              <a:t>Introduction</a:t>
            </a:r>
          </a:p>
          <a:p>
            <a:pPr marL="457200" lvl="0" indent="-457200">
              <a:buFontTx/>
              <a:buAutoNum type="arabicPeriod"/>
            </a:pPr>
            <a:endParaRPr lang="fr-FR" sz="3200" b="1" u="none" dirty="0" smtClean="0">
              <a:solidFill>
                <a:srgbClr val="FFFFFF"/>
              </a:solidFill>
              <a:effectLst>
                <a:outerShdw blurRad="76200" dist="88900" algn="l" rotWithShape="0">
                  <a:srgbClr val="006DDA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fr-FR" sz="4400" b="1" u="none" dirty="0" smtClean="0">
                <a:solidFill>
                  <a:srgbClr val="146AB2"/>
                </a:solidFill>
                <a:latin typeface="Calibri" pitchFamily="34" charset="0"/>
                <a:cs typeface="Calibri" pitchFamily="34" charset="0"/>
              </a:rPr>
              <a:t> Spécificités de l’accélérateur ADS</a:t>
            </a:r>
          </a:p>
          <a:p>
            <a:pPr marL="457200" indent="-457200">
              <a:buFontTx/>
              <a:buAutoNum type="arabicPeriod"/>
            </a:pPr>
            <a:endParaRPr lang="fr-FR" sz="3200" b="1" u="none" dirty="0" smtClean="0">
              <a:solidFill>
                <a:schemeClr val="bg1"/>
              </a:solidFill>
              <a:effectLst>
                <a:outerShdw blurRad="76200" dist="88900" algn="l" rotWithShape="0">
                  <a:srgbClr val="146AB2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fr-FR" sz="3200" b="1" u="none" dirty="0" smtClean="0">
                <a:solidFill>
                  <a:schemeClr val="bg1"/>
                </a:solidFill>
                <a:effectLst>
                  <a:outerShdw blurRad="76200" dist="88900" algn="l" rotWithShape="0">
                    <a:srgbClr val="146AB2"/>
                  </a:outerShdw>
                </a:effectLst>
                <a:latin typeface="Calibri" pitchFamily="34" charset="0"/>
                <a:cs typeface="Calibri" pitchFamily="34" charset="0"/>
              </a:rPr>
              <a:t>R&amp;D récente autour de l’accélérateur de MYRRHA</a:t>
            </a:r>
            <a:endParaRPr lang="fr-FR" sz="3200" b="1" u="none" dirty="0">
              <a:solidFill>
                <a:schemeClr val="bg1"/>
              </a:solidFill>
              <a:effectLst>
                <a:outerShdw blurRad="76200" dist="88900" algn="l" rotWithShape="0">
                  <a:srgbClr val="146AB2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fr-FR" sz="3200" b="1" u="none" dirty="0" smtClean="0">
                <a:solidFill>
                  <a:schemeClr val="bg1"/>
                </a:solidFill>
                <a:effectLst>
                  <a:outerShdw blurRad="76200" dist="88900" algn="l" rotWithShape="0">
                    <a:srgbClr val="146AB2"/>
                  </a:outerShdw>
                </a:effectLst>
                <a:latin typeface="Calibri" pitchFamily="34" charset="0"/>
                <a:cs typeface="Calibri" pitchFamily="34" charset="0"/>
              </a:rPr>
              <a:t>Conclusion</a:t>
            </a:r>
            <a:endParaRPr lang="de-DE" sz="1800" b="1" u="none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lum bright="8000"/>
          </a:blip>
          <a:srcRect/>
          <a:stretch>
            <a:fillRect/>
          </a:stretch>
        </p:blipFill>
        <p:spPr bwMode="auto">
          <a:xfrm>
            <a:off x="0" y="0"/>
            <a:ext cx="9903699" cy="92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J-Luc Biarrotte, CS IN2P3, 24 octobre 2013, Paris.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MYRRHA en tant que démonstrateur ADS</a:t>
            </a:r>
          </a:p>
        </p:txBody>
      </p:sp>
      <p:pic>
        <p:nvPicPr>
          <p:cNvPr id="862211" name="Picture 3" descr="accelerator driven system ADS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932" t="8336"/>
          <a:stretch>
            <a:fillRect/>
          </a:stretch>
        </p:blipFill>
        <p:spPr bwMode="auto">
          <a:xfrm>
            <a:off x="3729038" y="2538413"/>
            <a:ext cx="5981700" cy="4016375"/>
          </a:xfrm>
          <a:prstGeom prst="rect">
            <a:avLst/>
          </a:prstGeom>
          <a:noFill/>
        </p:spPr>
      </p:pic>
      <p:sp>
        <p:nvSpPr>
          <p:cNvPr id="862212" name="Text Box 4"/>
          <p:cNvSpPr txBox="1">
            <a:spLocks noChangeArrowheads="1"/>
          </p:cNvSpPr>
          <p:nvPr/>
        </p:nvSpPr>
        <p:spPr bwMode="auto">
          <a:xfrm>
            <a:off x="288925" y="3806825"/>
            <a:ext cx="3856038" cy="1931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 eaLnBrk="1" hangingPunct="1">
              <a:spcBef>
                <a:spcPct val="50000"/>
              </a:spcBef>
            </a:pPr>
            <a:r>
              <a:rPr lang="it-IT" sz="1600" b="1" u="none" dirty="0" smtClean="0">
                <a:solidFill>
                  <a:srgbClr val="3333FF"/>
                </a:solidFill>
                <a:sym typeface="Symbol" pitchFamily="18" charset="2"/>
              </a:rPr>
              <a:t>Main features of the ADS demo</a:t>
            </a:r>
          </a:p>
          <a:p>
            <a:pPr marL="457200" indent="-457200" algn="ctr" eaLnBrk="1" hangingPunct="1">
              <a:spcBef>
                <a:spcPct val="50000"/>
              </a:spcBef>
            </a:pPr>
            <a:r>
              <a:rPr lang="it-IT" sz="1400" u="none" dirty="0" smtClean="0">
                <a:solidFill>
                  <a:srgbClr val="3333FF"/>
                </a:solidFill>
                <a:sym typeface="Symbol" pitchFamily="18" charset="2"/>
              </a:rPr>
              <a:t>50-100 MWth power</a:t>
            </a:r>
          </a:p>
          <a:p>
            <a:pPr marL="457200" indent="-457200" algn="ctr" eaLnBrk="1" hangingPunct="1">
              <a:spcBef>
                <a:spcPct val="50000"/>
              </a:spcBef>
            </a:pPr>
            <a:r>
              <a:rPr lang="it-IT" sz="1400" u="none" dirty="0" smtClean="0">
                <a:solidFill>
                  <a:srgbClr val="3333FF"/>
                </a:solidFill>
                <a:sym typeface="Symbol" pitchFamily="18" charset="2"/>
              </a:rPr>
              <a:t>k</a:t>
            </a:r>
            <a:r>
              <a:rPr lang="it-IT" sz="1400" u="none" baseline="-25000" dirty="0" smtClean="0">
                <a:solidFill>
                  <a:srgbClr val="3333FF"/>
                </a:solidFill>
                <a:sym typeface="Symbol" pitchFamily="18" charset="2"/>
              </a:rPr>
              <a:t>eff</a:t>
            </a:r>
            <a:r>
              <a:rPr lang="it-IT" sz="1400" u="none" dirty="0" smtClean="0">
                <a:solidFill>
                  <a:srgbClr val="3333FF"/>
                </a:solidFill>
                <a:sym typeface="Symbol" pitchFamily="18" charset="2"/>
              </a:rPr>
              <a:t> around 0.95</a:t>
            </a:r>
          </a:p>
          <a:p>
            <a:pPr marL="457200" indent="-457200" algn="ctr" eaLnBrk="1" hangingPunct="1">
              <a:spcBef>
                <a:spcPct val="50000"/>
              </a:spcBef>
            </a:pPr>
            <a:r>
              <a:rPr lang="it-IT" sz="1400" u="none" dirty="0" smtClean="0">
                <a:solidFill>
                  <a:srgbClr val="3333FF"/>
                </a:solidFill>
                <a:sym typeface="Symbol" pitchFamily="18" charset="2"/>
              </a:rPr>
              <a:t>600 MeV, 2.5 - 4 mA proton beam</a:t>
            </a:r>
          </a:p>
          <a:p>
            <a:pPr marL="457200" indent="-457200" algn="ctr" eaLnBrk="1" hangingPunct="1">
              <a:spcBef>
                <a:spcPct val="50000"/>
              </a:spcBef>
            </a:pPr>
            <a:r>
              <a:rPr lang="it-IT" sz="1400" u="none" dirty="0" smtClean="0">
                <a:solidFill>
                  <a:srgbClr val="3333FF"/>
                </a:solidFill>
                <a:sym typeface="Symbol" pitchFamily="18" charset="2"/>
              </a:rPr>
              <a:t>Highly-enriched MOX fuel</a:t>
            </a:r>
          </a:p>
          <a:p>
            <a:pPr marL="457200" indent="-457200" algn="ctr" eaLnBrk="1" hangingPunct="1">
              <a:spcBef>
                <a:spcPct val="50000"/>
              </a:spcBef>
            </a:pPr>
            <a:r>
              <a:rPr lang="it-IT" sz="1400" u="none" dirty="0" smtClean="0">
                <a:solidFill>
                  <a:srgbClr val="3333FF"/>
                </a:solidFill>
                <a:sym typeface="Symbol" pitchFamily="18" charset="2"/>
              </a:rPr>
              <a:t>Pb-Bi Eutectic coolant &amp; target</a:t>
            </a:r>
          </a:p>
        </p:txBody>
      </p:sp>
      <p:sp>
        <p:nvSpPr>
          <p:cNvPr id="862213" name="Text Box 5"/>
          <p:cNvSpPr txBox="1">
            <a:spLocks noChangeArrowheads="1"/>
          </p:cNvSpPr>
          <p:nvPr/>
        </p:nvSpPr>
        <p:spPr bwMode="auto">
          <a:xfrm>
            <a:off x="0" y="981075"/>
            <a:ext cx="95408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700" indent="-12700" eaLnBrk="1" hangingPunct="1">
              <a:spcBef>
                <a:spcPct val="50000"/>
              </a:spcBef>
            </a:pPr>
            <a:r>
              <a:rPr lang="fr-FR" u="none" dirty="0" smtClean="0">
                <a:solidFill>
                  <a:srgbClr val="000000"/>
                </a:solidFill>
                <a:sym typeface="Wingdings" pitchFamily="2" charset="2"/>
              </a:rPr>
              <a:t>Démontrer la faisabilité physique et technologique de l’ADS, et en particulier:</a:t>
            </a:r>
            <a:endParaRPr lang="en-US" u="none" dirty="0" smtClean="0">
              <a:solidFill>
                <a:srgbClr val="000000"/>
              </a:solidFill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u="none" dirty="0" smtClean="0">
                <a:solidFill>
                  <a:srgbClr val="000000"/>
                </a:solidFill>
                <a:sym typeface="Wingdings" pitchFamily="2" charset="2"/>
              </a:rPr>
              <a:t> le</a:t>
            </a:r>
            <a:r>
              <a:rPr lang="en-US" b="1" u="none" dirty="0" smtClean="0">
                <a:solidFill>
                  <a:srgbClr val="FF6600"/>
                </a:solidFill>
                <a:sym typeface="Wingdings" pitchFamily="2" charset="2"/>
              </a:rPr>
              <a:t> concept de </a:t>
            </a:r>
            <a:r>
              <a:rPr lang="en-US" b="1" u="none" dirty="0" err="1" smtClean="0">
                <a:solidFill>
                  <a:srgbClr val="FF6600"/>
                </a:solidFill>
                <a:sym typeface="Wingdings" pitchFamily="2" charset="2"/>
              </a:rPr>
              <a:t>l’ADS</a:t>
            </a:r>
            <a:r>
              <a:rPr lang="en-US" b="1" u="none" dirty="0" smtClean="0">
                <a:solidFill>
                  <a:srgbClr val="FF6600"/>
                </a:solidFill>
                <a:sym typeface="Wingdings" pitchFamily="2" charset="2"/>
              </a:rPr>
              <a:t> </a:t>
            </a:r>
            <a:br>
              <a:rPr lang="en-US" b="1" u="none" dirty="0" smtClean="0">
                <a:solidFill>
                  <a:srgbClr val="FF6600"/>
                </a:solidFill>
                <a:sym typeface="Wingdings" pitchFamily="2" charset="2"/>
              </a:rPr>
            </a:br>
            <a:r>
              <a:rPr lang="fr-FR" u="none" dirty="0" smtClean="0">
                <a:solidFill>
                  <a:srgbClr val="000000"/>
                </a:solidFill>
                <a:sym typeface="Wingdings" pitchFamily="2" charset="2"/>
              </a:rPr>
              <a:t>(couplage accélérateur + source de spallation + réacteur à hte puissance)</a:t>
            </a:r>
            <a:r>
              <a:rPr lang="fr-FR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endParaRPr lang="en-US" b="1" u="none" dirty="0" smtClean="0">
              <a:solidFill>
                <a:srgbClr val="FF6600"/>
              </a:solidFill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u="none" dirty="0" smtClean="0">
                <a:solidFill>
                  <a:srgbClr val="000000"/>
                </a:solidFill>
                <a:sym typeface="Wingdings" pitchFamily="2" charset="2"/>
              </a:rPr>
              <a:t> la </a:t>
            </a:r>
            <a:r>
              <a:rPr lang="en-US" b="1" u="none" dirty="0" smtClean="0">
                <a:solidFill>
                  <a:srgbClr val="FF6600"/>
                </a:solidFill>
                <a:sym typeface="Wingdings" pitchFamily="2" charset="2"/>
              </a:rPr>
              <a:t>t</a:t>
            </a:r>
            <a:r>
              <a:rPr lang="en-US" b="1" u="none" dirty="0" smtClean="0">
                <a:solidFill>
                  <a:srgbClr val="FF6600"/>
                </a:solidFill>
              </a:rPr>
              <a:t>ransmutation des actinides </a:t>
            </a:r>
            <a:r>
              <a:rPr lang="en-US" b="1" u="none" dirty="0" err="1" smtClean="0">
                <a:solidFill>
                  <a:srgbClr val="FF6600"/>
                </a:solidFill>
              </a:rPr>
              <a:t>mineurs</a:t>
            </a:r>
            <a:r>
              <a:rPr lang="en-US" b="1" u="none" dirty="0" smtClean="0">
                <a:solidFill>
                  <a:srgbClr val="FF6600"/>
                </a:solidFill>
              </a:rPr>
              <a:t/>
            </a:r>
            <a:br>
              <a:rPr lang="en-US" b="1" u="none" dirty="0" smtClean="0">
                <a:solidFill>
                  <a:srgbClr val="FF6600"/>
                </a:solidFill>
              </a:rPr>
            </a:br>
            <a:r>
              <a:rPr lang="fr-FR" u="none" dirty="0" smtClean="0">
                <a:solidFill>
                  <a:srgbClr val="000000"/>
                </a:solidFill>
                <a:sym typeface="Wingdings" pitchFamily="2" charset="2"/>
              </a:rPr>
              <a:t>(assemblages expérimentaux)</a:t>
            </a:r>
            <a:endParaRPr lang="en-GB" u="none" dirty="0" smtClean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22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0" y="1676400"/>
          <a:ext cx="9906000" cy="4095749"/>
        </p:xfrm>
        <a:graphic>
          <a:graphicData uri="http://schemas.openxmlformats.org/drawingml/2006/table">
            <a:tbl>
              <a:tblPr/>
              <a:tblGrid>
                <a:gridCol w="5309025"/>
                <a:gridCol w="4596975"/>
              </a:tblGrid>
              <a:tr h="441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Proton energy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600 MeV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4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Peak beam current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0.1 to 4.0 mA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6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Repetition rate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to 250 Hz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 duty cycle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</a:t>
                      </a:r>
                      <a:r>
                        <a:rPr lang="en-US" sz="1800" baseline="300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-4</a:t>
                      </a: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to 1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7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 power stability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&lt; ± 2% on a time scale of 100ms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 footprint on reactor window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Circular </a:t>
                      </a: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  <a:sym typeface="Symbol"/>
                        </a:rPr>
                        <a:t></a:t>
                      </a: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85mm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0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 footprint stability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&lt; ± 10% on a time scale of 1s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# of allowed beam trips on reactor longer than 3 sec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maximum per 3-month operation period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# of allowed beam trips on reactor longer than 0.1 sec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 maximum per day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# of allowed beam trips on reactor shorter than 0.1 sec</a:t>
                      </a:r>
                      <a:endParaRPr lang="fr-FR" sz="1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unlimited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66660" name="Text Box 4"/>
          <p:cNvSpPr txBox="1">
            <a:spLocks noChangeArrowheads="1"/>
          </p:cNvSpPr>
          <p:nvPr/>
        </p:nvSpPr>
        <p:spPr bwMode="auto">
          <a:xfrm>
            <a:off x="0" y="139700"/>
            <a:ext cx="7843838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Faisceau de protons requis pour MYRRHA</a:t>
            </a: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1687512"/>
            <a:ext cx="9906000" cy="1665288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096963" y="887413"/>
            <a:ext cx="7770812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588" indent="-1588" algn="ctr">
              <a:spcBef>
                <a:spcPct val="50000"/>
              </a:spcBef>
            </a:pPr>
            <a:r>
              <a:rPr lang="fr-FR" sz="2800" b="1" u="none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Faisceau de très forte puissance (2.4 MW)</a:t>
            </a:r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V="1">
            <a:off x="1238250" y="1181099"/>
            <a:ext cx="561974" cy="1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J-Luc Biarrotte, CS IN2P3, 24 octobre 2013, Paris.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-2" y="139700"/>
            <a:ext cx="8915401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Panorama des accélérateurs de p/d de forte puissance</a:t>
            </a:r>
            <a:endParaRPr lang="fr-FR" sz="2800" b="1" u="none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0" y="828000"/>
            <a:ext cx="8794547" cy="575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6460066" y="1651000"/>
            <a:ext cx="127000" cy="135466"/>
          </a:xfrm>
          <a:prstGeom prst="rect">
            <a:avLst/>
          </a:prstGeom>
          <a:solidFill>
            <a:srgbClr val="3399FF"/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B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451600" y="1092201"/>
            <a:ext cx="127000" cy="135466"/>
          </a:xfrm>
          <a:prstGeom prst="rect">
            <a:avLst/>
          </a:prstGeom>
          <a:solidFill>
            <a:srgbClr val="DA0000"/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1" name="Triangle isocèle 10"/>
          <p:cNvSpPr/>
          <p:nvPr/>
        </p:nvSpPr>
        <p:spPr bwMode="auto">
          <a:xfrm>
            <a:off x="6466840" y="1371600"/>
            <a:ext cx="96520" cy="96520"/>
          </a:xfrm>
          <a:prstGeom prst="triangle">
            <a:avLst/>
          </a:prstGeom>
          <a:solidFill>
            <a:srgbClr val="DA0000"/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6488854" y="2228427"/>
            <a:ext cx="93133" cy="93133"/>
          </a:xfrm>
          <a:prstGeom prst="ellipse">
            <a:avLst/>
          </a:prstGeom>
          <a:solidFill>
            <a:srgbClr val="0099FF">
              <a:alpha val="68000"/>
            </a:srgb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3" name="Organigramme : Décision 12"/>
          <p:cNvSpPr/>
          <p:nvPr/>
        </p:nvSpPr>
        <p:spPr bwMode="auto">
          <a:xfrm>
            <a:off x="6468535" y="1927860"/>
            <a:ext cx="140546" cy="138854"/>
          </a:xfrm>
          <a:prstGeom prst="flowChartDecision">
            <a:avLst/>
          </a:prstGeom>
          <a:solidFill>
            <a:srgbClr val="0099FF"/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570133" y="1017694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none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Existing</a:t>
            </a:r>
            <a:r>
              <a:rPr lang="fr-FR" sz="1200" b="1" u="none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NC machines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587913" y="1289473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u="none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Under construction NC machines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637866" y="1583267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none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Existing</a:t>
            </a:r>
            <a:r>
              <a:rPr lang="fr-FR" sz="1200" b="1" u="none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SC machines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663266" y="1864360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u="none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Under construction SC machines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672580" y="2125133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i="1" u="none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Planned</a:t>
            </a:r>
            <a:r>
              <a:rPr lang="fr-FR" sz="1100" b="1" i="1" u="none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SC machines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56656" y="4995572"/>
            <a:ext cx="3668488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Uniquement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2 machines 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sont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au-</a:t>
            </a:r>
            <a:r>
              <a:rPr lang="en-GB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dessus</a:t>
            </a:r>
            <a:r>
              <a:rPr lang="en-GB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Wingdings" pitchFamily="2" charset="2"/>
              </a:rPr>
              <a:t> du MW = PSI &amp; SNS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400800" y="6180306"/>
            <a:ext cx="2657475" cy="3385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u="non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J-L. Biarrotte, Proc. SRF 2013</a:t>
            </a:r>
            <a:endParaRPr lang="fr-FR" sz="1600" u="non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CA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FF9900"/>
        </a:accent1>
        <a:accent2>
          <a:srgbClr val="00FFFF"/>
        </a:accent2>
        <a:accent3>
          <a:srgbClr val="AACACA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CA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FF9900"/>
        </a:accent1>
        <a:accent2>
          <a:srgbClr val="00FFFF"/>
        </a:accent2>
        <a:accent3>
          <a:srgbClr val="AACACA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Standard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CA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FF9900"/>
        </a:accent1>
        <a:accent2>
          <a:srgbClr val="00FFFF"/>
        </a:accent2>
        <a:accent3>
          <a:srgbClr val="AACACA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Standard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CA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FF9900"/>
        </a:accent1>
        <a:accent2>
          <a:srgbClr val="00FFFF"/>
        </a:accent2>
        <a:accent3>
          <a:srgbClr val="AACACA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Standard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CA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FF9900"/>
        </a:accent1>
        <a:accent2>
          <a:srgbClr val="00FFFF"/>
        </a:accent2>
        <a:accent3>
          <a:srgbClr val="AACACA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40387</TotalTime>
  <Words>2483</Words>
  <Application>Microsoft Office PowerPoint</Application>
  <PresentationFormat>Format A4 (210 x 297 mm)</PresentationFormat>
  <Paragraphs>346</Paragraphs>
  <Slides>31</Slides>
  <Notes>28</Notes>
  <HiddenSlides>0</HiddenSlides>
  <MMClips>0</MMClips>
  <ScaleCrop>false</ScaleCrop>
  <HeadingPairs>
    <vt:vector size="4" baseType="variant">
      <vt:variant>
        <vt:lpstr>Thème</vt:lpstr>
      </vt:variant>
      <vt:variant>
        <vt:i4>5</vt:i4>
      </vt:variant>
      <vt:variant>
        <vt:lpstr>Titres des diapositives</vt:lpstr>
      </vt:variant>
      <vt:variant>
        <vt:i4>31</vt:i4>
      </vt:variant>
    </vt:vector>
  </HeadingPairs>
  <TitlesOfParts>
    <vt:vector size="36" baseType="lpstr">
      <vt:lpstr>Standarddesign</vt:lpstr>
      <vt:lpstr>1_Standarddesign</vt:lpstr>
      <vt:lpstr>4_Standarddesign</vt:lpstr>
      <vt:lpstr>5_Standarddesign</vt:lpstr>
      <vt:lpstr>7_Standarddesign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BIARROTTE Jean-Luc</dc:creator>
  <cp:lastModifiedBy>Biarrotte J-Luc</cp:lastModifiedBy>
  <cp:revision>1304</cp:revision>
  <cp:lastPrinted>2002-05-21T10:52:46Z</cp:lastPrinted>
  <dcterms:created xsi:type="dcterms:W3CDTF">1998-05-25T07:42:57Z</dcterms:created>
  <dcterms:modified xsi:type="dcterms:W3CDTF">2013-10-23T16:04:22Z</dcterms:modified>
</cp:coreProperties>
</file>