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Default Extension="wmf" ContentType="image/x-wmf"/>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Default Extension="tiff" ContentType="image/tiff"/>
  <Override PartName="/ppt/slides/slide46.xml" ContentType="application/vnd.openxmlformats-officedocument.presentationml.slide+xml"/>
  <Override PartName="/ppt/notesSlides/notesSlide8.xml" ContentType="application/vnd.openxmlformats-officedocument.presentationml.notesSlide+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Default Extension="xls" ContentType="application/vnd.ms-excel"/>
  <Override PartName="/ppt/slides/slide5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slideLayouts/slideLayout15.xml" ContentType="application/vnd.openxmlformats-officedocument.presentationml.slideLayout+xml"/>
  <Default Extension="emf" ContentType="image/x-emf"/>
  <Override PartName="/ppt/notesSlides/notesSlide11.xml" ContentType="application/vnd.openxmlformats-officedocument.presentationml.notesSlide+xml"/>
  <Default Extension="rels" ContentType="application/vnd.openxmlformats-package.relationships+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slides/slide21.xml" ContentType="application/vnd.openxmlformats-officedocument.presentationml.slide+xml"/>
  <Override PartName="/ppt/slides/slide40.xml" ContentType="application/vnd.openxmlformats-officedocument.presentationml.slide+xml"/>
  <Override PartName="/ppt/slideLayouts/slideLayout19.xml" ContentType="application/vnd.openxmlformats-officedocument.presentationml.slideLayout+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Layouts/slideLayout12.xml" ContentType="application/vnd.openxmlformats-officedocument.presentationml.slideLayout+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Default Extension="pdf" ContentType="application/pdf"/>
  <Override PartName="/ppt/slideLayouts/slideLayout13.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Lst>
  <p:notesMasterIdLst>
    <p:notesMasterId r:id="rId62"/>
  </p:notesMasterIdLst>
  <p:sldIdLst>
    <p:sldId id="256" r:id="rId2"/>
    <p:sldId id="288" r:id="rId3"/>
    <p:sldId id="260" r:id="rId4"/>
    <p:sldId id="259" r:id="rId5"/>
    <p:sldId id="262" r:id="rId6"/>
    <p:sldId id="264" r:id="rId7"/>
    <p:sldId id="289" r:id="rId8"/>
    <p:sldId id="266" r:id="rId9"/>
    <p:sldId id="281" r:id="rId10"/>
    <p:sldId id="268" r:id="rId11"/>
    <p:sldId id="270" r:id="rId12"/>
    <p:sldId id="271" r:id="rId13"/>
    <p:sldId id="317" r:id="rId14"/>
    <p:sldId id="272" r:id="rId15"/>
    <p:sldId id="274" r:id="rId16"/>
    <p:sldId id="275" r:id="rId17"/>
    <p:sldId id="283" r:id="rId18"/>
    <p:sldId id="276" r:id="rId19"/>
    <p:sldId id="278" r:id="rId20"/>
    <p:sldId id="284" r:id="rId21"/>
    <p:sldId id="290" r:id="rId22"/>
    <p:sldId id="285" r:id="rId23"/>
    <p:sldId id="291" r:id="rId24"/>
    <p:sldId id="326" r:id="rId25"/>
    <p:sldId id="325" r:id="rId26"/>
    <p:sldId id="305" r:id="rId27"/>
    <p:sldId id="306" r:id="rId28"/>
    <p:sldId id="307" r:id="rId29"/>
    <p:sldId id="309" r:id="rId30"/>
    <p:sldId id="310" r:id="rId31"/>
    <p:sldId id="311" r:id="rId32"/>
    <p:sldId id="308" r:id="rId33"/>
    <p:sldId id="294" r:id="rId34"/>
    <p:sldId id="298" r:id="rId35"/>
    <p:sldId id="312" r:id="rId36"/>
    <p:sldId id="295" r:id="rId37"/>
    <p:sldId id="313" r:id="rId38"/>
    <p:sldId id="314" r:id="rId39"/>
    <p:sldId id="296" r:id="rId40"/>
    <p:sldId id="297" r:id="rId41"/>
    <p:sldId id="293" r:id="rId42"/>
    <p:sldId id="315" r:id="rId43"/>
    <p:sldId id="299" r:id="rId44"/>
    <p:sldId id="322" r:id="rId45"/>
    <p:sldId id="300" r:id="rId46"/>
    <p:sldId id="318" r:id="rId47"/>
    <p:sldId id="319" r:id="rId48"/>
    <p:sldId id="320" r:id="rId49"/>
    <p:sldId id="301" r:id="rId50"/>
    <p:sldId id="302" r:id="rId51"/>
    <p:sldId id="303" r:id="rId52"/>
    <p:sldId id="324" r:id="rId53"/>
    <p:sldId id="323" r:id="rId54"/>
    <p:sldId id="321" r:id="rId55"/>
    <p:sldId id="280" r:id="rId56"/>
    <p:sldId id="286" r:id="rId57"/>
    <p:sldId id="316" r:id="rId58"/>
    <p:sldId id="287" r:id="rId59"/>
    <p:sldId id="304" r:id="rId60"/>
    <p:sldId id="269" r:id="rId6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15620"/>
    <p:restoredTop sz="91737" autoAdjust="0"/>
  </p:normalViewPr>
  <p:slideViewPr>
    <p:cSldViewPr snapToObjects="1">
      <p:cViewPr varScale="1">
        <p:scale>
          <a:sx n="142" d="100"/>
          <a:sy n="142" d="100"/>
        </p:scale>
        <p:origin x="-7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FDF2D3-968D-A345-879C-441C9074DAB3}" type="datetimeFigureOut">
              <a:rPr lang="fr-FR" smtClean="0"/>
              <a:pPr/>
              <a:t>30/01/14</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FB94E5-6ED7-F841-A7D0-452F0A332C5E}"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B90793-82EF-E24C-9D92-28607BF4910B}" type="slidenum">
              <a:rPr lang="en-US"/>
              <a:pPr/>
              <a:t>3</a:t>
            </a:fld>
            <a:endParaRPr lang="en-US"/>
          </a:p>
        </p:txBody>
      </p:sp>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F20B4-B052-C34A-9FE7-E802BC5F1804}" type="slidenum">
              <a:rPr lang="en-US"/>
              <a:pPr/>
              <a:t>26</a:t>
            </a:fld>
            <a:endParaRPr lang="en-US"/>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2976C9-7AB2-A64C-B71B-65289449853B}" type="slidenum">
              <a:rPr lang="en-US"/>
              <a:pPr/>
              <a:t>27</a:t>
            </a:fld>
            <a:endParaRPr lang="en-US"/>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497686-248E-9441-9C90-D2D2A317D552}" type="slidenum">
              <a:rPr lang="en-US"/>
              <a:pPr/>
              <a:t>28</a:t>
            </a:fld>
            <a:endParaRPr lang="en-US"/>
          </a:p>
        </p:txBody>
      </p:sp>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D74CC-01A7-FC49-B31C-233C3EE5361D}" type="slidenum">
              <a:rPr lang="en-US"/>
              <a:pPr/>
              <a:t>32</a:t>
            </a:fld>
            <a:endParaRPr lang="en-US"/>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5538" name="Rectangle 17"/>
          <p:cNvSpPr>
            <a:spLocks noGrp="1" noChangeArrowheads="1"/>
          </p:cNvSpPr>
          <p:nvPr>
            <p:ph type="sldNum" sz="quarter"/>
          </p:nvPr>
        </p:nvSpPr>
        <p:spPr>
          <a:noFill/>
        </p:spPr>
        <p:txBody>
          <a:bodyPr/>
          <a:lstStyle/>
          <a:p>
            <a:fld id="{C95C2929-7FCD-E349-9C86-620D5C4EA99A}" type="slidenum">
              <a:rPr lang="en-US"/>
              <a:pPr/>
              <a:t>33</a:t>
            </a:fld>
            <a:endParaRPr lang="en-US"/>
          </a:p>
        </p:txBody>
      </p:sp>
      <p:sp>
        <p:nvSpPr>
          <p:cNvPr id="65539" name="Text Box 1"/>
          <p:cNvSpPr>
            <a:spLocks noGrp="1" noRot="1" noChangeAspect="1" noChangeArrowheads="1"/>
          </p:cNvSpPr>
          <p:nvPr>
            <p:ph type="sldImg"/>
          </p:nvPr>
        </p:nvSpPr>
        <p:spPr>
          <a:xfrm>
            <a:off x="1144588" y="685800"/>
            <a:ext cx="4554537" cy="3416300"/>
          </a:xfrm>
          <a:solidFill>
            <a:srgbClr val="FFFFFF"/>
          </a:solidFill>
          <a:ln>
            <a:solidFill>
              <a:srgbClr val="000000"/>
            </a:solidFill>
            <a:miter lim="800000"/>
          </a:ln>
        </p:spPr>
      </p:sp>
      <p:sp>
        <p:nvSpPr>
          <p:cNvPr id="65540" name="Text Box 2"/>
          <p:cNvSpPr>
            <a:spLocks noGrp="1" noChangeArrowheads="1"/>
          </p:cNvSpPr>
          <p:nvPr>
            <p:ph type="body" idx="1"/>
          </p:nvPr>
        </p:nvSpPr>
        <p:spPr>
          <a:xfrm>
            <a:off x="1061211" y="4350031"/>
            <a:ext cx="4741712" cy="3513213"/>
          </a:xfrm>
          <a:noFill/>
          <a:ln/>
        </p:spPr>
        <p:txBody>
          <a:bodyPr wrap="none" anchor="ct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FE8FF2-4126-3843-A0B9-8328BA5C8E69}" type="slidenum">
              <a:rPr lang="en-US"/>
              <a:pPr/>
              <a:t>35</a:t>
            </a:fld>
            <a:endParaRPr lang="en-US"/>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6082" name="Rectangle 19"/>
          <p:cNvSpPr>
            <a:spLocks noGrp="1" noChangeArrowheads="1"/>
          </p:cNvSpPr>
          <p:nvPr>
            <p:ph type="sldNum" sz="quarter"/>
          </p:nvPr>
        </p:nvSpPr>
        <p:spPr>
          <a:noFill/>
        </p:spPr>
        <p:txBody>
          <a:bodyPr/>
          <a:lstStyle/>
          <a:p>
            <a:fld id="{3DD12673-65EC-1D41-87A3-EA692B0DC27D}" type="slidenum">
              <a:rPr lang="en-US"/>
              <a:pPr/>
              <a:t>36</a:t>
            </a:fld>
            <a:endParaRPr lang="en-US"/>
          </a:p>
        </p:txBody>
      </p:sp>
      <p:sp>
        <p:nvSpPr>
          <p:cNvPr id="46083"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46084"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0178" name="Rectangle 19"/>
          <p:cNvSpPr>
            <a:spLocks noGrp="1" noChangeArrowheads="1"/>
          </p:cNvSpPr>
          <p:nvPr>
            <p:ph type="sldNum" sz="quarter"/>
          </p:nvPr>
        </p:nvSpPr>
        <p:spPr>
          <a:noFill/>
        </p:spPr>
        <p:txBody>
          <a:bodyPr/>
          <a:lstStyle/>
          <a:p>
            <a:fld id="{328C4B12-BF71-9A48-90AE-E2E8C0A31DA7}" type="slidenum">
              <a:rPr lang="en-US"/>
              <a:pPr/>
              <a:t>39</a:t>
            </a:fld>
            <a:endParaRPr lang="en-US"/>
          </a:p>
        </p:txBody>
      </p:sp>
      <p:sp>
        <p:nvSpPr>
          <p:cNvPr id="50179" name="Text Box 1"/>
          <p:cNvSpPr>
            <a:spLocks noGrp="1" noRot="1" noChangeAspect="1" noChangeArrowheads="1"/>
          </p:cNvSpPr>
          <p:nvPr>
            <p:ph type="sldImg"/>
          </p:nvPr>
        </p:nvSpPr>
        <p:spPr>
          <a:xfrm>
            <a:off x="956930" y="686474"/>
            <a:ext cx="4944140" cy="3429532"/>
          </a:xfrm>
          <a:solidFill>
            <a:srgbClr val="FFFFFF"/>
          </a:solidFill>
          <a:ln>
            <a:solidFill>
              <a:srgbClr val="000000"/>
            </a:solidFill>
            <a:miter lim="800000"/>
          </a:ln>
        </p:spPr>
      </p:sp>
      <p:sp>
        <p:nvSpPr>
          <p:cNvPr id="50180"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863462-29D9-1849-9070-2DE2AE725BCE}" type="slidenum">
              <a:rPr lang="en-US"/>
              <a:pPr/>
              <a:t>4</a:t>
            </a:fld>
            <a:endParaRPr lang="en-US"/>
          </a:p>
        </p:txBody>
      </p:sp>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6322" name="Rectangle 19"/>
          <p:cNvSpPr>
            <a:spLocks noGrp="1" noChangeArrowheads="1"/>
          </p:cNvSpPr>
          <p:nvPr>
            <p:ph type="sldNum" sz="quarter"/>
          </p:nvPr>
        </p:nvSpPr>
        <p:spPr>
          <a:noFill/>
        </p:spPr>
        <p:txBody>
          <a:bodyPr/>
          <a:lstStyle/>
          <a:p>
            <a:fld id="{596EA8DE-C2F6-0F4C-98B8-F6F3DE45BF5B}" type="slidenum">
              <a:rPr lang="en-US"/>
              <a:pPr/>
              <a:t>6</a:t>
            </a:fld>
            <a:endParaRPr lang="en-US"/>
          </a:p>
        </p:txBody>
      </p:sp>
      <p:sp>
        <p:nvSpPr>
          <p:cNvPr id="56323"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56324"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9394" name="Rectangle 19"/>
          <p:cNvSpPr>
            <a:spLocks noGrp="1" noChangeArrowheads="1"/>
          </p:cNvSpPr>
          <p:nvPr>
            <p:ph type="sldNum" sz="quarter"/>
          </p:nvPr>
        </p:nvSpPr>
        <p:spPr>
          <a:noFill/>
        </p:spPr>
        <p:txBody>
          <a:bodyPr/>
          <a:lstStyle/>
          <a:p>
            <a:fld id="{CAFD6F9F-FFAB-D840-9C83-5143E09D19CB}" type="slidenum">
              <a:rPr lang="en-US"/>
              <a:pPr/>
              <a:t>8</a:t>
            </a:fld>
            <a:endParaRPr lang="en-US"/>
          </a:p>
        </p:txBody>
      </p:sp>
      <p:sp>
        <p:nvSpPr>
          <p:cNvPr id="5939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59396"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034" name="Rectangle 19"/>
          <p:cNvSpPr>
            <a:spLocks noGrp="1" noChangeArrowheads="1"/>
          </p:cNvSpPr>
          <p:nvPr>
            <p:ph type="sldNum" sz="quarter"/>
          </p:nvPr>
        </p:nvSpPr>
        <p:spPr>
          <a:noFill/>
        </p:spPr>
        <p:txBody>
          <a:bodyPr/>
          <a:lstStyle/>
          <a:p>
            <a:fld id="{57280300-2F62-E443-B8BC-0C4D3BA81A40}" type="slidenum">
              <a:rPr lang="en-US"/>
              <a:pPr/>
              <a:t>9</a:t>
            </a:fld>
            <a:endParaRPr lang="en-US"/>
          </a:p>
        </p:txBody>
      </p:sp>
      <p:sp>
        <p:nvSpPr>
          <p:cNvPr id="44035" name="Text Box 1"/>
          <p:cNvSpPr txBox="1">
            <a:spLocks noChangeArrowheads="1"/>
          </p:cNvSpPr>
          <p:nvPr/>
        </p:nvSpPr>
        <p:spPr bwMode="auto">
          <a:xfrm>
            <a:off x="3885996" y="8684460"/>
            <a:ext cx="2970471" cy="458121"/>
          </a:xfrm>
          <a:prstGeom prst="rect">
            <a:avLst/>
          </a:prstGeom>
          <a:noFill/>
          <a:ln w="9525">
            <a:noFill/>
            <a:round/>
            <a:headEnd/>
            <a:tailEnd/>
          </a:ln>
        </p:spPr>
        <p:txBody>
          <a:bodyPr lIns="91387" tIns="45860" rIns="91387" bIns="45860" anchor="b">
            <a:prstTxWarp prst="textNoShape">
              <a:avLst/>
            </a:prstTxWarp>
          </a:bodyPr>
          <a:lstStyle/>
          <a:p>
            <a:pPr algn="r">
              <a:buSzPct val="45000"/>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fld id="{232053CC-2BA1-6241-9CF9-7A1C7CD03343}" type="slidenum">
              <a:rPr lang="en-US" sz="1200">
                <a:solidFill>
                  <a:srgbClr val="000000"/>
                </a:solidFill>
                <a:latin typeface="Times New Roman" charset="0"/>
                <a:ea typeface="Arial Unicode MS" charset="0"/>
                <a:cs typeface="Arial Unicode MS" charset="0"/>
              </a:rPr>
              <a:pPr algn="r">
                <a:buSzPct val="45000"/>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t>9</a:t>
            </a:fld>
            <a:endParaRPr lang="en-US" sz="1200" dirty="0">
              <a:solidFill>
                <a:srgbClr val="000000"/>
              </a:solidFill>
              <a:latin typeface="Times New Roman" charset="0"/>
              <a:ea typeface="Arial Unicode MS" charset="0"/>
              <a:cs typeface="Arial Unicode MS" charset="0"/>
            </a:endParaRPr>
          </a:p>
        </p:txBody>
      </p:sp>
      <p:sp>
        <p:nvSpPr>
          <p:cNvPr id="44036" name="Text Box 2"/>
          <p:cNvSpPr txBox="1">
            <a:spLocks noChangeArrowheads="1"/>
          </p:cNvSpPr>
          <p:nvPr/>
        </p:nvSpPr>
        <p:spPr bwMode="auto">
          <a:xfrm>
            <a:off x="0" y="8684460"/>
            <a:ext cx="2970471" cy="458121"/>
          </a:xfrm>
          <a:prstGeom prst="rect">
            <a:avLst/>
          </a:prstGeom>
          <a:noFill/>
          <a:ln w="9525">
            <a:noFill/>
            <a:round/>
            <a:headEnd/>
            <a:tailEnd/>
          </a:ln>
        </p:spPr>
        <p:txBody>
          <a:bodyPr lIns="91387" tIns="45860" rIns="91387" bIns="45860" anchor="b">
            <a:prstTxWarp prst="textNoShape">
              <a:avLst/>
            </a:prstTxWarp>
          </a:bodyPr>
          <a:lstStyle/>
          <a:p>
            <a:pPr>
              <a:buSzPct val="45000"/>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endParaRPr lang="en-US" sz="1200" dirty="0">
              <a:solidFill>
                <a:srgbClr val="000000"/>
              </a:solidFill>
              <a:latin typeface="Times New Roman" charset="0"/>
              <a:ea typeface="Arial Unicode MS" charset="0"/>
              <a:cs typeface="Arial Unicode MS" charset="0"/>
            </a:endParaRPr>
          </a:p>
        </p:txBody>
      </p:sp>
      <p:sp>
        <p:nvSpPr>
          <p:cNvPr id="44037" name="Text Box 3"/>
          <p:cNvSpPr txBox="1">
            <a:spLocks noChangeArrowheads="1"/>
          </p:cNvSpPr>
          <p:nvPr/>
        </p:nvSpPr>
        <p:spPr bwMode="auto">
          <a:xfrm>
            <a:off x="0" y="1"/>
            <a:ext cx="2970471" cy="458122"/>
          </a:xfrm>
          <a:prstGeom prst="rect">
            <a:avLst/>
          </a:prstGeom>
          <a:noFill/>
          <a:ln w="9525">
            <a:noFill/>
            <a:round/>
            <a:headEnd/>
            <a:tailEnd/>
          </a:ln>
        </p:spPr>
        <p:txBody>
          <a:bodyPr lIns="91387" tIns="45860" rIns="91387" bIns="45860">
            <a:prstTxWarp prst="textNoShape">
              <a:avLst/>
            </a:prstTxWarp>
          </a:bodyPr>
          <a:lstStyle/>
          <a:p>
            <a:pPr>
              <a:buSzPct val="45000"/>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endParaRPr lang="en-US" sz="1200" dirty="0">
              <a:solidFill>
                <a:srgbClr val="000000"/>
              </a:solidFill>
              <a:latin typeface="Times New Roman" charset="0"/>
              <a:ea typeface="Arial Unicode MS" charset="0"/>
              <a:cs typeface="Arial Unicode MS" charset="0"/>
            </a:endParaRPr>
          </a:p>
        </p:txBody>
      </p:sp>
      <p:sp>
        <p:nvSpPr>
          <p:cNvPr id="44038" name="Text Box 4"/>
          <p:cNvSpPr txBox="1">
            <a:spLocks noChangeArrowheads="1"/>
          </p:cNvSpPr>
          <p:nvPr/>
        </p:nvSpPr>
        <p:spPr bwMode="auto">
          <a:xfrm>
            <a:off x="3885996" y="1"/>
            <a:ext cx="2970471" cy="458122"/>
          </a:xfrm>
          <a:prstGeom prst="rect">
            <a:avLst/>
          </a:prstGeom>
          <a:noFill/>
          <a:ln w="9525">
            <a:noFill/>
            <a:round/>
            <a:headEnd/>
            <a:tailEnd/>
          </a:ln>
        </p:spPr>
        <p:txBody>
          <a:bodyPr lIns="91387" tIns="45860" rIns="91387" bIns="45860">
            <a:prstTxWarp prst="textNoShape">
              <a:avLst/>
            </a:prstTxWarp>
          </a:bodyPr>
          <a:lstStyle/>
          <a:p>
            <a:pPr algn="r">
              <a:buSzPct val="45000"/>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endParaRPr lang="en-US" sz="1200" dirty="0">
              <a:solidFill>
                <a:srgbClr val="000000"/>
              </a:solidFill>
              <a:latin typeface="Times New Roman" charset="0"/>
              <a:ea typeface="Arial Unicode MS" charset="0"/>
              <a:cs typeface="Arial Unicode MS" charset="0"/>
            </a:endParaRPr>
          </a:p>
        </p:txBody>
      </p:sp>
      <p:sp>
        <p:nvSpPr>
          <p:cNvPr id="44039" name="Text Box 5"/>
          <p:cNvSpPr>
            <a:spLocks noGrp="1" noRot="1" noChangeAspect="1" noChangeArrowheads="1"/>
          </p:cNvSpPr>
          <p:nvPr>
            <p:ph type="sldImg"/>
          </p:nvPr>
        </p:nvSpPr>
        <p:spPr>
          <a:xfrm>
            <a:off x="1143000" y="685800"/>
            <a:ext cx="4572000" cy="3429000"/>
          </a:xfrm>
          <a:solidFill>
            <a:srgbClr val="FFFFFF"/>
          </a:solidFill>
          <a:ln>
            <a:solidFill>
              <a:srgbClr val="000000"/>
            </a:solidFill>
            <a:miter lim="800000"/>
          </a:ln>
        </p:spPr>
      </p:sp>
      <p:sp>
        <p:nvSpPr>
          <p:cNvPr id="44040" name="Text Box 6"/>
          <p:cNvSpPr>
            <a:spLocks noGrp="1" noChangeArrowheads="1"/>
          </p:cNvSpPr>
          <p:nvPr>
            <p:ph type="body" idx="1"/>
          </p:nvPr>
        </p:nvSpPr>
        <p:spPr>
          <a:xfrm>
            <a:off x="685494" y="4342939"/>
            <a:ext cx="5487013" cy="4114587"/>
          </a:xfrm>
          <a:noFill/>
          <a:ln/>
        </p:spPr>
        <p:txBody>
          <a:bodyPr wrap="none" anchor="ctr"/>
          <a:lstStyle/>
          <a:p>
            <a:pPr>
              <a:spcBef>
                <a:spcPts val="415"/>
              </a:spcBef>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endParaRPr lang="en-US" dirty="0">
              <a:ea typeface="Arial Unicode MS" charset="0"/>
              <a:cs typeface="Arial Unicode MS" charset="0"/>
            </a:endParaRPr>
          </a:p>
        </p:txBody>
      </p:sp>
      <p:sp>
        <p:nvSpPr>
          <p:cNvPr id="44041" name="Text Box 7"/>
          <p:cNvSpPr txBox="1">
            <a:spLocks noChangeArrowheads="1"/>
          </p:cNvSpPr>
          <p:nvPr/>
        </p:nvSpPr>
        <p:spPr bwMode="auto">
          <a:xfrm>
            <a:off x="3884463" y="8685878"/>
            <a:ext cx="2972004" cy="456704"/>
          </a:xfrm>
          <a:prstGeom prst="rect">
            <a:avLst/>
          </a:prstGeom>
          <a:noFill/>
          <a:ln w="9525">
            <a:noFill/>
            <a:round/>
            <a:headEnd/>
            <a:tailEnd/>
          </a:ln>
        </p:spPr>
        <p:txBody>
          <a:bodyPr lIns="91387" tIns="45860" rIns="91387" bIns="45860" anchor="b">
            <a:prstTxWarp prst="textNoShape">
              <a:avLst/>
            </a:prstTxWarp>
          </a:bodyPr>
          <a:lstStyle/>
          <a:p>
            <a:pPr algn="r">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fld id="{EE180300-C15A-3F4B-9C55-5326E065E742}" type="slidenum">
              <a:rPr lang="fr-FR" sz="1200">
                <a:solidFill>
                  <a:srgbClr val="000000"/>
                </a:solidFill>
                <a:ea typeface="ＭＳ Ｐゴシック" charset="-128"/>
                <a:cs typeface="ＭＳ Ｐゴシック" charset="-128"/>
              </a:rPr>
              <a:pPr algn="r">
                <a:tabLst>
                  <a:tab pos="0" algn="l"/>
                  <a:tab pos="422041" algn="l"/>
                  <a:tab pos="844083" algn="l"/>
                  <a:tab pos="1266124" algn="l"/>
                  <a:tab pos="1688165" algn="l"/>
                  <a:tab pos="2110207" algn="l"/>
                  <a:tab pos="2532248" algn="l"/>
                  <a:tab pos="2954289" algn="l"/>
                  <a:tab pos="3376331" algn="l"/>
                  <a:tab pos="3798372" algn="l"/>
                  <a:tab pos="4220413" algn="l"/>
                  <a:tab pos="4642455" algn="l"/>
                  <a:tab pos="5064496" algn="l"/>
                  <a:tab pos="5486537" algn="l"/>
                  <a:tab pos="5908578" algn="l"/>
                  <a:tab pos="6330620" algn="l"/>
                  <a:tab pos="6752661" algn="l"/>
                  <a:tab pos="7174702" algn="l"/>
                  <a:tab pos="7596744" algn="l"/>
                  <a:tab pos="8018785" algn="l"/>
                  <a:tab pos="8440826" algn="l"/>
                </a:tabLst>
              </a:pPr>
              <a:t>9</a:t>
            </a:fld>
            <a:endParaRPr lang="fr-FR" sz="1200" dirty="0">
              <a:solidFill>
                <a:srgbClr val="000000"/>
              </a:solidFill>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10</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p:nvPr>
        </p:nvSpPr>
        <p:spPr>
          <a:noFill/>
        </p:spPr>
        <p:txBody>
          <a:bodyPr/>
          <a:lstStyle/>
          <a:p>
            <a:fld id="{42AE491D-06AC-1D42-8CEE-E5470D321827}" type="slidenum">
              <a:rPr lang="fr-FR" smtClean="0"/>
              <a:pPr/>
              <a:t>18</a:t>
            </a:fld>
            <a:endParaRPr lang="fr-FR" smtClean="0"/>
          </a:p>
        </p:txBody>
      </p:sp>
      <p:sp>
        <p:nvSpPr>
          <p:cNvPr id="53251" name="Rectangle 2"/>
          <p:cNvSpPr>
            <a:spLocks noGrp="1" noRot="1" noChangeAspect="1" noChangeArrowheads="1" noTextEdit="1"/>
          </p:cNvSpPr>
          <p:nvPr>
            <p:ph type="sldImg"/>
          </p:nvPr>
        </p:nvSpPr>
        <p:spPr>
          <a:xfrm>
            <a:off x="1144588" y="685800"/>
            <a:ext cx="4549775" cy="3411538"/>
          </a:xfrm>
        </p:spPr>
      </p:sp>
      <p:sp>
        <p:nvSpPr>
          <p:cNvPr id="53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p:nvPr>
        </p:nvSpPr>
        <p:spPr>
          <a:noFill/>
        </p:spPr>
        <p:txBody>
          <a:bodyPr/>
          <a:lstStyle/>
          <a:p>
            <a:fld id="{4D186085-1749-1949-8275-36C4BFE2559F}" type="slidenum">
              <a:rPr lang="fr-FR" smtClean="0"/>
              <a:pPr/>
              <a:t>19</a:t>
            </a:fld>
            <a:endParaRPr lang="fr-FR" smtClean="0"/>
          </a:p>
        </p:txBody>
      </p:sp>
      <p:sp>
        <p:nvSpPr>
          <p:cNvPr id="59395" name="Rectangle 2"/>
          <p:cNvSpPr>
            <a:spLocks noGrp="1" noRot="1" noChangeAspect="1" noChangeArrowheads="1" noTextEdit="1"/>
          </p:cNvSpPr>
          <p:nvPr>
            <p:ph type="sldImg"/>
          </p:nvPr>
        </p:nvSpPr>
        <p:spPr>
          <a:xfrm>
            <a:off x="1144588" y="685800"/>
            <a:ext cx="4549775" cy="3411538"/>
          </a:xfrm>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GB" dirty="0"/>
          </a:p>
        </p:txBody>
      </p:sp>
      <p:sp>
        <p:nvSpPr>
          <p:cNvPr id="4" name="Espace réservé du numéro de diapositive 3"/>
          <p:cNvSpPr>
            <a:spLocks noGrp="1"/>
          </p:cNvSpPr>
          <p:nvPr>
            <p:ph type="sldNum" sz="quarter" idx="10"/>
          </p:nvPr>
        </p:nvSpPr>
        <p:spPr/>
        <p:txBody>
          <a:bodyPr/>
          <a:lstStyle/>
          <a:p>
            <a:fld id="{6EFB94E5-6ED7-F841-A7D0-452F0A332C5E}" type="slidenum">
              <a:rPr lang="en-GB" smtClean="0"/>
              <a:pPr/>
              <a:t>21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fr-FR" smtClean="0"/>
              <a:t>Cliquez et modifiez le titre</a:t>
            </a:r>
            <a:endParaRPr/>
          </a:p>
        </p:txBody>
      </p:sp>
      <p:sp>
        <p:nvSpPr>
          <p:cNvPr id="3" name="Subtitle 2"/>
          <p:cNvSpPr>
            <a:spLocks noGrp="1"/>
          </p:cNvSpPr>
          <p:nvPr>
            <p:ph type="subTitle" idx="1"/>
          </p:nvPr>
        </p:nvSpPr>
        <p:spPr>
          <a:xfrm>
            <a:off x="2209800" y="5056632"/>
            <a:ext cx="6477000" cy="704088"/>
          </a:xfrm>
        </p:spPr>
        <p:txBody>
          <a:bodyPr vert="horz" lIns="91440" tIns="0" rIns="45720" bIns="0" rtlCol="0">
            <a:normAutofit/>
          </a:bodyPr>
          <a:lstStyle>
            <a:lvl1pPr marL="0" indent="0" algn="l" defTabSz="914400" rtl="0" eaLnBrk="1" latinLnBrk="0" hangingPunct="1">
              <a:lnSpc>
                <a:spcPts val="2600"/>
              </a:lnSpc>
              <a:spcBef>
                <a:spcPts val="200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0950F49-55D1-7247-96EA-443CBC5B4B34}" type="datetimeFigureOut">
              <a:rPr lang="fr-FR" smtClean="0"/>
              <a:pPr/>
              <a:t>30/01/14</a:t>
            </a:fld>
            <a:endParaRPr lang="fr-F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fr-F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526B00AE-D772-AA45-AC1B-FD237A54038B}" type="slidenum">
              <a:rPr lang="fr-FR" smtClean="0"/>
              <a:pPr/>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20950F49-55D1-7247-96EA-443CBC5B4B34}" type="datetimeFigureOut">
              <a:rPr lang="fr-FR" smtClean="0"/>
              <a:pPr/>
              <a:t>30/01/14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50F49-55D1-7247-96EA-443CBC5B4B34}" type="datetimeFigureOut">
              <a:rPr lang="fr-FR" smtClean="0"/>
              <a:pPr/>
              <a:t>30/01/14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fr-FR" smtClean="0"/>
              <a:t>Cliquez et modifiez le titre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fr-FR" smtClean="0"/>
              <a:t>Cliquez et modifiez le titre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fr-FR" smtClean="0"/>
              <a:t>Cliquez sur l'icône pour ajouter une image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images avec légende">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fr-FR" smtClean="0"/>
              <a:t>Cliquez sur l'icône pour ajouter une image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fr-FR" smtClean="0"/>
              <a:t>Cliquez sur l'icône pour ajouter une image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fr-FR" smtClean="0"/>
              <a:t>Cliquez et modifiez le titre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Image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fr-FR" smtClean="0"/>
              <a:t>Cliquez et modifiez le titre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fr-FR" smtClean="0"/>
              <a:t>Cliquez sur l'icône pour ajouter une image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images au-dessus de légende">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fr-FR" smtClean="0"/>
              <a:t>Cliquez et modifiez le titre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fr-FR" smtClean="0"/>
              <a:t>Cliquez sur l'icône pour ajouter une image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fr-FR" smtClean="0"/>
              <a:t>Cliquez sur l'icône pour ajouter une image</a:t>
            </a:r>
            <a:endParaRPr/>
          </a:p>
        </p:txBody>
      </p:sp>
      <p:sp>
        <p:nvSpPr>
          <p:cNvPr id="4" name="Text Placeholder 3"/>
          <p:cNvSpPr>
            <a:spLocks noGrp="1"/>
          </p:cNvSpPr>
          <p:nvPr>
            <p:ph type="body" sz="half" idx="2"/>
          </p:nvPr>
        </p:nvSpPr>
        <p:spPr>
          <a:xfrm>
            <a:off x="914400" y="4926106"/>
            <a:ext cx="7315200" cy="990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20950F49-55D1-7247-96EA-443CBC5B4B34}" type="datetimeFigureOut">
              <a:rPr lang="fr-FR" smtClean="0"/>
              <a:pPr/>
              <a:t>30/01/14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20950F49-55D1-7247-96EA-443CBC5B4B34}" type="datetimeFigureOut">
              <a:rPr lang="fr-FR" smtClean="0"/>
              <a:pPr/>
              <a:t>30/01/14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fr-FR" smtClean="0"/>
              <a:t>Cliquez et modifiez le titre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10"/>
          </p:nvPr>
        </p:nvSpPr>
        <p:spPr/>
        <p:txBody>
          <a:bodyPr/>
          <a:lstStyle/>
          <a:p>
            <a:fld id="{20950F49-55D1-7247-96EA-443CBC5B4B34}" type="datetimeFigureOut">
              <a:rPr lang="fr-FR" smtClean="0"/>
              <a:pPr/>
              <a:t>30/01/14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457200" y="425450"/>
            <a:ext cx="8208963" cy="1433513"/>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457200" y="1981200"/>
            <a:ext cx="4027488" cy="42338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7088" y="1981200"/>
            <a:ext cx="4029075" cy="4233863"/>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1"/>
          <p:cNvSpPr>
            <a:spLocks noGrp="1" noChangeArrowheads="1"/>
          </p:cNvSpPr>
          <p:nvPr>
            <p:ph type="ftr" idx="10"/>
          </p:nvPr>
        </p:nvSpPr>
        <p:spPr>
          <a:ln/>
        </p:spPr>
        <p:txBody>
          <a:bodyPr/>
          <a:lstStyle>
            <a:lvl1pPr>
              <a:defRPr/>
            </a:lvl1pPr>
          </a:lstStyle>
          <a:p>
            <a:pPr>
              <a:defRPr/>
            </a:pPr>
            <a:endParaRPr lang="en-US"/>
          </a:p>
        </p:txBody>
      </p:sp>
      <p:sp>
        <p:nvSpPr>
          <p:cNvPr id="6" name="Rectangle 2"/>
          <p:cNvSpPr>
            <a:spLocks noGrp="1" noChangeArrowheads="1"/>
          </p:cNvSpPr>
          <p:nvPr>
            <p:ph type="sldNum" idx="11"/>
          </p:nvPr>
        </p:nvSpPr>
        <p:spPr>
          <a:ln/>
        </p:spPr>
        <p:txBody>
          <a:bodyPr/>
          <a:lstStyle>
            <a:lvl1pPr>
              <a:defRPr/>
            </a:lvl1pPr>
          </a:lstStyle>
          <a:p>
            <a:pPr>
              <a:defRPr/>
            </a:pPr>
            <a:fld id="{AAE35AA1-BB43-2643-B612-F80F6D5D7312}" type="slidenum">
              <a:rPr lang="en-US"/>
              <a:pPr>
                <a:defRPr/>
              </a:pPr>
              <a:t>‹#›</a:t>
            </a:fld>
            <a:endParaRPr lang="en-US"/>
          </a:p>
        </p:txBody>
      </p:sp>
      <p:sp>
        <p:nvSpPr>
          <p:cNvPr id="7" name="Rectangle 15"/>
          <p:cNvSpPr>
            <a:spLocks noGrp="1" noChangeArrowheads="1"/>
          </p:cNvSpPr>
          <p:nvPr>
            <p:ph type="dt"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Diapositive de titre avec filigrane">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FR" smtClean="0"/>
              <a:t>Cliquez pour modifier les styles du texte du masque</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fr-FR" smtClean="0"/>
              <a:t>Cliquez et modifiez le titre</a:t>
            </a:r>
            <a:endParaRPr/>
          </a:p>
        </p:txBody>
      </p:sp>
      <p:sp>
        <p:nvSpPr>
          <p:cNvPr id="3" name="Subtitle 2"/>
          <p:cNvSpPr>
            <a:spLocks noGrp="1"/>
          </p:cNvSpPr>
          <p:nvPr>
            <p:ph type="subTitle" idx="1"/>
          </p:nvPr>
        </p:nvSpPr>
        <p:spPr>
          <a:xfrm>
            <a:off x="3960813" y="5056909"/>
            <a:ext cx="4724400" cy="706586"/>
          </a:xfrm>
        </p:spPr>
        <p:txBody>
          <a:bodyPr lIns="91440" tIns="0" rIns="45720" bIns="0">
            <a:normAutofit/>
          </a:bodyPr>
          <a:lstStyle>
            <a:lvl1pPr marL="0" indent="0" algn="l">
              <a:lnSpc>
                <a:spcPts val="2600"/>
              </a:lnSpc>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0950F49-55D1-7247-96EA-443CBC5B4B34}" type="datetimeFigureOut">
              <a:rPr lang="fr-FR" smtClean="0"/>
              <a:pPr/>
              <a:t>30/01/14</a:t>
            </a:fld>
            <a:endParaRPr lang="fr-F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fr-F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526B00AE-D772-AA45-AC1B-FD237A54038B}" type="slidenum">
              <a:rPr lang="fr-FR" smtClean="0"/>
              <a:pPr/>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fr-FR" smtClean="0"/>
              <a:t>Cliquez et modifiez le titre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FR" smtClean="0"/>
              <a:t>Cliquez pour modifier les styles du texte du masque</a:t>
            </a:r>
          </a:p>
        </p:txBody>
      </p:sp>
      <p:sp>
        <p:nvSpPr>
          <p:cNvPr id="4" name="Date Placeholder 3"/>
          <p:cNvSpPr>
            <a:spLocks noGrp="1"/>
          </p:cNvSpPr>
          <p:nvPr>
            <p:ph type="dt" sz="half" idx="10"/>
          </p:nvPr>
        </p:nvSpPr>
        <p:spPr/>
        <p:txBody>
          <a:bodyPr/>
          <a:lstStyle/>
          <a:p>
            <a:fld id="{20950F49-55D1-7247-96EA-443CBC5B4B34}" type="datetimeFigureOut">
              <a:rPr lang="fr-FR" smtClean="0"/>
              <a:pPr/>
              <a:t>30/01/14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26B00AE-D772-AA45-AC1B-FD237A54038B}" type="slidenum">
              <a:rPr lang="fr-FR" smtClean="0"/>
              <a:pPr/>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avec filigrane">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FR" smtClean="0"/>
              <a:t>Cliquez pour modifier les styles du texte du masque</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fr-FR" smtClean="0"/>
              <a:t>Cliquez et modifiez le titre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20950F49-55D1-7247-96EA-443CBC5B4B34}" type="datetimeFigureOut">
              <a:rPr lang="fr-FR" smtClean="0"/>
              <a:pPr/>
              <a:t>30/01/14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26B00AE-D772-AA45-AC1B-FD237A54038B}" type="slidenum">
              <a:rPr lang="fr-FR" smtClean="0"/>
              <a:pPr/>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avec imag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fr-FR" smtClean="0"/>
              <a:t>Cliquez et modifiez le titre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fr-FR" smtClean="0"/>
              <a:t>Cliquez sur l'icône pour ajouter une image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7" name="Date Placeholder 6"/>
          <p:cNvSpPr>
            <a:spLocks noGrp="1"/>
          </p:cNvSpPr>
          <p:nvPr>
            <p:ph type="dt" sz="half" idx="10"/>
          </p:nvPr>
        </p:nvSpPr>
        <p:spPr/>
        <p:txBody>
          <a:bodyPr/>
          <a:lstStyle/>
          <a:p>
            <a:fld id="{20950F49-55D1-7247-96EA-443CBC5B4B34}" type="datetimeFigureOut">
              <a:rPr lang="fr-FR" smtClean="0"/>
              <a:pPr/>
              <a:t>30/01/14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26B00AE-D772-AA45-AC1B-FD237A54038B}" type="slidenum">
              <a:rPr lang="fr-FR" smtClean="0"/>
              <a:pPr/>
              <a:t>‹#›</a:t>
            </a:fld>
            <a:endParaRPr lang="fr-F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us, Haut et b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5" name="Date Placeholder 4"/>
          <p:cNvSpPr>
            <a:spLocks noGrp="1"/>
          </p:cNvSpPr>
          <p:nvPr>
            <p:ph type="dt" sz="half" idx="10"/>
          </p:nvPr>
        </p:nvSpPr>
        <p:spPr/>
        <p:txBody>
          <a:bodyPr/>
          <a:lstStyle/>
          <a:p>
            <a:fld id="{20950F49-55D1-7247-96EA-443CBC5B4B34}" type="datetimeFigureOut">
              <a:rPr lang="fr-FR" smtClean="0"/>
              <a:pPr/>
              <a:t>30/01/14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26B00AE-D772-AA45-AC1B-FD237A54038B}" type="slidenum">
              <a:rPr lang="fr-FR" smtClean="0"/>
              <a:pPr/>
              <a:t>‹#›</a:t>
            </a:fld>
            <a:endParaRPr lang="fr-F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23" Type="http://schemas.openxmlformats.org/officeDocument/2006/relationships/image" Target="../media/image6.png"/><Relationship Id="rId24" Type="http://schemas.openxmlformats.org/officeDocument/2006/relationships/image" Target="../media/image7.png"/><Relationship Id="rId25"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fr-FR" smtClean="0"/>
              <a:t>Cliquez et modifiez le titre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0950F49-55D1-7247-96EA-443CBC5B4B34}" type="datetimeFigureOut">
              <a:rPr lang="fr-FR" smtClean="0"/>
              <a:pPr/>
              <a:t>30/01/14</a:t>
            </a:fld>
            <a:endParaRPr lang="fr-F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fr-F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526B00AE-D772-AA45-AC1B-FD237A54038B}"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 r:id="rId13"/>
    <p:sldLayoutId r:id="rId14"/>
    <p:sldLayoutId r:id="rId15"/>
    <p:sldLayoutId r:id="rId16"/>
    <p:sldLayoutId r:id="rId17"/>
    <p:sldLayoutId r:id="rId18"/>
    <p:sldLayoutId r:id="rId19"/>
    <p:sldLayoutId r:id="rId20"/>
    <p:sldLayoutId r:id="rId21"/>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3"/>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4"/>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5"/>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5"/>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5"/>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jpeg"/><Relationship Id="rId7"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21.xml"/><Relationship Id="rId2"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1.png"/><Relationship Id="rId3"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png"/><Relationship Id="rId3"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png"/><Relationship Id="rId7" Type="http://schemas.openxmlformats.org/officeDocument/2006/relationships/image" Target="../media/image69.jpeg"/><Relationship Id="rId8"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5" Type="http://schemas.openxmlformats.org/officeDocument/2006/relationships/image" Target="../media/image73.jpeg"/><Relationship Id="rId6" Type="http://schemas.openxmlformats.org/officeDocument/2006/relationships/image" Target="../media/image74.jpeg"/><Relationship Id="rId7"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85.emf"/><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emf"/></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jpe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 Id="rId3"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39.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1" Type="http://schemas.openxmlformats.org/officeDocument/2006/relationships/slideLayout" Target="../slideLayouts/slideLayout21.xml"/><Relationship Id="rId2" Type="http://schemas.openxmlformats.org/officeDocument/2006/relationships/image" Target="../media/image10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9.pdf"/><Relationship Id="rId3" Type="http://schemas.openxmlformats.org/officeDocument/2006/relationships/image" Target="../media/image1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 Id="rId3" Type="http://schemas.openxmlformats.org/officeDocument/2006/relationships/image" Target="../media/image1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4.png"/></Relationships>
</file>

<file path=ppt/slides/_rels/slide46.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df"/><Relationship Id="rId5"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image" Target="../media/image115.pd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png"/><Relationship Id="rId3"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17.wmf"/><Relationship Id="rId4" Type="http://schemas.openxmlformats.org/officeDocument/2006/relationships/image" Target="../media/image18.jpeg"/><Relationship Id="rId5" Type="http://schemas.openxmlformats.org/officeDocument/2006/relationships/image" Target="../media/image19.png"/><Relationship Id="rId6" Type="http://schemas.openxmlformats.org/officeDocument/2006/relationships/oleObject" Target="../embeddings/Feuille_Microsoft_Excel_97_-_20041.xls"/><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png"/><Relationship Id="rId3" Type="http://schemas.openxmlformats.org/officeDocument/2006/relationships/image" Target="../media/image1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21.xml"/><Relationship Id="rId2" Type="http://schemas.openxmlformats.org/officeDocument/2006/relationships/image" Target="../media/image1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57.xml.rels><?xml version="1.0" encoding="UTF-8" standalone="yes"?>
<Relationships xmlns="http://schemas.openxmlformats.org/package/2006/relationships"><Relationship Id="rId3" Type="http://schemas.openxmlformats.org/officeDocument/2006/relationships/image" Target="../media/image133.tiff"/><Relationship Id="rId4" Type="http://schemas.openxmlformats.org/officeDocument/2006/relationships/image" Target="../media/image134.tiff"/><Relationship Id="rId5" Type="http://schemas.openxmlformats.org/officeDocument/2006/relationships/image" Target="../media/image135.tiff"/><Relationship Id="rId1" Type="http://schemas.openxmlformats.org/officeDocument/2006/relationships/slideLayout" Target="../slideLayouts/slideLayout2.xml"/><Relationship Id="rId2" Type="http://schemas.openxmlformats.org/officeDocument/2006/relationships/image" Target="../media/image132.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5" Type="http://schemas.openxmlformats.org/officeDocument/2006/relationships/image" Target="../media/image22.jpeg"/><Relationship Id="rId6" Type="http://schemas.openxmlformats.org/officeDocument/2006/relationships/image" Target="../media/image23.png"/><Relationship Id="rId7" Type="http://schemas.openxmlformats.org/officeDocument/2006/relationships/image" Target="../media/image24.pdf"/><Relationship Id="rId8" Type="http://schemas.openxmlformats.org/officeDocument/2006/relationships/image" Target="../media/image25.png"/><Relationship Id="rId9" Type="http://schemas.openxmlformats.org/officeDocument/2006/relationships/image" Target="../media/image26.pdf"/><Relationship Id="rId10"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21.xml"/><Relationship Id="rId2"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6"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jpe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ctrTitle"/>
          </p:nvPr>
        </p:nvSpPr>
        <p:spPr>
          <a:xfrm>
            <a:off x="2514600" y="609600"/>
            <a:ext cx="6477000" cy="533400"/>
          </a:xfrm>
        </p:spPr>
        <p:txBody>
          <a:bodyPr/>
          <a:lstStyle/>
          <a:p>
            <a:r>
              <a:rPr lang="fr-FR" dirty="0" smtClean="0"/>
              <a:t>SDHCAL for ILD</a:t>
            </a:r>
            <a:br>
              <a:rPr lang="fr-FR" dirty="0" smtClean="0"/>
            </a:br>
            <a:endParaRPr lang="fr-FR" dirty="0"/>
          </a:p>
        </p:txBody>
      </p:sp>
      <p:sp>
        <p:nvSpPr>
          <p:cNvPr id="3" name="Sous-titre 2"/>
          <p:cNvSpPr>
            <a:spLocks noGrp="1"/>
          </p:cNvSpPr>
          <p:nvPr>
            <p:ph type="subTitle" idx="1"/>
          </p:nvPr>
        </p:nvSpPr>
        <p:spPr>
          <a:xfrm>
            <a:off x="3429000" y="1447800"/>
            <a:ext cx="2133600" cy="1066800"/>
          </a:xfrm>
        </p:spPr>
        <p:txBody>
          <a:bodyPr/>
          <a:lstStyle/>
          <a:p>
            <a:pPr algn="ctr"/>
            <a:r>
              <a:rPr lang="fr-FR" dirty="0" err="1" smtClean="0"/>
              <a:t>I.Laktineh</a:t>
            </a:r>
            <a:endParaRPr lang="fr-FR" dirty="0" smtClean="0"/>
          </a:p>
          <a:p>
            <a:pPr algn="ctr"/>
            <a:r>
              <a:rPr lang="fr-FR" dirty="0" err="1" smtClean="0"/>
              <a:t>IPNLyon</a:t>
            </a:r>
            <a:endParaRPr lang="fr-FR" dirty="0" smtClean="0"/>
          </a:p>
          <a:p>
            <a:endParaRPr lang="fr-FR" dirty="0"/>
          </a:p>
        </p:txBody>
      </p:sp>
      <p:sp>
        <p:nvSpPr>
          <p:cNvPr id="4" name="ZoneTexte 3"/>
          <p:cNvSpPr txBox="1"/>
          <p:nvPr/>
        </p:nvSpPr>
        <p:spPr>
          <a:xfrm>
            <a:off x="2514600" y="2895600"/>
            <a:ext cx="3962400" cy="4524316"/>
          </a:xfrm>
          <a:prstGeom prst="rect">
            <a:avLst/>
          </a:prstGeom>
          <a:noFill/>
        </p:spPr>
        <p:txBody>
          <a:bodyPr wrap="square" rtlCol="0">
            <a:spAutoFit/>
          </a:bodyPr>
          <a:lstStyle/>
          <a:p>
            <a:r>
              <a:rPr lang="fr-FR" b="1" dirty="0" smtClean="0"/>
              <a:t> OUTLINE</a:t>
            </a:r>
          </a:p>
          <a:p>
            <a:endParaRPr lang="fr-FR" dirty="0" smtClean="0"/>
          </a:p>
          <a:p>
            <a:pPr>
              <a:buFont typeface="Wingdings" charset="2"/>
              <a:buChar char="§"/>
            </a:pPr>
            <a:r>
              <a:rPr lang="fr-FR" dirty="0" smtClean="0"/>
              <a:t> </a:t>
            </a:r>
            <a:r>
              <a:rPr lang="en-GB" dirty="0" smtClean="0"/>
              <a:t>SDHCAL for ILD </a:t>
            </a:r>
          </a:p>
          <a:p>
            <a:pPr>
              <a:buFont typeface="Wingdings" charset="2"/>
              <a:buChar char="§"/>
            </a:pPr>
            <a:endParaRPr lang="en-GB" dirty="0" smtClean="0"/>
          </a:p>
          <a:p>
            <a:pPr>
              <a:buFont typeface="Wingdings" charset="2"/>
              <a:buChar char="§"/>
            </a:pPr>
            <a:r>
              <a:rPr lang="en-GB" dirty="0" smtClean="0"/>
              <a:t> SDHCAL-GRPC prototype</a:t>
            </a:r>
          </a:p>
          <a:p>
            <a:pPr>
              <a:buFont typeface="Wingdings" charset="2"/>
              <a:buChar char="§"/>
            </a:pPr>
            <a:endParaRPr lang="en-GB" dirty="0" smtClean="0"/>
          </a:p>
          <a:p>
            <a:pPr>
              <a:buFont typeface="Wingdings" charset="2"/>
              <a:buChar char="§"/>
            </a:pPr>
            <a:r>
              <a:rPr lang="en-GB" dirty="0" smtClean="0"/>
              <a:t> Prototype results </a:t>
            </a:r>
          </a:p>
          <a:p>
            <a:endParaRPr lang="en-GB" dirty="0" smtClean="0"/>
          </a:p>
          <a:p>
            <a:pPr>
              <a:buFont typeface="Wingdings" charset="2"/>
              <a:buChar char="§"/>
            </a:pPr>
            <a:r>
              <a:rPr lang="en-GB" dirty="0" smtClean="0"/>
              <a:t> Preparation for ILD</a:t>
            </a:r>
          </a:p>
          <a:p>
            <a:pPr>
              <a:buFont typeface="Wingdings" charset="2"/>
              <a:buChar char="§"/>
            </a:pPr>
            <a:endParaRPr lang="en-GB" dirty="0" smtClean="0"/>
          </a:p>
          <a:p>
            <a:pPr>
              <a:buFont typeface="Wingdings" charset="2"/>
              <a:buChar char="§"/>
            </a:pPr>
            <a:r>
              <a:rPr lang="en-GB" dirty="0" smtClean="0"/>
              <a:t> Present and future development</a:t>
            </a:r>
          </a:p>
          <a:p>
            <a:pPr>
              <a:buFont typeface="Wingdings" charset="2"/>
              <a:buChar char="§"/>
            </a:pPr>
            <a:endParaRPr lang="en-GB" dirty="0" smtClean="0"/>
          </a:p>
          <a:p>
            <a:pPr>
              <a:buFont typeface="Wingdings" charset="2"/>
              <a:buChar char="§"/>
            </a:pPr>
            <a:r>
              <a:rPr lang="en-GB" dirty="0" smtClean="0"/>
              <a:t> Conclusion </a:t>
            </a:r>
          </a:p>
          <a:p>
            <a:endParaRPr lang="fr-FR" dirty="0" smtClean="0"/>
          </a:p>
          <a:p>
            <a:pPr>
              <a:buFont typeface="Wingdings" charset="2"/>
              <a:buChar char="§"/>
            </a:pPr>
            <a:endParaRPr lang="fr-FR" dirty="0"/>
          </a:p>
          <a:p>
            <a:pPr>
              <a:buFont typeface="Wingdings" charset="2"/>
              <a:buChar char="§"/>
            </a:pPr>
            <a:endParaRPr lang="fr-FR"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Espace réservé du numéro de diapositive 4"/>
          <p:cNvSpPr>
            <a:spLocks noGrp="1"/>
          </p:cNvSpPr>
          <p:nvPr>
            <p:ph type="sldNum" sz="quarter" idx="11"/>
          </p:nvPr>
        </p:nvSpPr>
        <p:spPr>
          <a:noFill/>
        </p:spPr>
        <p:txBody>
          <a:bodyPr/>
          <a:lstStyle/>
          <a:p>
            <a:fld id="{F3117F45-D225-3C4A-9CB4-89620BD6B35A}" type="slidenum">
              <a:rPr lang="en-US" smtClean="0"/>
              <a:pPr/>
              <a:t>10</a:t>
            </a:fld>
            <a:endParaRPr lang="en-US" smtClean="0"/>
          </a:p>
        </p:txBody>
      </p:sp>
      <p:pic>
        <p:nvPicPr>
          <p:cNvPr id="8" name="Picture 1"/>
          <p:cNvPicPr>
            <a:picLocks noChangeAspect="1" noChangeArrowheads="1"/>
          </p:cNvPicPr>
          <p:nvPr/>
        </p:nvPicPr>
        <p:blipFill>
          <a:blip r:embed="rId3"/>
          <a:srcRect/>
          <a:stretch>
            <a:fillRect/>
          </a:stretch>
        </p:blipFill>
        <p:spPr bwMode="auto">
          <a:xfrm>
            <a:off x="76200" y="4419600"/>
            <a:ext cx="2895601" cy="2438400"/>
          </a:xfrm>
          <a:prstGeom prst="rect">
            <a:avLst/>
          </a:prstGeom>
          <a:noFill/>
          <a:ln w="9525">
            <a:noFill/>
            <a:round/>
            <a:headEnd/>
            <a:tailEnd/>
          </a:ln>
        </p:spPr>
      </p:pic>
      <p:pic>
        <p:nvPicPr>
          <p:cNvPr id="9" name="Image 8" descr="Capture d’écran 2014-01-21 à 23.21.19.png"/>
          <p:cNvPicPr>
            <a:picLocks noChangeAspect="1"/>
          </p:cNvPicPr>
          <p:nvPr/>
        </p:nvPicPr>
        <p:blipFill>
          <a:blip r:embed="rId4"/>
          <a:stretch>
            <a:fillRect/>
          </a:stretch>
        </p:blipFill>
        <p:spPr>
          <a:xfrm>
            <a:off x="3124200" y="4419600"/>
            <a:ext cx="2819401" cy="2438400"/>
          </a:xfrm>
          <a:prstGeom prst="rect">
            <a:avLst/>
          </a:prstGeom>
        </p:spPr>
      </p:pic>
      <p:pic>
        <p:nvPicPr>
          <p:cNvPr id="11" name="Image 8"/>
          <p:cNvPicPr>
            <a:picLocks noChangeAspect="1"/>
          </p:cNvPicPr>
          <p:nvPr/>
        </p:nvPicPr>
        <p:blipFill>
          <a:blip r:embed="rId5"/>
          <a:srcRect/>
          <a:stretch>
            <a:fillRect/>
          </a:stretch>
        </p:blipFill>
        <p:spPr bwMode="auto">
          <a:xfrm>
            <a:off x="6172198" y="4419600"/>
            <a:ext cx="2895602" cy="2438400"/>
          </a:xfrm>
          <a:prstGeom prst="rect">
            <a:avLst/>
          </a:prstGeom>
          <a:noFill/>
          <a:ln w="9525">
            <a:noFill/>
            <a:miter lim="800000"/>
            <a:headEnd/>
            <a:tailEnd/>
          </a:ln>
        </p:spPr>
      </p:pic>
      <p:grpSp>
        <p:nvGrpSpPr>
          <p:cNvPr id="19" name="Grouper 18"/>
          <p:cNvGrpSpPr/>
          <p:nvPr/>
        </p:nvGrpSpPr>
        <p:grpSpPr>
          <a:xfrm>
            <a:off x="304800" y="152400"/>
            <a:ext cx="5486400" cy="3962400"/>
            <a:chOff x="76200" y="76200"/>
            <a:chExt cx="5486400" cy="3962400"/>
          </a:xfrm>
        </p:grpSpPr>
        <p:sp>
          <p:nvSpPr>
            <p:cNvPr id="68613" name="ZoneTexte 7"/>
            <p:cNvSpPr txBox="1">
              <a:spLocks noChangeArrowheads="1"/>
            </p:cNvSpPr>
            <p:nvPr/>
          </p:nvSpPr>
          <p:spPr bwMode="auto">
            <a:xfrm>
              <a:off x="76200" y="457200"/>
              <a:ext cx="5486400" cy="738664"/>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10500 ASIC  were tested</a:t>
              </a:r>
              <a:r>
                <a:rPr lang="en-US" sz="1400" dirty="0" smtClean="0">
                  <a:solidFill>
                    <a:srgbClr val="000000"/>
                  </a:solidFill>
                  <a:latin typeface="Verdana" charset="0"/>
                  <a:ea typeface="Verdana" charset="0"/>
                  <a:cs typeface="Verdana" charset="0"/>
                </a:rPr>
                <a:t>  and </a:t>
              </a:r>
              <a:r>
                <a:rPr lang="en-US" sz="1400" dirty="0">
                  <a:solidFill>
                    <a:srgbClr val="000000"/>
                  </a:solidFill>
                  <a:latin typeface="Verdana" charset="0"/>
                  <a:ea typeface="Verdana" charset="0"/>
                  <a:cs typeface="Verdana" charset="0"/>
                </a:rPr>
                <a:t>calibrated using a</a:t>
              </a:r>
              <a:r>
                <a:rPr lang="en-US" sz="1400" dirty="0" smtClean="0">
                  <a:solidFill>
                    <a:srgbClr val="000000"/>
                  </a:solidFill>
                  <a:latin typeface="Verdana" charset="0"/>
                  <a:ea typeface="Verdana" charset="0"/>
                  <a:cs typeface="Verdana" charset="0"/>
                </a:rPr>
                <a:t>   </a:t>
              </a:r>
            </a:p>
            <a:p>
              <a:r>
                <a:rPr lang="en-US" sz="1400" dirty="0" smtClean="0">
                  <a:solidFill>
                    <a:srgbClr val="000000"/>
                  </a:solidFill>
                  <a:latin typeface="Verdana" charset="0"/>
                  <a:ea typeface="Verdana" charset="0"/>
                  <a:cs typeface="Verdana" charset="0"/>
                </a:rPr>
                <a:t>    dedicated robot that was used by CMS (IPNL, OMEGA) </a:t>
              </a:r>
            </a:p>
            <a:p>
              <a:r>
                <a:rPr lang="en-US" sz="1400" dirty="0" smtClean="0">
                  <a:solidFill>
                    <a:srgbClr val="000000"/>
                  </a:solidFill>
                  <a:latin typeface="Verdana" charset="0"/>
                  <a:ea typeface="Verdana" charset="0"/>
                  <a:cs typeface="Verdana" charset="0"/>
                </a:rPr>
                <a:t>    (</a:t>
              </a:r>
              <a:r>
                <a:rPr lang="en-US" sz="1400" dirty="0" err="1" smtClean="0">
                  <a:solidFill>
                    <a:srgbClr val="000000"/>
                  </a:solidFill>
                  <a:latin typeface="Verdana" charset="0"/>
                  <a:ea typeface="Verdana" charset="0"/>
                  <a:cs typeface="Verdana" charset="0"/>
                </a:rPr>
                <a:t>ASICs</a:t>
              </a:r>
              <a:r>
                <a:rPr lang="en-US" sz="1400" dirty="0" smtClean="0">
                  <a:solidFill>
                    <a:srgbClr val="000000"/>
                  </a:solidFill>
                  <a:latin typeface="Verdana" charset="0"/>
                  <a:ea typeface="Verdana" charset="0"/>
                  <a:cs typeface="Verdana" charset="0"/>
                </a:rPr>
                <a:t> layout : 93</a:t>
              </a:r>
              <a:r>
                <a:rPr lang="en-US" sz="1400" dirty="0">
                  <a:solidFill>
                    <a:srgbClr val="000000"/>
                  </a:solidFill>
                  <a:latin typeface="Verdana" charset="0"/>
                  <a:ea typeface="Verdana" charset="0"/>
                  <a:cs typeface="Verdana" charset="0"/>
                </a:rPr>
                <a:t>%</a:t>
              </a:r>
              <a:r>
                <a:rPr lang="en-US" sz="1400" dirty="0" smtClean="0">
                  <a:solidFill>
                    <a:srgbClr val="000000"/>
                  </a:solidFill>
                  <a:latin typeface="Verdana" charset="0"/>
                  <a:ea typeface="Verdana" charset="0"/>
                  <a:cs typeface="Verdana" charset="0"/>
                </a:rPr>
                <a:t> ).</a:t>
              </a:r>
            </a:p>
          </p:txBody>
        </p:sp>
        <p:sp>
          <p:nvSpPr>
            <p:cNvPr id="10" name="ZoneTexte 9"/>
            <p:cNvSpPr txBox="1"/>
            <p:nvPr/>
          </p:nvSpPr>
          <p:spPr>
            <a:xfrm>
              <a:off x="76200" y="76200"/>
              <a:ext cx="4876800" cy="40011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fr-FR" sz="2000" b="1" dirty="0">
                  <a:solidFill>
                    <a:srgbClr val="000000"/>
                  </a:solidFill>
                  <a:latin typeface="Verdana"/>
                  <a:cs typeface="Verdana"/>
                </a:rPr>
                <a:t>SDHCAL prototype construction</a:t>
              </a:r>
            </a:p>
          </p:txBody>
        </p:sp>
        <p:sp>
          <p:nvSpPr>
            <p:cNvPr id="68615" name="ZoneTexte 10"/>
            <p:cNvSpPr txBox="1">
              <a:spLocks noChangeArrowheads="1"/>
            </p:cNvSpPr>
            <p:nvPr/>
          </p:nvSpPr>
          <p:spPr bwMode="auto">
            <a:xfrm>
              <a:off x="76200" y="1219200"/>
              <a:ext cx="5105400" cy="882293"/>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a:solidFill>
                    <a:srgbClr val="000000"/>
                  </a:solidFill>
                  <a:latin typeface="Verdana" charset="0"/>
                  <a:ea typeface="Verdana" charset="0"/>
                  <a:cs typeface="Verdana" charset="0"/>
                </a:rPr>
                <a:t> 310 PCBs were produced</a:t>
              </a:r>
              <a:r>
                <a:rPr lang="en-US" sz="1400" dirty="0" smtClean="0">
                  <a:solidFill>
                    <a:srgbClr val="000000"/>
                  </a:solidFill>
                  <a:latin typeface="Verdana" charset="0"/>
                  <a:ea typeface="Verdana" charset="0"/>
                  <a:cs typeface="Verdana" charset="0"/>
                </a:rPr>
                <a:t>, cabled </a:t>
              </a:r>
              <a:r>
                <a:rPr lang="en-US" sz="1400" dirty="0">
                  <a:solidFill>
                    <a:srgbClr val="000000"/>
                  </a:solidFill>
                  <a:latin typeface="Verdana" charset="0"/>
                  <a:ea typeface="Verdana" charset="0"/>
                  <a:cs typeface="Verdana" charset="0"/>
                </a:rPr>
                <a:t>and </a:t>
              </a:r>
              <a:r>
                <a:rPr lang="en-US" sz="1400" dirty="0" smtClean="0">
                  <a:solidFill>
                    <a:srgbClr val="000000"/>
                  </a:solidFill>
                  <a:latin typeface="Verdana" charset="0"/>
                  <a:ea typeface="Verdana" charset="0"/>
                  <a:cs typeface="Verdana" charset="0"/>
                </a:rPr>
                <a:t>tested (IPNL).  </a:t>
              </a:r>
            </a:p>
            <a:p>
              <a:r>
                <a:rPr lang="en-US" sz="1400" dirty="0" smtClean="0">
                  <a:solidFill>
                    <a:srgbClr val="000000"/>
                  </a:solidFill>
                  <a:latin typeface="Verdana" charset="0"/>
                  <a:ea typeface="Verdana" charset="0"/>
                  <a:cs typeface="Verdana" charset="0"/>
                </a:rPr>
                <a:t>   They were assembled by sets of six to make 1m</a:t>
              </a:r>
              <a:r>
                <a:rPr lang="en-US" sz="1400" baseline="30000" dirty="0" smtClean="0">
                  <a:solidFill>
                    <a:srgbClr val="000000"/>
                  </a:solidFill>
                  <a:latin typeface="Verdana" charset="0"/>
                  <a:ea typeface="Verdana" charset="0"/>
                  <a:cs typeface="Verdana" charset="0"/>
                </a:rPr>
                <a:t>2</a:t>
              </a:r>
              <a:r>
                <a:rPr lang="en-US" sz="1400" dirty="0" smtClean="0">
                  <a:solidFill>
                    <a:srgbClr val="000000"/>
                  </a:solidFill>
                  <a:latin typeface="Verdana" charset="0"/>
                  <a:ea typeface="Verdana" charset="0"/>
                  <a:cs typeface="Verdana" charset="0"/>
                </a:rPr>
                <a:t> </a:t>
              </a:r>
            </a:p>
            <a:p>
              <a:r>
                <a:rPr lang="en-US" sz="1400" dirty="0" smtClean="0">
                  <a:solidFill>
                    <a:srgbClr val="000000"/>
                  </a:solidFill>
                  <a:latin typeface="Verdana" charset="0"/>
                  <a:ea typeface="Verdana" charset="0"/>
                  <a:cs typeface="Verdana" charset="0"/>
                </a:rPr>
                <a:t>    </a:t>
              </a:r>
              <a:r>
                <a:rPr lang="en-US" sz="1400" dirty="0" err="1" smtClean="0">
                  <a:solidFill>
                    <a:srgbClr val="000000"/>
                  </a:solidFill>
                  <a:latin typeface="Verdana" charset="0"/>
                  <a:ea typeface="Verdana" charset="0"/>
                  <a:cs typeface="Verdana" charset="0"/>
                </a:rPr>
                <a:t>ASUs</a:t>
              </a:r>
              <a:endParaRPr lang="en-US" sz="1400" baseline="30000" dirty="0" smtClean="0">
                <a:solidFill>
                  <a:srgbClr val="000000"/>
                </a:solidFill>
                <a:latin typeface="Verdana" charset="0"/>
                <a:ea typeface="Verdana" charset="0"/>
                <a:cs typeface="Verdana" charset="0"/>
              </a:endParaRPr>
            </a:p>
            <a:p>
              <a:r>
                <a:rPr lang="en-US" sz="1400" baseline="30000" dirty="0" smtClean="0">
                  <a:solidFill>
                    <a:srgbClr val="000000"/>
                  </a:solidFill>
                  <a:latin typeface="Verdana" charset="0"/>
                  <a:ea typeface="Verdana" charset="0"/>
                  <a:cs typeface="Verdana" charset="0"/>
                </a:rPr>
                <a:t>      </a:t>
              </a:r>
            </a:p>
            <a:p>
              <a:endParaRPr lang="en-US" sz="1400" dirty="0">
                <a:solidFill>
                  <a:srgbClr val="000000"/>
                </a:solidFill>
                <a:latin typeface="Verdana" charset="0"/>
                <a:ea typeface="Verdana" charset="0"/>
                <a:cs typeface="Verdana" charset="0"/>
              </a:endParaRPr>
            </a:p>
          </p:txBody>
        </p:sp>
        <p:sp>
          <p:nvSpPr>
            <p:cNvPr id="13" name="ZoneTexte 10"/>
            <p:cNvSpPr txBox="1">
              <a:spLocks noChangeArrowheads="1"/>
            </p:cNvSpPr>
            <p:nvPr/>
          </p:nvSpPr>
          <p:spPr bwMode="auto">
            <a:xfrm>
              <a:off x="76200" y="2322493"/>
              <a:ext cx="5334000" cy="954107"/>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smtClean="0">
                  <a:solidFill>
                    <a:srgbClr val="000000"/>
                  </a:solidFill>
                  <a:latin typeface="Verdana" charset="0"/>
                  <a:ea typeface="Verdana" charset="0"/>
                  <a:cs typeface="Verdana" charset="0"/>
                </a:rPr>
                <a:t>  50 detectors were built and assembled with  </a:t>
              </a:r>
            </a:p>
            <a:p>
              <a:r>
                <a:rPr lang="en-US" sz="1400" dirty="0" smtClean="0">
                  <a:solidFill>
                    <a:srgbClr val="000000"/>
                  </a:solidFill>
                  <a:latin typeface="Verdana" charset="0"/>
                  <a:ea typeface="Verdana" charset="0"/>
                  <a:cs typeface="Verdana" charset="0"/>
                </a:rPr>
                <a:t>    their electronics into cassettes. Cassettes  were tested   </a:t>
              </a:r>
            </a:p>
            <a:p>
              <a:r>
                <a:rPr lang="en-US" sz="1400" dirty="0" smtClean="0">
                  <a:solidFill>
                    <a:srgbClr val="000000"/>
                  </a:solidFill>
                  <a:latin typeface="Verdana" charset="0"/>
                  <a:ea typeface="Verdana" charset="0"/>
                  <a:cs typeface="Verdana" charset="0"/>
                </a:rPr>
                <a:t>    by sets of 6  using a cosmic test bench (IPNL).</a:t>
              </a:r>
            </a:p>
            <a:p>
              <a:r>
                <a:rPr lang="en-US" sz="1400" dirty="0" smtClean="0">
                  <a:solidFill>
                    <a:srgbClr val="000000"/>
                  </a:solidFill>
                  <a:latin typeface="Verdana" charset="0"/>
                  <a:ea typeface="Verdana" charset="0"/>
                  <a:cs typeface="Verdana" charset="0"/>
                </a:rPr>
                <a:t>   </a:t>
              </a:r>
              <a:endParaRPr lang="en-US" sz="1400" dirty="0">
                <a:solidFill>
                  <a:srgbClr val="000000"/>
                </a:solidFill>
                <a:latin typeface="Verdana" charset="0"/>
                <a:ea typeface="Verdana" charset="0"/>
                <a:cs typeface="Verdana" charset="0"/>
              </a:endParaRPr>
            </a:p>
          </p:txBody>
        </p:sp>
        <p:sp>
          <p:nvSpPr>
            <p:cNvPr id="14" name="ZoneTexte 10"/>
            <p:cNvSpPr txBox="1">
              <a:spLocks noChangeArrowheads="1"/>
            </p:cNvSpPr>
            <p:nvPr/>
          </p:nvSpPr>
          <p:spPr bwMode="auto">
            <a:xfrm>
              <a:off x="152400" y="3045023"/>
              <a:ext cx="4800600" cy="307777"/>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smtClean="0">
                  <a:solidFill>
                    <a:srgbClr val="000000"/>
                  </a:solidFill>
                  <a:latin typeface="Verdana" charset="0"/>
                  <a:ea typeface="Verdana" charset="0"/>
                  <a:cs typeface="Verdana" charset="0"/>
                </a:rPr>
                <a:t> The mechanical structure was built in CIEMAT.  </a:t>
              </a:r>
              <a:endParaRPr lang="en-US" sz="1400" dirty="0">
                <a:solidFill>
                  <a:srgbClr val="000000"/>
                </a:solidFill>
                <a:latin typeface="Verdana" charset="0"/>
                <a:ea typeface="Verdana" charset="0"/>
                <a:cs typeface="Verdana" charset="0"/>
              </a:endParaRPr>
            </a:p>
          </p:txBody>
        </p:sp>
        <p:sp>
          <p:nvSpPr>
            <p:cNvPr id="15" name="ZoneTexte 10"/>
            <p:cNvSpPr txBox="1">
              <a:spLocks noChangeArrowheads="1"/>
            </p:cNvSpPr>
            <p:nvPr/>
          </p:nvSpPr>
          <p:spPr bwMode="auto">
            <a:xfrm>
              <a:off x="152400" y="3352800"/>
              <a:ext cx="4800600" cy="307777"/>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smtClean="0">
                  <a:solidFill>
                    <a:srgbClr val="000000"/>
                  </a:solidFill>
                  <a:latin typeface="Verdana" charset="0"/>
                  <a:ea typeface="Verdana" charset="0"/>
                  <a:cs typeface="Verdana" charset="0"/>
                </a:rPr>
                <a:t> HV, cooling services were built by UCL, Gent.</a:t>
              </a:r>
              <a:endParaRPr lang="en-US" sz="1400" dirty="0">
                <a:solidFill>
                  <a:srgbClr val="000000"/>
                </a:solidFill>
                <a:latin typeface="Verdana" charset="0"/>
                <a:ea typeface="Verdana" charset="0"/>
                <a:cs typeface="Verdana" charset="0"/>
              </a:endParaRPr>
            </a:p>
          </p:txBody>
        </p:sp>
        <p:sp>
          <p:nvSpPr>
            <p:cNvPr id="16" name="ZoneTexte 10"/>
            <p:cNvSpPr txBox="1">
              <a:spLocks noChangeArrowheads="1"/>
            </p:cNvSpPr>
            <p:nvPr/>
          </p:nvSpPr>
          <p:spPr bwMode="auto">
            <a:xfrm>
              <a:off x="152400" y="3730823"/>
              <a:ext cx="4800600" cy="307777"/>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smtClean="0">
                  <a:solidFill>
                    <a:srgbClr val="000000"/>
                  </a:solidFill>
                  <a:latin typeface="Verdana" charset="0"/>
                  <a:ea typeface="Verdana" charset="0"/>
                  <a:cs typeface="Verdana" charset="0"/>
                </a:rPr>
                <a:t> Full assembly took place at CERN.</a:t>
              </a:r>
              <a:endParaRPr lang="en-US" sz="1400" dirty="0">
                <a:solidFill>
                  <a:srgbClr val="000000"/>
                </a:solidFill>
                <a:latin typeface="Verdana" charset="0"/>
                <a:ea typeface="Verdana" charset="0"/>
                <a:cs typeface="Verdana" charset="0"/>
              </a:endParaRPr>
            </a:p>
          </p:txBody>
        </p:sp>
        <p:sp>
          <p:nvSpPr>
            <p:cNvPr id="17" name="ZoneTexte 10"/>
            <p:cNvSpPr txBox="1">
              <a:spLocks noChangeArrowheads="1"/>
            </p:cNvSpPr>
            <p:nvPr/>
          </p:nvSpPr>
          <p:spPr bwMode="auto">
            <a:xfrm>
              <a:off x="76200" y="1978223"/>
              <a:ext cx="5105400" cy="307777"/>
            </a:xfrm>
            <a:prstGeom prst="rect">
              <a:avLst/>
            </a:prstGeom>
            <a:noFill/>
            <a:ln w="9525">
              <a:noFill/>
              <a:miter lim="800000"/>
              <a:headEnd/>
              <a:tailEnd/>
            </a:ln>
          </p:spPr>
          <p:txBody>
            <a:bodyPr wrap="square">
              <a:prstTxWarp prst="textNoShape">
                <a:avLst/>
              </a:prstTxWarp>
              <a:spAutoFit/>
            </a:bodyPr>
            <a:lstStyle/>
            <a:p>
              <a:pPr>
                <a:buFont typeface="Wingdings" charset="2"/>
                <a:buChar char="ü"/>
              </a:pPr>
              <a:r>
                <a:rPr lang="en-US" sz="1400" dirty="0" smtClean="0">
                  <a:solidFill>
                    <a:srgbClr val="000000"/>
                  </a:solidFill>
                  <a:latin typeface="Verdana" charset="0"/>
                  <a:ea typeface="Verdana" charset="0"/>
                  <a:cs typeface="Verdana" charset="0"/>
                </a:rPr>
                <a:t> 170 DIF(LAPP), 20 DCC(LLR) were built and tested.</a:t>
              </a:r>
              <a:endParaRPr lang="en-US" sz="1400" dirty="0">
                <a:solidFill>
                  <a:srgbClr val="000000"/>
                </a:solidFill>
                <a:latin typeface="Verdana" charset="0"/>
                <a:ea typeface="Verdana" charset="0"/>
                <a:cs typeface="Verdana" charset="0"/>
              </a:endParaRPr>
            </a:p>
          </p:txBody>
        </p:sp>
      </p:grpSp>
      <p:pic>
        <p:nvPicPr>
          <p:cNvPr id="68611" name="Picture 3"/>
          <p:cNvPicPr>
            <a:picLocks noChangeAspect="1" noChangeArrowheads="1"/>
          </p:cNvPicPr>
          <p:nvPr/>
        </p:nvPicPr>
        <p:blipFill>
          <a:blip r:embed="rId6"/>
          <a:srcRect/>
          <a:stretch>
            <a:fillRect/>
          </a:stretch>
        </p:blipFill>
        <p:spPr bwMode="auto">
          <a:xfrm>
            <a:off x="6172199" y="76200"/>
            <a:ext cx="2895601" cy="1984177"/>
          </a:xfrm>
          <a:prstGeom prst="rect">
            <a:avLst/>
          </a:prstGeom>
          <a:noFill/>
          <a:ln w="9525">
            <a:noFill/>
            <a:round/>
            <a:headEnd/>
            <a:tailEnd/>
          </a:ln>
        </p:spPr>
      </p:pic>
      <p:pic>
        <p:nvPicPr>
          <p:cNvPr id="21" name="Picture 4"/>
          <p:cNvPicPr>
            <a:picLocks noChangeAspect="1" noChangeArrowheads="1"/>
          </p:cNvPicPr>
          <p:nvPr/>
        </p:nvPicPr>
        <p:blipFill>
          <a:blip r:embed="rId7"/>
          <a:srcRect/>
          <a:stretch>
            <a:fillRect/>
          </a:stretch>
        </p:blipFill>
        <p:spPr bwMode="auto">
          <a:xfrm>
            <a:off x="6172200" y="1989137"/>
            <a:ext cx="2895600" cy="243046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Image 1" descr="prototype.JPG"/>
          <p:cNvPicPr>
            <a:picLocks noChangeAspect="1"/>
          </p:cNvPicPr>
          <p:nvPr/>
        </p:nvPicPr>
        <p:blipFill>
          <a:blip r:embed="rId2"/>
          <a:srcRect/>
          <a:stretch>
            <a:fillRect/>
          </a:stretch>
        </p:blipFill>
        <p:spPr bwMode="auto">
          <a:xfrm>
            <a:off x="1295400" y="0"/>
            <a:ext cx="7924800" cy="6858000"/>
          </a:xfrm>
          <a:prstGeom prst="rect">
            <a:avLst/>
          </a:prstGeom>
          <a:noFill/>
          <a:ln w="9525">
            <a:noFill/>
            <a:miter lim="800000"/>
            <a:headEnd/>
            <a:tailEnd/>
          </a:ln>
        </p:spPr>
      </p:pic>
      <p:sp>
        <p:nvSpPr>
          <p:cNvPr id="3" name="ZoneTexte 2"/>
          <p:cNvSpPr txBox="1"/>
          <p:nvPr/>
        </p:nvSpPr>
        <p:spPr>
          <a:xfrm>
            <a:off x="0" y="0"/>
            <a:ext cx="2514600" cy="8771631"/>
          </a:xfrm>
          <a:prstGeom prst="rect">
            <a:avLst/>
          </a:prstGeom>
          <a:solidFill>
            <a:schemeClr val="bg2">
              <a:lumMod val="90000"/>
            </a:schemeClr>
          </a:solidFill>
        </p:spPr>
        <p:txBody>
          <a:bodyPr wrap="square" rtlCol="0">
            <a:spAutoFit/>
          </a:bodyPr>
          <a:lstStyle/>
          <a:p>
            <a:endParaRPr lang="en-GB" sz="1600" b="1" dirty="0" smtClean="0">
              <a:solidFill>
                <a:schemeClr val="bg1"/>
              </a:solidFill>
            </a:endParaRPr>
          </a:p>
          <a:p>
            <a:r>
              <a:rPr lang="en-GB" sz="1600" b="1" dirty="0" smtClean="0">
                <a:solidFill>
                  <a:schemeClr val="bg1"/>
                </a:solidFill>
              </a:rPr>
              <a:t> </a:t>
            </a:r>
            <a:r>
              <a:rPr lang="en-GB" sz="2000" b="1" dirty="0" smtClean="0">
                <a:latin typeface="Verdana"/>
                <a:cs typeface="Verdana"/>
              </a:rPr>
              <a:t>Prototype @TB</a:t>
            </a:r>
          </a:p>
          <a:p>
            <a:endParaRPr lang="en-GB" sz="1600" b="1" dirty="0">
              <a:solidFill>
                <a:schemeClr val="bg1"/>
              </a:solidFill>
            </a:endParaRPr>
          </a:p>
          <a:p>
            <a:r>
              <a:rPr lang="en-GB" sz="1600" b="1" dirty="0" smtClean="0"/>
              <a:t>3 periods of  TB in 2012</a:t>
            </a:r>
          </a:p>
          <a:p>
            <a:r>
              <a:rPr lang="en-GB" sz="1600" b="1" dirty="0" smtClean="0"/>
              <a:t>   ( 5 weeks)</a:t>
            </a:r>
          </a:p>
          <a:p>
            <a:endParaRPr lang="en-GB" sz="1600" dirty="0" smtClean="0"/>
          </a:p>
          <a:p>
            <a:pPr>
              <a:buFont typeface="Wingdings" charset="2"/>
              <a:buChar char="à"/>
            </a:pPr>
            <a:r>
              <a:rPr lang="en-GB" sz="1600" dirty="0" smtClean="0">
                <a:sym typeface="Wingdings"/>
              </a:rPr>
              <a:t> SDHCAL Commissioning with  </a:t>
            </a:r>
            <a:endParaRPr lang="en-GB" sz="1600" dirty="0" smtClean="0"/>
          </a:p>
          <a:p>
            <a:r>
              <a:rPr lang="en-GB" sz="1600" dirty="0" smtClean="0"/>
              <a:t> </a:t>
            </a:r>
            <a:r>
              <a:rPr lang="en-GB" sz="1600" dirty="0" err="1" smtClean="0"/>
              <a:t>TrigerLess</a:t>
            </a:r>
            <a:r>
              <a:rPr lang="en-GB" sz="1600" dirty="0" smtClean="0"/>
              <a:t>, Power-Pulsing</a:t>
            </a:r>
          </a:p>
          <a:p>
            <a:r>
              <a:rPr lang="en-GB" sz="1600" dirty="0" smtClean="0"/>
              <a:t> modes;</a:t>
            </a:r>
          </a:p>
          <a:p>
            <a:endParaRPr lang="en-GB" sz="1600" dirty="0" smtClean="0"/>
          </a:p>
          <a:p>
            <a:pPr>
              <a:buFont typeface="Wingdings" charset="2"/>
              <a:buChar char="à"/>
            </a:pPr>
            <a:r>
              <a:rPr lang="en-GB" sz="1600" dirty="0" smtClean="0">
                <a:sym typeface="Wingdings"/>
              </a:rPr>
              <a:t> Thresholds choice </a:t>
            </a:r>
          </a:p>
          <a:p>
            <a:r>
              <a:rPr lang="en-GB" sz="1600" dirty="0" smtClean="0">
                <a:sym typeface="Wingdings"/>
              </a:rPr>
              <a:t>     optimization;</a:t>
            </a:r>
          </a:p>
          <a:p>
            <a:endParaRPr lang="en-GB" sz="1600" dirty="0" smtClean="0">
              <a:sym typeface="Wingdings"/>
            </a:endParaRPr>
          </a:p>
          <a:p>
            <a:endParaRPr lang="en-GB" sz="1600" dirty="0" smtClean="0">
              <a:sym typeface="Wingdings"/>
            </a:endParaRPr>
          </a:p>
          <a:p>
            <a:pPr>
              <a:buFont typeface="Wingdings" charset="2"/>
              <a:buChar char="à"/>
            </a:pPr>
            <a:r>
              <a:rPr lang="en-GB" sz="1600" dirty="0" err="1" smtClean="0">
                <a:sym typeface="Wingdings"/>
              </a:rPr>
              <a:t>Muons</a:t>
            </a:r>
            <a:r>
              <a:rPr lang="en-GB" sz="1600" dirty="0" smtClean="0">
                <a:sym typeface="Wingdings"/>
              </a:rPr>
              <a:t> run calibration;</a:t>
            </a:r>
          </a:p>
          <a:p>
            <a:endParaRPr lang="en-GB" sz="1600" dirty="0" smtClean="0">
              <a:sym typeface="Wingdings"/>
            </a:endParaRPr>
          </a:p>
          <a:p>
            <a:endParaRPr lang="en-GB" sz="1600" dirty="0" smtClean="0">
              <a:sym typeface="Wingdings"/>
            </a:endParaRPr>
          </a:p>
          <a:p>
            <a:r>
              <a:rPr lang="en-GB" sz="1600" dirty="0" err="1" smtClean="0">
                <a:sym typeface="Wingdings"/>
              </a:rPr>
              <a:t></a:t>
            </a:r>
            <a:r>
              <a:rPr lang="en-GB" sz="1600" dirty="0" smtClean="0">
                <a:sym typeface="Wingdings"/>
              </a:rPr>
              <a:t> </a:t>
            </a:r>
            <a:r>
              <a:rPr lang="en-GB" sz="1600" dirty="0" err="1" smtClean="0">
                <a:sym typeface="Wingdings"/>
              </a:rPr>
              <a:t>Pion</a:t>
            </a:r>
            <a:r>
              <a:rPr lang="en-GB" sz="1600" dirty="0" smtClean="0">
                <a:sym typeface="Wingdings"/>
              </a:rPr>
              <a:t>, electron runs</a:t>
            </a:r>
          </a:p>
          <a:p>
            <a:r>
              <a:rPr lang="en-GB" sz="1600" dirty="0" smtClean="0"/>
              <a:t>     to study EM and     </a:t>
            </a:r>
          </a:p>
          <a:p>
            <a:r>
              <a:rPr lang="en-GB" sz="1600" dirty="0" smtClean="0"/>
              <a:t>     </a:t>
            </a:r>
            <a:r>
              <a:rPr lang="en-GB" sz="1600" dirty="0" err="1" smtClean="0"/>
              <a:t>hadronic</a:t>
            </a:r>
            <a:r>
              <a:rPr lang="en-GB" sz="1600" dirty="0" smtClean="0"/>
              <a:t> showers;</a:t>
            </a:r>
          </a:p>
          <a:p>
            <a:endParaRPr lang="en-GB" sz="1600" dirty="0" smtClean="0"/>
          </a:p>
          <a:p>
            <a:endParaRPr lang="en-GB" sz="1600" dirty="0" smtClean="0"/>
          </a:p>
          <a:p>
            <a:pPr>
              <a:buFont typeface="Wingdings" charset="2"/>
              <a:buChar char="à"/>
            </a:pPr>
            <a:r>
              <a:rPr lang="en-GB" sz="1600" dirty="0" smtClean="0">
                <a:sym typeface="Wingdings"/>
              </a:rPr>
              <a:t>No particle identification</a:t>
            </a:r>
          </a:p>
          <a:p>
            <a:r>
              <a:rPr lang="en-GB" sz="1600" dirty="0" smtClean="0">
                <a:sym typeface="Wingdings"/>
              </a:rPr>
              <a:t>    detector was used.</a:t>
            </a:r>
            <a:endParaRPr lang="en-GB" sz="1600" dirty="0" smtClean="0"/>
          </a:p>
          <a:p>
            <a:r>
              <a:rPr lang="en-GB" sz="1600" dirty="0" smtClean="0"/>
              <a:t>   </a:t>
            </a:r>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a:p>
            <a:endParaRPr lang="en-GB" dirty="0" smtClean="0"/>
          </a:p>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Image 28" descr="Capture d’écran 2012-06-05 à 00.05.57.png"/>
          <p:cNvPicPr>
            <a:picLocks noChangeAspect="1"/>
          </p:cNvPicPr>
          <p:nvPr/>
        </p:nvPicPr>
        <p:blipFill>
          <a:blip r:embed="rId2"/>
          <a:srcRect/>
          <a:stretch>
            <a:fillRect/>
          </a:stretch>
        </p:blipFill>
        <p:spPr bwMode="auto">
          <a:xfrm>
            <a:off x="4419600" y="3352800"/>
            <a:ext cx="3581400" cy="2667000"/>
          </a:xfrm>
          <a:prstGeom prst="rect">
            <a:avLst/>
          </a:prstGeom>
          <a:noFill/>
          <a:ln w="9525">
            <a:noFill/>
            <a:miter lim="800000"/>
            <a:headEnd/>
            <a:tailEnd/>
          </a:ln>
        </p:spPr>
      </p:pic>
      <p:pic>
        <p:nvPicPr>
          <p:cNvPr id="36867" name="Image 27" descr="Capture d’écran 2012-06-05 à 00.04.16.png"/>
          <p:cNvPicPr>
            <a:picLocks noChangeAspect="1"/>
          </p:cNvPicPr>
          <p:nvPr/>
        </p:nvPicPr>
        <p:blipFill>
          <a:blip r:embed="rId3"/>
          <a:srcRect/>
          <a:stretch>
            <a:fillRect/>
          </a:stretch>
        </p:blipFill>
        <p:spPr bwMode="auto">
          <a:xfrm>
            <a:off x="4419600" y="533400"/>
            <a:ext cx="3581400" cy="2514600"/>
          </a:xfrm>
          <a:prstGeom prst="rect">
            <a:avLst/>
          </a:prstGeom>
          <a:noFill/>
          <a:ln w="9525">
            <a:noFill/>
            <a:miter lim="800000"/>
            <a:headEnd/>
            <a:tailEnd/>
          </a:ln>
        </p:spPr>
      </p:pic>
      <p:pic>
        <p:nvPicPr>
          <p:cNvPr id="36868" name="Image 26" descr="Capture d’écran 2012-06-05 à 00.01.10.png"/>
          <p:cNvPicPr>
            <a:picLocks noChangeAspect="1"/>
          </p:cNvPicPr>
          <p:nvPr/>
        </p:nvPicPr>
        <p:blipFill>
          <a:blip r:embed="rId4"/>
          <a:srcRect/>
          <a:stretch>
            <a:fillRect/>
          </a:stretch>
        </p:blipFill>
        <p:spPr bwMode="auto">
          <a:xfrm>
            <a:off x="609600" y="3352800"/>
            <a:ext cx="3581400" cy="2667000"/>
          </a:xfrm>
          <a:prstGeom prst="rect">
            <a:avLst/>
          </a:prstGeom>
          <a:noFill/>
          <a:ln w="9525">
            <a:noFill/>
            <a:miter lim="800000"/>
            <a:headEnd/>
            <a:tailEnd/>
          </a:ln>
        </p:spPr>
      </p:pic>
      <p:grpSp>
        <p:nvGrpSpPr>
          <p:cNvPr id="2" name="Grouper 23"/>
          <p:cNvGrpSpPr>
            <a:grpSpLocks/>
          </p:cNvGrpSpPr>
          <p:nvPr/>
        </p:nvGrpSpPr>
        <p:grpSpPr bwMode="auto">
          <a:xfrm>
            <a:off x="609600" y="533400"/>
            <a:ext cx="7848600" cy="5413375"/>
            <a:chOff x="533400" y="609600"/>
            <a:chExt cx="7848600" cy="5413177"/>
          </a:xfrm>
        </p:grpSpPr>
        <p:pic>
          <p:nvPicPr>
            <p:cNvPr id="36880" name="Image 5" descr=":Capture d’écran 2012-05-21 à 07.52.07.png"/>
            <p:cNvPicPr>
              <a:picLocks noChangeAspect="1" noChangeArrowheads="1"/>
            </p:cNvPicPr>
            <p:nvPr/>
          </p:nvPicPr>
          <p:blipFill>
            <a:blip r:embed="rId5"/>
            <a:srcRect/>
            <a:stretch>
              <a:fillRect/>
            </a:stretch>
          </p:blipFill>
          <p:spPr bwMode="auto">
            <a:xfrm>
              <a:off x="533400" y="609600"/>
              <a:ext cx="3581400" cy="2590800"/>
            </a:xfrm>
            <a:prstGeom prst="rect">
              <a:avLst/>
            </a:prstGeom>
            <a:noFill/>
            <a:ln w="9525">
              <a:noFill/>
              <a:miter lim="800000"/>
              <a:headEnd/>
              <a:tailEnd/>
            </a:ln>
          </p:spPr>
        </p:pic>
        <p:sp>
          <p:nvSpPr>
            <p:cNvPr id="36881" name="ZoneTexte 8"/>
            <p:cNvSpPr txBox="1">
              <a:spLocks noChangeArrowheads="1"/>
            </p:cNvSpPr>
            <p:nvPr/>
          </p:nvSpPr>
          <p:spPr bwMode="auto">
            <a:xfrm>
              <a:off x="990600" y="762000"/>
              <a:ext cx="2209800" cy="338138"/>
            </a:xfrm>
            <a:prstGeom prst="rect">
              <a:avLst/>
            </a:prstGeom>
            <a:noFill/>
            <a:ln w="9525">
              <a:noFill/>
              <a:miter lim="800000"/>
              <a:headEnd/>
              <a:tailEnd/>
            </a:ln>
          </p:spPr>
          <p:txBody>
            <a:bodyPr>
              <a:prstTxWarp prst="textNoShape">
                <a:avLst/>
              </a:prstTxWarp>
              <a:spAutoFit/>
            </a:bodyPr>
            <a:lstStyle/>
            <a:p>
              <a:r>
                <a:rPr lang="fr-FR" sz="1600" b="1" dirty="0">
                  <a:solidFill>
                    <a:srgbClr val="F13535"/>
                  </a:solidFill>
                </a:rPr>
                <a:t>10 </a:t>
              </a:r>
              <a:r>
                <a:rPr lang="fr-FR" sz="1600" b="1" dirty="0" err="1">
                  <a:solidFill>
                    <a:srgbClr val="F13535"/>
                  </a:solidFill>
                </a:rPr>
                <a:t>GeV</a:t>
              </a:r>
              <a:r>
                <a:rPr lang="fr-FR" sz="1600" b="1" dirty="0">
                  <a:solidFill>
                    <a:srgbClr val="F13535"/>
                  </a:solidFill>
                </a:rPr>
                <a:t> pion</a:t>
              </a:r>
            </a:p>
          </p:txBody>
        </p:sp>
        <p:sp>
          <p:nvSpPr>
            <p:cNvPr id="36882" name="ZoneTexte 9"/>
            <p:cNvSpPr txBox="1">
              <a:spLocks noChangeArrowheads="1"/>
            </p:cNvSpPr>
            <p:nvPr/>
          </p:nvSpPr>
          <p:spPr bwMode="auto">
            <a:xfrm>
              <a:off x="6019800" y="838200"/>
              <a:ext cx="2209800" cy="338138"/>
            </a:xfrm>
            <a:prstGeom prst="rect">
              <a:avLst/>
            </a:prstGeom>
            <a:noFill/>
            <a:ln w="9525">
              <a:noFill/>
              <a:miter lim="800000"/>
              <a:headEnd/>
              <a:tailEnd/>
            </a:ln>
          </p:spPr>
          <p:txBody>
            <a:bodyPr>
              <a:prstTxWarp prst="textNoShape">
                <a:avLst/>
              </a:prstTxWarp>
              <a:spAutoFit/>
            </a:bodyPr>
            <a:lstStyle/>
            <a:p>
              <a:r>
                <a:rPr lang="fr-FR" sz="1600" b="1" dirty="0">
                  <a:solidFill>
                    <a:srgbClr val="F13535"/>
                  </a:solidFill>
                </a:rPr>
                <a:t>10 </a:t>
              </a:r>
              <a:r>
                <a:rPr lang="fr-FR" sz="1600" b="1" dirty="0" err="1">
                  <a:solidFill>
                    <a:srgbClr val="F13535"/>
                  </a:solidFill>
                </a:rPr>
                <a:t>GeV</a:t>
              </a:r>
              <a:r>
                <a:rPr lang="fr-FR" sz="1600" b="1" dirty="0">
                  <a:solidFill>
                    <a:srgbClr val="F13535"/>
                  </a:solidFill>
                </a:rPr>
                <a:t>  </a:t>
              </a:r>
              <a:r>
                <a:rPr lang="fr-FR" sz="1600" b="1" dirty="0" err="1">
                  <a:solidFill>
                    <a:srgbClr val="F13535"/>
                  </a:solidFill>
                </a:rPr>
                <a:t>electron</a:t>
              </a:r>
              <a:endParaRPr lang="fr-FR" sz="1600" b="1" dirty="0">
                <a:solidFill>
                  <a:srgbClr val="F13535"/>
                </a:solidFill>
              </a:endParaRPr>
            </a:p>
          </p:txBody>
        </p:sp>
        <p:sp>
          <p:nvSpPr>
            <p:cNvPr id="36883" name="ZoneTexte 10"/>
            <p:cNvSpPr txBox="1">
              <a:spLocks noChangeArrowheads="1"/>
            </p:cNvSpPr>
            <p:nvPr/>
          </p:nvSpPr>
          <p:spPr bwMode="auto">
            <a:xfrm>
              <a:off x="1066800" y="4191000"/>
              <a:ext cx="2209800" cy="338138"/>
            </a:xfrm>
            <a:prstGeom prst="rect">
              <a:avLst/>
            </a:prstGeom>
            <a:noFill/>
            <a:ln w="9525">
              <a:noFill/>
              <a:miter lim="800000"/>
              <a:headEnd/>
              <a:tailEnd/>
            </a:ln>
          </p:spPr>
          <p:txBody>
            <a:bodyPr>
              <a:prstTxWarp prst="textNoShape">
                <a:avLst/>
              </a:prstTxWarp>
              <a:spAutoFit/>
            </a:bodyPr>
            <a:lstStyle/>
            <a:p>
              <a:r>
                <a:rPr lang="fr-FR" sz="1600" b="1" dirty="0">
                  <a:solidFill>
                    <a:schemeClr val="accent2">
                      <a:lumMod val="50000"/>
                      <a:lumOff val="50000"/>
                    </a:schemeClr>
                  </a:solidFill>
                </a:rPr>
                <a:t>50 </a:t>
              </a:r>
              <a:r>
                <a:rPr lang="fr-FR" sz="1600" b="1" dirty="0" err="1">
                  <a:solidFill>
                    <a:schemeClr val="accent2">
                      <a:lumMod val="50000"/>
                      <a:lumOff val="50000"/>
                    </a:schemeClr>
                  </a:solidFill>
                </a:rPr>
                <a:t>GeV</a:t>
              </a:r>
              <a:r>
                <a:rPr lang="fr-FR" sz="1600" b="1" dirty="0">
                  <a:solidFill>
                    <a:schemeClr val="accent2">
                      <a:lumMod val="50000"/>
                      <a:lumOff val="50000"/>
                    </a:schemeClr>
                  </a:solidFill>
                </a:rPr>
                <a:t> pion</a:t>
              </a:r>
            </a:p>
          </p:txBody>
        </p:sp>
        <p:sp>
          <p:nvSpPr>
            <p:cNvPr id="36884" name="ZoneTexte 11"/>
            <p:cNvSpPr txBox="1">
              <a:spLocks noChangeArrowheads="1"/>
            </p:cNvSpPr>
            <p:nvPr/>
          </p:nvSpPr>
          <p:spPr bwMode="auto">
            <a:xfrm>
              <a:off x="6172200" y="4191000"/>
              <a:ext cx="2209800" cy="338138"/>
            </a:xfrm>
            <a:prstGeom prst="rect">
              <a:avLst/>
            </a:prstGeom>
            <a:noFill/>
            <a:ln w="9525">
              <a:noFill/>
              <a:miter lim="800000"/>
              <a:headEnd/>
              <a:tailEnd/>
            </a:ln>
          </p:spPr>
          <p:txBody>
            <a:bodyPr>
              <a:prstTxWarp prst="textNoShape">
                <a:avLst/>
              </a:prstTxWarp>
              <a:spAutoFit/>
            </a:bodyPr>
            <a:lstStyle/>
            <a:p>
              <a:r>
                <a:rPr lang="fr-FR" sz="1600" b="1" dirty="0">
                  <a:solidFill>
                    <a:srgbClr val="F13535"/>
                  </a:solidFill>
                </a:rPr>
                <a:t>50 </a:t>
              </a:r>
              <a:r>
                <a:rPr lang="fr-FR" sz="1600" b="1" dirty="0" err="1">
                  <a:solidFill>
                    <a:srgbClr val="F13535"/>
                  </a:solidFill>
                </a:rPr>
                <a:t>GeV</a:t>
              </a:r>
              <a:r>
                <a:rPr lang="fr-FR" sz="1600" b="1" dirty="0">
                  <a:solidFill>
                    <a:srgbClr val="F13535"/>
                  </a:solidFill>
                </a:rPr>
                <a:t>  </a:t>
              </a:r>
              <a:r>
                <a:rPr lang="fr-FR" sz="1600" b="1" dirty="0" err="1">
                  <a:solidFill>
                    <a:srgbClr val="F13535"/>
                  </a:solidFill>
                </a:rPr>
                <a:t>electron</a:t>
              </a:r>
              <a:endParaRPr lang="fr-FR" sz="1600" b="1" dirty="0">
                <a:solidFill>
                  <a:srgbClr val="F13535"/>
                </a:solidFill>
              </a:endParaRPr>
            </a:p>
          </p:txBody>
        </p:sp>
        <p:sp>
          <p:nvSpPr>
            <p:cNvPr id="36885" name="ZoneTexte 35"/>
            <p:cNvSpPr txBox="1">
              <a:spLocks noChangeArrowheads="1"/>
            </p:cNvSpPr>
            <p:nvPr/>
          </p:nvSpPr>
          <p:spPr bwMode="auto">
            <a:xfrm>
              <a:off x="533400" y="1216025"/>
              <a:ext cx="304800" cy="307975"/>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X</a:t>
              </a:r>
            </a:p>
          </p:txBody>
        </p:sp>
        <p:sp>
          <p:nvSpPr>
            <p:cNvPr id="36886" name="ZoneTexte 35"/>
            <p:cNvSpPr txBox="1">
              <a:spLocks noChangeArrowheads="1"/>
            </p:cNvSpPr>
            <p:nvPr/>
          </p:nvSpPr>
          <p:spPr bwMode="auto">
            <a:xfrm>
              <a:off x="533400" y="3883025"/>
              <a:ext cx="304800" cy="307975"/>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X</a:t>
              </a:r>
            </a:p>
          </p:txBody>
        </p:sp>
        <p:sp>
          <p:nvSpPr>
            <p:cNvPr id="36887" name="ZoneTexte 35"/>
            <p:cNvSpPr txBox="1">
              <a:spLocks noChangeArrowheads="1"/>
            </p:cNvSpPr>
            <p:nvPr/>
          </p:nvSpPr>
          <p:spPr bwMode="auto">
            <a:xfrm>
              <a:off x="533400" y="2362200"/>
              <a:ext cx="301172"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Y</a:t>
              </a:r>
            </a:p>
          </p:txBody>
        </p:sp>
        <p:sp>
          <p:nvSpPr>
            <p:cNvPr id="36888" name="ZoneTexte 35"/>
            <p:cNvSpPr txBox="1">
              <a:spLocks noChangeArrowheads="1"/>
            </p:cNvSpPr>
            <p:nvPr/>
          </p:nvSpPr>
          <p:spPr bwMode="auto">
            <a:xfrm>
              <a:off x="533400" y="5330825"/>
              <a:ext cx="301172"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Y</a:t>
              </a:r>
            </a:p>
          </p:txBody>
        </p:sp>
        <p:sp>
          <p:nvSpPr>
            <p:cNvPr id="36889" name="ZoneTexte 35"/>
            <p:cNvSpPr txBox="1">
              <a:spLocks noChangeArrowheads="1"/>
            </p:cNvSpPr>
            <p:nvPr/>
          </p:nvSpPr>
          <p:spPr bwMode="auto">
            <a:xfrm>
              <a:off x="3820466" y="2819400"/>
              <a:ext cx="294334"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Z</a:t>
              </a:r>
            </a:p>
          </p:txBody>
        </p:sp>
        <p:sp>
          <p:nvSpPr>
            <p:cNvPr id="36890" name="ZoneTexte 35"/>
            <p:cNvSpPr txBox="1">
              <a:spLocks noChangeArrowheads="1"/>
            </p:cNvSpPr>
            <p:nvPr/>
          </p:nvSpPr>
          <p:spPr bwMode="auto">
            <a:xfrm>
              <a:off x="3810000" y="1524000"/>
              <a:ext cx="294334"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Z</a:t>
              </a:r>
            </a:p>
          </p:txBody>
        </p:sp>
        <p:sp>
          <p:nvSpPr>
            <p:cNvPr id="36891" name="ZoneTexte 35"/>
            <p:cNvSpPr txBox="1">
              <a:spLocks noChangeArrowheads="1"/>
            </p:cNvSpPr>
            <p:nvPr/>
          </p:nvSpPr>
          <p:spPr bwMode="auto">
            <a:xfrm>
              <a:off x="3820466" y="5715000"/>
              <a:ext cx="294334"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Z</a:t>
              </a:r>
            </a:p>
          </p:txBody>
        </p:sp>
        <p:sp>
          <p:nvSpPr>
            <p:cNvPr id="36892" name="ZoneTexte 35"/>
            <p:cNvSpPr txBox="1">
              <a:spLocks noChangeArrowheads="1"/>
            </p:cNvSpPr>
            <p:nvPr/>
          </p:nvSpPr>
          <p:spPr bwMode="auto">
            <a:xfrm>
              <a:off x="3820466" y="4343400"/>
              <a:ext cx="294334"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Z</a:t>
              </a:r>
            </a:p>
          </p:txBody>
        </p:sp>
        <p:sp>
          <p:nvSpPr>
            <p:cNvPr id="36893" name="ZoneTexte 35"/>
            <p:cNvSpPr txBox="1">
              <a:spLocks noChangeArrowheads="1"/>
            </p:cNvSpPr>
            <p:nvPr/>
          </p:nvSpPr>
          <p:spPr bwMode="auto">
            <a:xfrm>
              <a:off x="7620000" y="2743200"/>
              <a:ext cx="381000" cy="307777"/>
            </a:xfrm>
            <a:prstGeom prst="rect">
              <a:avLst/>
            </a:prstGeom>
            <a:noFill/>
            <a:ln w="9525">
              <a:noFill/>
              <a:miter lim="800000"/>
              <a:headEnd/>
              <a:tailEnd/>
            </a:ln>
          </p:spPr>
          <p:txBody>
            <a:bodyPr>
              <a:prstTxWarp prst="textNoShape">
                <a:avLst/>
              </a:prstTxWarp>
              <a:spAutoFit/>
            </a:bodyPr>
            <a:lstStyle/>
            <a:p>
              <a:r>
                <a:rPr lang="fr-FR" sz="1400">
                  <a:solidFill>
                    <a:srgbClr val="000000"/>
                  </a:solidFill>
                </a:rPr>
                <a:t>Z</a:t>
              </a:r>
            </a:p>
          </p:txBody>
        </p:sp>
        <p:sp>
          <p:nvSpPr>
            <p:cNvPr id="36894" name="ZoneTexte 35"/>
            <p:cNvSpPr txBox="1">
              <a:spLocks noChangeArrowheads="1"/>
            </p:cNvSpPr>
            <p:nvPr/>
          </p:nvSpPr>
          <p:spPr bwMode="auto">
            <a:xfrm>
              <a:off x="7620000" y="1524000"/>
              <a:ext cx="294334"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Z</a:t>
              </a:r>
            </a:p>
          </p:txBody>
        </p:sp>
        <p:sp>
          <p:nvSpPr>
            <p:cNvPr id="36895" name="ZoneTexte 35"/>
            <p:cNvSpPr txBox="1">
              <a:spLocks noChangeArrowheads="1"/>
            </p:cNvSpPr>
            <p:nvPr/>
          </p:nvSpPr>
          <p:spPr bwMode="auto">
            <a:xfrm>
              <a:off x="7554266" y="4495800"/>
              <a:ext cx="294334"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Z</a:t>
              </a:r>
            </a:p>
          </p:txBody>
        </p:sp>
        <p:sp>
          <p:nvSpPr>
            <p:cNvPr id="36896" name="ZoneTexte 35"/>
            <p:cNvSpPr txBox="1">
              <a:spLocks noChangeArrowheads="1"/>
            </p:cNvSpPr>
            <p:nvPr/>
          </p:nvSpPr>
          <p:spPr bwMode="auto">
            <a:xfrm>
              <a:off x="7554266" y="5712023"/>
              <a:ext cx="294334" cy="307777"/>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Z</a:t>
              </a:r>
            </a:p>
          </p:txBody>
        </p:sp>
      </p:grpSp>
      <p:sp>
        <p:nvSpPr>
          <p:cNvPr id="36870" name="ZoneTexte 22"/>
          <p:cNvSpPr txBox="1">
            <a:spLocks noChangeArrowheads="1"/>
          </p:cNvSpPr>
          <p:nvPr/>
        </p:nvSpPr>
        <p:spPr bwMode="auto">
          <a:xfrm>
            <a:off x="7391400" y="3048000"/>
            <a:ext cx="1752600" cy="369888"/>
          </a:xfrm>
          <a:prstGeom prst="rect">
            <a:avLst/>
          </a:prstGeom>
          <a:noFill/>
          <a:ln w="9525">
            <a:noFill/>
            <a:miter lim="800000"/>
            <a:headEnd/>
            <a:tailEnd/>
          </a:ln>
        </p:spPr>
        <p:txBody>
          <a:bodyPr>
            <a:prstTxWarp prst="textNoShape">
              <a:avLst/>
            </a:prstTxWarp>
            <a:spAutoFit/>
          </a:bodyPr>
          <a:lstStyle/>
          <a:p>
            <a:r>
              <a:rPr lang="fr-FR">
                <a:solidFill>
                  <a:srgbClr val="000000"/>
                </a:solidFill>
              </a:rPr>
              <a:t> </a:t>
            </a:r>
            <a:r>
              <a:rPr lang="en-US">
                <a:solidFill>
                  <a:srgbClr val="000000"/>
                </a:solidFill>
              </a:rPr>
              <a:t>units in cm</a:t>
            </a:r>
          </a:p>
        </p:txBody>
      </p:sp>
      <p:sp>
        <p:nvSpPr>
          <p:cNvPr id="26" name="ZoneTexte 25"/>
          <p:cNvSpPr txBox="1"/>
          <p:nvPr/>
        </p:nvSpPr>
        <p:spPr>
          <a:xfrm>
            <a:off x="3581400" y="115677"/>
            <a:ext cx="1447800" cy="369332"/>
          </a:xfrm>
          <a:prstGeom prst="rect">
            <a:avLst/>
          </a:prstGeom>
          <a:solidFill>
            <a:schemeClr val="bg1"/>
          </a:solidFill>
          <a:ln>
            <a:solidFill>
              <a:schemeClr val="accent1"/>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fr-FR" b="1" dirty="0">
                <a:solidFill>
                  <a:srgbClr val="000000"/>
                </a:solidFill>
              </a:rPr>
              <a:t>Event display</a:t>
            </a:r>
          </a:p>
        </p:txBody>
      </p:sp>
      <p:sp>
        <p:nvSpPr>
          <p:cNvPr id="36874" name="ZoneTexte 26"/>
          <p:cNvSpPr txBox="1">
            <a:spLocks noChangeArrowheads="1"/>
          </p:cNvSpPr>
          <p:nvPr/>
        </p:nvSpPr>
        <p:spPr bwMode="auto">
          <a:xfrm>
            <a:off x="-228600" y="3657600"/>
            <a:ext cx="184150" cy="369888"/>
          </a:xfrm>
          <a:prstGeom prst="rect">
            <a:avLst/>
          </a:prstGeom>
          <a:noFill/>
          <a:ln w="9525">
            <a:noFill/>
            <a:miter lim="800000"/>
            <a:headEnd/>
            <a:tailEnd/>
          </a:ln>
        </p:spPr>
        <p:txBody>
          <a:bodyPr wrap="none">
            <a:prstTxWarp prst="textNoShape">
              <a:avLst/>
            </a:prstTxWarp>
            <a:spAutoFit/>
          </a:bodyPr>
          <a:lstStyle/>
          <a:p>
            <a:endParaRPr lang="fr-FR"/>
          </a:p>
        </p:txBody>
      </p:sp>
      <p:sp>
        <p:nvSpPr>
          <p:cNvPr id="28" name="ZoneTexte 27"/>
          <p:cNvSpPr txBox="1"/>
          <p:nvPr/>
        </p:nvSpPr>
        <p:spPr>
          <a:xfrm>
            <a:off x="3581400" y="2895600"/>
            <a:ext cx="1524000" cy="646331"/>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wrap="square">
            <a:spAutoFit/>
          </a:bodyPr>
          <a:lstStyle/>
          <a:p>
            <a:pPr>
              <a:defRPr/>
            </a:pPr>
            <a:r>
              <a:rPr lang="fr-FR" b="1" dirty="0" smtClean="0">
                <a:solidFill>
                  <a:srgbClr val="000000"/>
                </a:solidFill>
              </a:rPr>
              <a:t> </a:t>
            </a:r>
            <a:r>
              <a:rPr lang="fr-FR" b="1" dirty="0" err="1" smtClean="0">
                <a:solidFill>
                  <a:srgbClr val="000000"/>
                </a:solidFill>
              </a:rPr>
              <a:t>TriggerLess</a:t>
            </a:r>
            <a:endParaRPr lang="fr-FR" b="1" dirty="0" smtClean="0">
              <a:solidFill>
                <a:srgbClr val="000000"/>
              </a:solidFill>
            </a:endParaRPr>
          </a:p>
          <a:p>
            <a:pPr>
              <a:defRPr/>
            </a:pPr>
            <a:r>
              <a:rPr lang="fr-FR" b="1" dirty="0" err="1" smtClean="0">
                <a:solidFill>
                  <a:srgbClr val="000000"/>
                </a:solidFill>
              </a:rPr>
              <a:t>Power</a:t>
            </a:r>
            <a:r>
              <a:rPr lang="fr-FR" b="1" dirty="0" err="1">
                <a:solidFill>
                  <a:srgbClr val="000000"/>
                </a:solidFill>
              </a:rPr>
              <a:t>-Pulsed</a:t>
            </a:r>
            <a:endParaRPr lang="fr-FR" b="1" dirty="0">
              <a:solidFill>
                <a:srgbClr val="000000"/>
              </a:solidFill>
            </a:endParaRPr>
          </a:p>
        </p:txBody>
      </p:sp>
      <p:sp>
        <p:nvSpPr>
          <p:cNvPr id="36878" name="ZoneTexte 24"/>
          <p:cNvSpPr txBox="1">
            <a:spLocks noChangeArrowheads="1"/>
          </p:cNvSpPr>
          <p:nvPr/>
        </p:nvSpPr>
        <p:spPr bwMode="auto">
          <a:xfrm>
            <a:off x="533400" y="6019800"/>
            <a:ext cx="8229600" cy="338138"/>
          </a:xfrm>
          <a:prstGeom prst="rect">
            <a:avLst/>
          </a:prstGeom>
          <a:noFill/>
          <a:ln w="9525">
            <a:noFill/>
            <a:miter lim="800000"/>
            <a:headEnd/>
            <a:tailEnd/>
          </a:ln>
        </p:spPr>
        <p:txBody>
          <a:bodyPr>
            <a:prstTxWarp prst="textNoShape">
              <a:avLst/>
            </a:prstTxWarp>
            <a:spAutoFit/>
          </a:bodyPr>
          <a:lstStyle/>
          <a:p>
            <a:r>
              <a:rPr lang="en-GB" sz="1600">
                <a:solidFill>
                  <a:srgbClr val="000000"/>
                </a:solidFill>
              </a:rPr>
              <a:t>Colours correspond to the three thresholds: Green (100 fC), Blue (5 pC), Red (15 pC)</a:t>
            </a:r>
          </a:p>
        </p:txBody>
      </p:sp>
      <p:sp>
        <p:nvSpPr>
          <p:cNvPr id="36879" name="ZoneTexte 29"/>
          <p:cNvSpPr txBox="1">
            <a:spLocks noChangeArrowheads="1"/>
          </p:cNvSpPr>
          <p:nvPr/>
        </p:nvSpPr>
        <p:spPr bwMode="auto">
          <a:xfrm>
            <a:off x="533400" y="6400800"/>
            <a:ext cx="6477000" cy="369888"/>
          </a:xfrm>
          <a:prstGeom prst="rect">
            <a:avLst/>
          </a:prstGeom>
          <a:noFill/>
          <a:ln w="9525">
            <a:noFill/>
            <a:miter lim="800000"/>
            <a:headEnd/>
            <a:tailEnd/>
          </a:ln>
        </p:spPr>
        <p:txBody>
          <a:bodyPr>
            <a:prstTxWarp prst="textNoShape">
              <a:avLst/>
            </a:prstTxWarp>
            <a:spAutoFit/>
          </a:bodyPr>
          <a:lstStyle/>
          <a:p>
            <a:r>
              <a:rPr lang="en-GB">
                <a:solidFill>
                  <a:srgbClr val="000000"/>
                </a:solidFill>
              </a:rPr>
              <a:t>Raw data, no treatment except time hit clustering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142"/>
          <p:cNvPicPr>
            <a:picLocks noChangeAspect="1" noChangeArrowheads="1"/>
          </p:cNvPicPr>
          <p:nvPr/>
        </p:nvPicPr>
        <p:blipFill>
          <a:blip r:embed="rId2"/>
          <a:srcRect/>
          <a:stretch>
            <a:fillRect/>
          </a:stretch>
        </p:blipFill>
        <p:spPr bwMode="auto">
          <a:xfrm>
            <a:off x="22698075" y="25146000"/>
            <a:ext cx="7273925" cy="6678613"/>
          </a:xfrm>
          <a:prstGeom prst="rect">
            <a:avLst/>
          </a:prstGeom>
          <a:noFill/>
          <a:ln w="9525">
            <a:noFill/>
            <a:miter lim="800000"/>
            <a:headEnd/>
            <a:tailEnd/>
          </a:ln>
        </p:spPr>
      </p:pic>
      <p:pic>
        <p:nvPicPr>
          <p:cNvPr id="56323" name="Picture 142"/>
          <p:cNvPicPr>
            <a:picLocks noChangeAspect="1" noChangeArrowheads="1"/>
          </p:cNvPicPr>
          <p:nvPr/>
        </p:nvPicPr>
        <p:blipFill>
          <a:blip r:embed="rId2"/>
          <a:srcRect/>
          <a:stretch>
            <a:fillRect/>
          </a:stretch>
        </p:blipFill>
        <p:spPr bwMode="auto">
          <a:xfrm>
            <a:off x="22850475" y="25298400"/>
            <a:ext cx="7273925" cy="6678613"/>
          </a:xfrm>
          <a:prstGeom prst="rect">
            <a:avLst/>
          </a:prstGeom>
          <a:noFill/>
          <a:ln w="9525">
            <a:noFill/>
            <a:miter lim="800000"/>
            <a:headEnd/>
            <a:tailEnd/>
          </a:ln>
        </p:spPr>
      </p:pic>
      <p:pic>
        <p:nvPicPr>
          <p:cNvPr id="56324" name="Picture 142"/>
          <p:cNvPicPr>
            <a:picLocks noChangeAspect="1" noChangeArrowheads="1"/>
          </p:cNvPicPr>
          <p:nvPr/>
        </p:nvPicPr>
        <p:blipFill>
          <a:blip r:embed="rId2"/>
          <a:srcRect/>
          <a:stretch>
            <a:fillRect/>
          </a:stretch>
        </p:blipFill>
        <p:spPr bwMode="auto">
          <a:xfrm>
            <a:off x="4724400" y="1143000"/>
            <a:ext cx="3997325" cy="4133850"/>
          </a:xfrm>
          <a:prstGeom prst="rect">
            <a:avLst/>
          </a:prstGeom>
          <a:noFill/>
          <a:ln w="9525">
            <a:noFill/>
            <a:miter lim="800000"/>
            <a:headEnd/>
            <a:tailEnd/>
          </a:ln>
        </p:spPr>
      </p:pic>
      <p:pic>
        <p:nvPicPr>
          <p:cNvPr id="56325" name="Picture 144"/>
          <p:cNvPicPr>
            <a:picLocks noChangeAspect="1" noChangeArrowheads="1"/>
          </p:cNvPicPr>
          <p:nvPr/>
        </p:nvPicPr>
        <p:blipFill>
          <a:blip r:embed="rId3"/>
          <a:srcRect/>
          <a:stretch>
            <a:fillRect/>
          </a:stretch>
        </p:blipFill>
        <p:spPr bwMode="auto">
          <a:xfrm>
            <a:off x="228600" y="1066800"/>
            <a:ext cx="4376738" cy="4210050"/>
          </a:xfrm>
          <a:prstGeom prst="rect">
            <a:avLst/>
          </a:prstGeom>
          <a:noFill/>
          <a:ln w="9525">
            <a:noFill/>
            <a:miter lim="800000"/>
            <a:headEnd/>
            <a:tailEnd/>
          </a:ln>
        </p:spPr>
      </p:pic>
      <p:sp>
        <p:nvSpPr>
          <p:cNvPr id="56326" name="Rectangle 149"/>
          <p:cNvSpPr>
            <a:spLocks noChangeArrowheads="1"/>
          </p:cNvSpPr>
          <p:nvPr/>
        </p:nvSpPr>
        <p:spPr bwMode="auto">
          <a:xfrm>
            <a:off x="17513300" y="26223913"/>
            <a:ext cx="3889375" cy="488950"/>
          </a:xfrm>
          <a:prstGeom prst="rect">
            <a:avLst/>
          </a:prstGeom>
          <a:no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 pos="10134600" algn="l"/>
                <a:tab pos="10858500" algn="l"/>
                <a:tab pos="11582400" algn="l"/>
                <a:tab pos="12306300" algn="l"/>
              </a:tabLst>
            </a:pPr>
            <a:r>
              <a:rPr lang="fr-FR" sz="2600" b="1" i="1">
                <a:ea typeface="Times New Roman" charset="0"/>
                <a:cs typeface="Times New Roman" charset="0"/>
              </a:rPr>
              <a:t>Pion 100 GeV (data)</a:t>
            </a:r>
          </a:p>
        </p:txBody>
      </p:sp>
      <p:sp>
        <p:nvSpPr>
          <p:cNvPr id="56327" name="ZoneTexte 9"/>
          <p:cNvSpPr txBox="1">
            <a:spLocks noChangeArrowheads="1"/>
          </p:cNvSpPr>
          <p:nvPr/>
        </p:nvSpPr>
        <p:spPr bwMode="auto">
          <a:xfrm>
            <a:off x="3810000" y="5573713"/>
            <a:ext cx="1828800" cy="369887"/>
          </a:xfrm>
          <a:prstGeom prst="rect">
            <a:avLst/>
          </a:prstGeom>
          <a:noFill/>
          <a:ln w="9525">
            <a:noFill/>
            <a:miter lim="800000"/>
            <a:headEnd/>
            <a:tailEnd/>
          </a:ln>
        </p:spPr>
        <p:txBody>
          <a:bodyPr>
            <a:prstTxWarp prst="textNoShape">
              <a:avLst/>
            </a:prstTxWarp>
            <a:spAutoFit/>
          </a:bodyPr>
          <a:lstStyle/>
          <a:p>
            <a:r>
              <a:rPr lang="fr-FR">
                <a:solidFill>
                  <a:schemeClr val="tx1"/>
                </a:solidFill>
              </a:rPr>
              <a:t>100 GeV pions</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1" name="Image 2" descr="Capture d’écran 2013-02-18 à 22.50.31.png"/>
          <p:cNvPicPr>
            <a:picLocks noChangeAspect="1"/>
          </p:cNvPicPr>
          <p:nvPr/>
        </p:nvPicPr>
        <p:blipFill>
          <a:blip r:embed="rId2"/>
          <a:srcRect/>
          <a:stretch>
            <a:fillRect/>
          </a:stretch>
        </p:blipFill>
        <p:spPr bwMode="auto">
          <a:xfrm>
            <a:off x="4621110" y="517442"/>
            <a:ext cx="4065690" cy="3063958"/>
          </a:xfrm>
          <a:prstGeom prst="rect">
            <a:avLst/>
          </a:prstGeom>
          <a:noFill/>
          <a:ln w="9525">
            <a:noFill/>
            <a:miter lim="800000"/>
            <a:headEnd/>
            <a:tailEnd/>
          </a:ln>
        </p:spPr>
      </p:pic>
      <p:sp>
        <p:nvSpPr>
          <p:cNvPr id="37892" name="ZoneTexte 6"/>
          <p:cNvSpPr txBox="1">
            <a:spLocks noChangeArrowheads="1"/>
          </p:cNvSpPr>
          <p:nvPr/>
        </p:nvSpPr>
        <p:spPr bwMode="auto">
          <a:xfrm>
            <a:off x="1371600" y="6440487"/>
            <a:ext cx="5410200" cy="369332"/>
          </a:xfrm>
          <a:prstGeom prst="rect">
            <a:avLst/>
          </a:prstGeom>
          <a:noFill/>
          <a:ln w="9525">
            <a:noFill/>
            <a:miter lim="800000"/>
            <a:headEnd/>
            <a:tailEnd/>
          </a:ln>
        </p:spPr>
        <p:txBody>
          <a:bodyPr wrap="square">
            <a:prstTxWarp prst="textNoShape">
              <a:avLst/>
            </a:prstTxWarp>
            <a:spAutoFit/>
          </a:bodyPr>
          <a:lstStyle/>
          <a:p>
            <a:r>
              <a:rPr lang="en-US" dirty="0"/>
              <a:t>Semi-digital improvement with respect to digital version.</a:t>
            </a:r>
          </a:p>
        </p:txBody>
      </p:sp>
      <p:grpSp>
        <p:nvGrpSpPr>
          <p:cNvPr id="9" name="Grouper 8"/>
          <p:cNvGrpSpPr/>
          <p:nvPr/>
        </p:nvGrpSpPr>
        <p:grpSpPr>
          <a:xfrm>
            <a:off x="4648200" y="3581400"/>
            <a:ext cx="4038600" cy="2859087"/>
            <a:chOff x="5308122" y="350168"/>
            <a:chExt cx="4648200" cy="3952225"/>
          </a:xfrm>
        </p:grpSpPr>
        <p:pic>
          <p:nvPicPr>
            <p:cNvPr id="37890" name="Image 1" descr="Capture d’écran 2013-02-18 à 22.45.21.png"/>
            <p:cNvPicPr>
              <a:picLocks noChangeAspect="1"/>
            </p:cNvPicPr>
            <p:nvPr/>
          </p:nvPicPr>
          <p:blipFill>
            <a:blip r:embed="rId3"/>
            <a:srcRect/>
            <a:stretch>
              <a:fillRect/>
            </a:stretch>
          </p:blipFill>
          <p:spPr bwMode="auto">
            <a:xfrm>
              <a:off x="5308122" y="350168"/>
              <a:ext cx="4648200" cy="3952225"/>
            </a:xfrm>
            <a:prstGeom prst="rect">
              <a:avLst/>
            </a:prstGeom>
            <a:noFill/>
            <a:ln w="9525">
              <a:noFill/>
              <a:miter lim="800000"/>
              <a:headEnd/>
              <a:tailEnd/>
            </a:ln>
          </p:spPr>
        </p:pic>
        <p:sp>
          <p:nvSpPr>
            <p:cNvPr id="37894" name="ZoneTexte 6"/>
            <p:cNvSpPr txBox="1">
              <a:spLocks noChangeArrowheads="1"/>
            </p:cNvSpPr>
            <p:nvPr/>
          </p:nvSpPr>
          <p:spPr bwMode="auto">
            <a:xfrm>
              <a:off x="6185141" y="3299525"/>
              <a:ext cx="3072817" cy="378891"/>
            </a:xfrm>
            <a:prstGeom prst="rect">
              <a:avLst/>
            </a:prstGeom>
            <a:noFill/>
            <a:ln w="9525">
              <a:noFill/>
              <a:miter lim="800000"/>
              <a:headEnd/>
              <a:tailEnd/>
            </a:ln>
          </p:spPr>
          <p:txBody>
            <a:bodyPr wrap="square">
              <a:prstTxWarp prst="textNoShape">
                <a:avLst/>
              </a:prstTxWarp>
              <a:spAutoFit/>
            </a:bodyPr>
            <a:lstStyle/>
            <a:p>
              <a:r>
                <a:rPr lang="fr-FR" sz="1200" dirty="0">
                  <a:solidFill>
                    <a:srgbClr val="000000"/>
                  </a:solidFill>
                  <a:latin typeface="Verdana"/>
                  <a:cs typeface="Verdana"/>
                </a:rPr>
                <a:t>Calice note CAN-037</a:t>
              </a:r>
            </a:p>
          </p:txBody>
        </p:sp>
      </p:grpSp>
      <p:sp>
        <p:nvSpPr>
          <p:cNvPr id="8" name="ZoneTexte 7"/>
          <p:cNvSpPr txBox="1"/>
          <p:nvPr/>
        </p:nvSpPr>
        <p:spPr>
          <a:xfrm>
            <a:off x="152400" y="76200"/>
            <a:ext cx="6324600" cy="584776"/>
          </a:xfrm>
          <a:prstGeom prst="rect">
            <a:avLst/>
          </a:prstGeom>
          <a:noFill/>
        </p:spPr>
        <p:txBody>
          <a:bodyPr wrap="square" rtlCol="0">
            <a:spAutoFit/>
          </a:bodyPr>
          <a:lstStyle/>
          <a:p>
            <a:r>
              <a:rPr lang="en-GB" dirty="0" smtClean="0">
                <a:latin typeface="Verdana"/>
                <a:cs typeface="Verdana"/>
              </a:rPr>
              <a:t>First results on linearity and energy resolution </a:t>
            </a:r>
          </a:p>
          <a:p>
            <a:r>
              <a:rPr lang="en-GB" sz="1400" dirty="0" smtClean="0">
                <a:latin typeface="Verdana"/>
                <a:cs typeface="Verdana"/>
              </a:rPr>
              <a:t>with no calibration and with no gain correction.</a:t>
            </a:r>
            <a:endParaRPr lang="en-GB" sz="1400" dirty="0">
              <a:latin typeface="Verdana"/>
              <a:cs typeface="Verdana"/>
            </a:endParaRPr>
          </a:p>
        </p:txBody>
      </p:sp>
      <p:pic>
        <p:nvPicPr>
          <p:cNvPr id="10" name="Image 9" descr="Capture d’écran 2014-01-22 à 18.19.04.png"/>
          <p:cNvPicPr>
            <a:picLocks noChangeAspect="1"/>
          </p:cNvPicPr>
          <p:nvPr/>
        </p:nvPicPr>
        <p:blipFill>
          <a:blip r:embed="rId4"/>
          <a:stretch>
            <a:fillRect/>
          </a:stretch>
        </p:blipFill>
        <p:spPr>
          <a:xfrm>
            <a:off x="228600" y="990600"/>
            <a:ext cx="4065690" cy="2362200"/>
          </a:xfrm>
          <a:prstGeom prst="rect">
            <a:avLst/>
          </a:prstGeom>
        </p:spPr>
      </p:pic>
      <p:pic>
        <p:nvPicPr>
          <p:cNvPr id="11" name="Image 10" descr="Capture d’écran 2014-01-22 à 18.19.34.png"/>
          <p:cNvPicPr>
            <a:picLocks noChangeAspect="1"/>
          </p:cNvPicPr>
          <p:nvPr/>
        </p:nvPicPr>
        <p:blipFill>
          <a:blip r:embed="rId5"/>
          <a:stretch>
            <a:fillRect/>
          </a:stretch>
        </p:blipFill>
        <p:spPr>
          <a:xfrm>
            <a:off x="221960" y="3657600"/>
            <a:ext cx="4072330" cy="2362200"/>
          </a:xfrm>
          <a:prstGeom prst="rect">
            <a:avLst/>
          </a:prstGeom>
        </p:spPr>
      </p:pic>
      <p:sp>
        <p:nvSpPr>
          <p:cNvPr id="12" name="ZoneTexte 11"/>
          <p:cNvSpPr txBox="1"/>
          <p:nvPr/>
        </p:nvSpPr>
        <p:spPr>
          <a:xfrm>
            <a:off x="1508452" y="621268"/>
            <a:ext cx="1082348" cy="369332"/>
          </a:xfrm>
          <a:prstGeom prst="rect">
            <a:avLst/>
          </a:prstGeom>
          <a:noFill/>
        </p:spPr>
        <p:txBody>
          <a:bodyPr wrap="none" rtlCol="0">
            <a:spAutoFit/>
          </a:bodyPr>
          <a:lstStyle/>
          <a:p>
            <a:r>
              <a:rPr lang="en-GB" dirty="0" smtClean="0"/>
              <a:t>Efficiency </a:t>
            </a:r>
            <a:endParaRPr lang="en-GB" dirty="0"/>
          </a:p>
        </p:txBody>
      </p:sp>
      <p:sp>
        <p:nvSpPr>
          <p:cNvPr id="13" name="ZoneTexte 12"/>
          <p:cNvSpPr txBox="1"/>
          <p:nvPr/>
        </p:nvSpPr>
        <p:spPr>
          <a:xfrm>
            <a:off x="1508452" y="3288268"/>
            <a:ext cx="1620957" cy="369332"/>
          </a:xfrm>
          <a:prstGeom prst="rect">
            <a:avLst/>
          </a:prstGeom>
          <a:noFill/>
        </p:spPr>
        <p:txBody>
          <a:bodyPr wrap="none" rtlCol="0">
            <a:spAutoFit/>
          </a:bodyPr>
          <a:lstStyle/>
          <a:p>
            <a:r>
              <a:rPr lang="en-GB" dirty="0" smtClean="0"/>
              <a:t>Pad multiplicity </a:t>
            </a:r>
            <a:endParaRPr lang="en-GB" dirty="0"/>
          </a:p>
        </p:txBody>
      </p:sp>
      <p:sp>
        <p:nvSpPr>
          <p:cNvPr id="16" name="ZoneTexte 15"/>
          <p:cNvSpPr txBox="1"/>
          <p:nvPr/>
        </p:nvSpPr>
        <p:spPr>
          <a:xfrm>
            <a:off x="7239000" y="4114800"/>
            <a:ext cx="1143000" cy="646331"/>
          </a:xfrm>
          <a:prstGeom prst="rect">
            <a:avLst/>
          </a:prstGeom>
          <a:solidFill>
            <a:schemeClr val="bg1"/>
          </a:solidFill>
        </p:spPr>
        <p:txBody>
          <a:bodyPr wrap="square" rtlCol="0">
            <a:spAutoFit/>
          </a:bodyPr>
          <a:lstStyle/>
          <a:p>
            <a:r>
              <a:rPr lang="en-GB" sz="1200" dirty="0" smtClean="0"/>
              <a:t>BINARY</a:t>
            </a:r>
          </a:p>
          <a:p>
            <a:endParaRPr lang="en-GB" sz="1200" dirty="0" smtClean="0"/>
          </a:p>
          <a:p>
            <a:r>
              <a:rPr lang="en-GB" sz="1200" dirty="0" smtClean="0"/>
              <a:t>Multi-threshold</a:t>
            </a:r>
            <a:endParaRPr lang="en-GB" sz="1200"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3" name="Image 4" descr="Capture d’écran 2013-10-21 à 15.45.30.png"/>
          <p:cNvPicPr>
            <a:picLocks noChangeAspect="1"/>
          </p:cNvPicPr>
          <p:nvPr/>
        </p:nvPicPr>
        <p:blipFill>
          <a:blip r:embed="rId2"/>
          <a:srcRect/>
          <a:stretch>
            <a:fillRect/>
          </a:stretch>
        </p:blipFill>
        <p:spPr bwMode="auto">
          <a:xfrm>
            <a:off x="4800600" y="3213100"/>
            <a:ext cx="4038600" cy="3568700"/>
          </a:xfrm>
          <a:prstGeom prst="rect">
            <a:avLst/>
          </a:prstGeom>
          <a:noFill/>
          <a:ln w="9525">
            <a:noFill/>
            <a:miter lim="800000"/>
            <a:headEnd/>
            <a:tailEnd/>
          </a:ln>
        </p:spPr>
      </p:pic>
      <p:pic>
        <p:nvPicPr>
          <p:cNvPr id="4" name="Image 3" descr="shower80-3_SIMU.pdf"/>
          <p:cNvPicPr>
            <a:picLocks noChangeAspect="1"/>
          </p:cNvPicPr>
          <p:nvPr/>
        </p:nvPicPr>
        <p:blipFill>
          <a:blip r:embed="rId3"/>
          <a:srcRect/>
          <a:stretch>
            <a:fillRect/>
          </a:stretch>
        </p:blipFill>
        <p:spPr bwMode="auto">
          <a:xfrm>
            <a:off x="152400" y="3200400"/>
            <a:ext cx="4191000" cy="3568700"/>
          </a:xfrm>
          <a:prstGeom prst="rect">
            <a:avLst/>
          </a:prstGeom>
          <a:noFill/>
          <a:ln w="9525">
            <a:noFill/>
            <a:miter lim="800000"/>
            <a:headEnd/>
            <a:tailEnd/>
          </a:ln>
        </p:spPr>
      </p:pic>
      <p:sp>
        <p:nvSpPr>
          <p:cNvPr id="5" name="ZoneTexte 4"/>
          <p:cNvSpPr txBox="1"/>
          <p:nvPr/>
        </p:nvSpPr>
        <p:spPr>
          <a:xfrm>
            <a:off x="228600" y="329387"/>
            <a:ext cx="8610600" cy="2185213"/>
          </a:xfrm>
          <a:prstGeom prst="rect">
            <a:avLst/>
          </a:prstGeom>
          <a:noFill/>
        </p:spPr>
        <p:txBody>
          <a:bodyPr wrap="square" rtlCol="0">
            <a:spAutoFit/>
          </a:bodyPr>
          <a:lstStyle/>
          <a:p>
            <a:r>
              <a:rPr lang="en-GB" sz="2000" b="1" dirty="0" smtClean="0">
                <a:latin typeface="Verdana"/>
                <a:cs typeface="Verdana"/>
              </a:rPr>
              <a:t>Ongoing analyses</a:t>
            </a:r>
            <a:endParaRPr lang="en-GB" dirty="0" smtClean="0">
              <a:latin typeface="Verdana"/>
              <a:cs typeface="Verdana"/>
            </a:endParaRPr>
          </a:p>
          <a:p>
            <a:endParaRPr lang="en-GB" dirty="0" smtClean="0">
              <a:latin typeface="Verdana"/>
              <a:cs typeface="Verdana"/>
            </a:endParaRPr>
          </a:p>
          <a:p>
            <a:pPr>
              <a:buFont typeface="Wingdings" charset="2"/>
              <a:buChar char="à"/>
            </a:pPr>
            <a:r>
              <a:rPr lang="en-GB" dirty="0" smtClean="0">
                <a:latin typeface="Verdana"/>
                <a:cs typeface="Verdana"/>
              </a:rPr>
              <a:t> </a:t>
            </a:r>
            <a:r>
              <a:rPr lang="en-GB" sz="1600" dirty="0" smtClean="0">
                <a:latin typeface="Verdana"/>
                <a:cs typeface="Verdana"/>
              </a:rPr>
              <a:t>Calibration </a:t>
            </a:r>
            <a:r>
              <a:rPr lang="en-GB" sz="1600" dirty="0" smtClean="0">
                <a:latin typeface="Verdana"/>
                <a:cs typeface="Verdana"/>
              </a:rPr>
              <a:t>study; </a:t>
            </a:r>
          </a:p>
          <a:p>
            <a:pPr>
              <a:buFont typeface="Wingdings" charset="2"/>
              <a:buChar char="à"/>
            </a:pPr>
            <a:r>
              <a:rPr lang="en-GB" sz="1600" dirty="0" smtClean="0">
                <a:latin typeface="Verdana"/>
                <a:cs typeface="Verdana"/>
                <a:sym typeface="Wingdings"/>
              </a:rPr>
              <a:t>Electron</a:t>
            </a:r>
            <a:r>
              <a:rPr lang="en-GB" sz="1600" dirty="0" smtClean="0">
                <a:latin typeface="Verdana"/>
                <a:cs typeface="Verdana"/>
                <a:sym typeface="Wingdings"/>
              </a:rPr>
              <a:t>-</a:t>
            </a:r>
            <a:r>
              <a:rPr lang="en-GB" sz="1600" dirty="0" err="1" smtClean="0">
                <a:latin typeface="Verdana"/>
                <a:cs typeface="Verdana"/>
                <a:sym typeface="Wingdings"/>
              </a:rPr>
              <a:t>Pion</a:t>
            </a:r>
            <a:r>
              <a:rPr lang="en-GB" sz="1600" dirty="0" smtClean="0">
                <a:latin typeface="Verdana"/>
                <a:cs typeface="Verdana"/>
                <a:sym typeface="Wingdings"/>
              </a:rPr>
              <a:t> </a:t>
            </a:r>
            <a:r>
              <a:rPr lang="en-GB" sz="1600" dirty="0" smtClean="0">
                <a:latin typeface="Verdana"/>
                <a:cs typeface="Verdana"/>
                <a:sym typeface="Wingdings"/>
              </a:rPr>
              <a:t>separation;</a:t>
            </a:r>
            <a:endParaRPr lang="en-GB" sz="1600" dirty="0" smtClean="0">
              <a:latin typeface="Verdana"/>
              <a:cs typeface="Verdana"/>
            </a:endParaRPr>
          </a:p>
          <a:p>
            <a:pPr>
              <a:buFont typeface="Wingdings" charset="2"/>
              <a:buChar char="à"/>
            </a:pPr>
            <a:r>
              <a:rPr lang="en-GB" sz="1600" dirty="0" smtClean="0">
                <a:latin typeface="Verdana"/>
                <a:cs typeface="Verdana"/>
              </a:rPr>
              <a:t> Energy resolution improvement by taking into account </a:t>
            </a:r>
            <a:r>
              <a:rPr lang="en-GB" sz="1600" dirty="0" err="1" smtClean="0">
                <a:latin typeface="Verdana"/>
                <a:cs typeface="Verdana"/>
              </a:rPr>
              <a:t>hadronic</a:t>
            </a:r>
            <a:r>
              <a:rPr lang="en-GB" sz="1600" dirty="0" smtClean="0">
                <a:latin typeface="Verdana"/>
                <a:cs typeface="Verdana"/>
              </a:rPr>
              <a:t> shower </a:t>
            </a:r>
          </a:p>
          <a:p>
            <a:r>
              <a:rPr lang="en-GB" sz="1600" dirty="0" smtClean="0">
                <a:latin typeface="Verdana"/>
                <a:cs typeface="Verdana"/>
              </a:rPr>
              <a:t>    structure and calibration </a:t>
            </a:r>
            <a:r>
              <a:rPr lang="en-GB" sz="1600" dirty="0" smtClean="0">
                <a:latin typeface="Verdana"/>
                <a:cs typeface="Verdana"/>
              </a:rPr>
              <a:t>correction: </a:t>
            </a:r>
            <a:r>
              <a:rPr lang="en-GB" sz="1600" i="1" dirty="0" smtClean="0">
                <a:latin typeface="Verdana"/>
                <a:cs typeface="Verdana"/>
              </a:rPr>
              <a:t>an improvement of</a:t>
            </a:r>
            <a:r>
              <a:rPr lang="en-GB" sz="1600" i="1" dirty="0" smtClean="0">
                <a:latin typeface="Verdana"/>
                <a:cs typeface="Verdana"/>
              </a:rPr>
              <a:t>  7-15% </a:t>
            </a:r>
            <a:r>
              <a:rPr lang="en-GB" sz="1600" i="1" dirty="0" smtClean="0">
                <a:latin typeface="Verdana"/>
                <a:cs typeface="Verdana"/>
              </a:rPr>
              <a:t>already  </a:t>
            </a:r>
          </a:p>
          <a:p>
            <a:r>
              <a:rPr lang="en-GB" sz="1600" i="1" dirty="0" smtClean="0">
                <a:latin typeface="Verdana"/>
                <a:cs typeface="Verdana"/>
              </a:rPr>
              <a:t>    achieved</a:t>
            </a:r>
            <a:r>
              <a:rPr lang="en-GB" sz="1600" i="1" dirty="0" smtClean="0">
                <a:latin typeface="Verdana"/>
                <a:cs typeface="Verdana"/>
              </a:rPr>
              <a:t> with respect to the preliminary ones obtained </a:t>
            </a:r>
            <a:r>
              <a:rPr lang="en-GB" sz="1600" i="1" dirty="0" smtClean="0">
                <a:latin typeface="Verdana"/>
                <a:cs typeface="Verdana"/>
              </a:rPr>
              <a:t>immediately after TB;</a:t>
            </a:r>
            <a:endParaRPr lang="en-GB" sz="1600" dirty="0" smtClean="0">
              <a:latin typeface="Verdana"/>
              <a:cs typeface="Verdana"/>
            </a:endParaRPr>
          </a:p>
          <a:p>
            <a:pPr>
              <a:buFont typeface="Wingdings" charset="2"/>
              <a:buChar char="à"/>
            </a:pPr>
            <a:r>
              <a:rPr lang="en-GB" sz="1600" dirty="0" smtClean="0">
                <a:latin typeface="Verdana"/>
                <a:cs typeface="Verdana"/>
              </a:rPr>
              <a:t> Imaging algorithm developments (HT, </a:t>
            </a:r>
            <a:r>
              <a:rPr lang="en-GB" sz="1600" dirty="0" err="1" smtClean="0">
                <a:latin typeface="Verdana"/>
                <a:cs typeface="Verdana"/>
              </a:rPr>
              <a:t>Arbor</a:t>
            </a:r>
            <a:r>
              <a:rPr lang="en-GB" sz="1600" dirty="0" smtClean="0">
                <a:latin typeface="Verdana"/>
                <a:cs typeface="Verdana"/>
              </a:rPr>
              <a:t>, MST) </a:t>
            </a:r>
            <a:r>
              <a:rPr lang="en-GB" sz="1600" dirty="0" err="1" smtClean="0">
                <a:latin typeface="Verdana"/>
                <a:cs typeface="Verdana"/>
                <a:sym typeface="Wingdings"/>
              </a:rPr>
              <a:t></a:t>
            </a:r>
            <a:r>
              <a:rPr lang="en-GB" sz="1600" dirty="0" smtClean="0">
                <a:latin typeface="Verdana"/>
                <a:cs typeface="Verdana"/>
              </a:rPr>
              <a:t> PFA  </a:t>
            </a:r>
            <a:endParaRPr lang="en-GB" sz="1600" dirty="0">
              <a:latin typeface="Verdana"/>
              <a:cs typeface="Verdana"/>
            </a:endParaRPr>
          </a:p>
        </p:txBody>
      </p:sp>
      <p:sp>
        <p:nvSpPr>
          <p:cNvPr id="6" name="ZoneTexte 5"/>
          <p:cNvSpPr txBox="1"/>
          <p:nvPr/>
        </p:nvSpPr>
        <p:spPr>
          <a:xfrm>
            <a:off x="152400" y="2831068"/>
            <a:ext cx="1905000" cy="369332"/>
          </a:xfrm>
          <a:prstGeom prst="rect">
            <a:avLst/>
          </a:prstGeom>
          <a:solidFill>
            <a:schemeClr val="bg1">
              <a:lumMod val="75000"/>
            </a:schemeClr>
          </a:solidFill>
        </p:spPr>
        <p:txBody>
          <a:bodyPr wrap="square" rtlCol="0">
            <a:spAutoFit/>
          </a:bodyPr>
          <a:lstStyle/>
          <a:p>
            <a:r>
              <a:rPr lang="en-GB" dirty="0" smtClean="0">
                <a:solidFill>
                  <a:schemeClr val="bg1"/>
                </a:solidFill>
              </a:rPr>
              <a:t>Hough Transform </a:t>
            </a:r>
            <a:endParaRPr lang="en-GB" dirty="0">
              <a:solidFill>
                <a:schemeClr val="bg1"/>
              </a:solidFill>
            </a:endParaRPr>
          </a:p>
        </p:txBody>
      </p:sp>
      <p:sp>
        <p:nvSpPr>
          <p:cNvPr id="7" name="ZoneTexte 6"/>
          <p:cNvSpPr txBox="1"/>
          <p:nvPr/>
        </p:nvSpPr>
        <p:spPr>
          <a:xfrm>
            <a:off x="4800600" y="2895600"/>
            <a:ext cx="1371600" cy="369332"/>
          </a:xfrm>
          <a:prstGeom prst="rect">
            <a:avLst/>
          </a:prstGeom>
          <a:solidFill>
            <a:schemeClr val="bg1"/>
          </a:solidFill>
        </p:spPr>
        <p:txBody>
          <a:bodyPr wrap="square" rtlCol="0">
            <a:spAutoFit/>
          </a:bodyPr>
          <a:lstStyle/>
          <a:p>
            <a:r>
              <a:rPr lang="en-GB" dirty="0" err="1" smtClean="0"/>
              <a:t>Arbor</a:t>
            </a:r>
            <a:r>
              <a:rPr lang="en-GB" dirty="0" smtClean="0"/>
              <a:t>, MST..</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8424" y="76199"/>
            <a:ext cx="5540376" cy="609601"/>
          </a:xfrm>
        </p:spPr>
        <p:txBody>
          <a:bodyPr/>
          <a:lstStyle/>
          <a:p>
            <a:pPr algn="l"/>
            <a:r>
              <a:rPr lang="en-GB" sz="2000" b="1" dirty="0" smtClean="0">
                <a:latin typeface="Verdana"/>
                <a:cs typeface="Verdana"/>
              </a:rPr>
              <a:t>Simulation and optimization studies</a:t>
            </a:r>
            <a:endParaRPr lang="en-GB" sz="2000" b="1" dirty="0">
              <a:latin typeface="Verdana"/>
              <a:cs typeface="Verdana"/>
            </a:endParaRPr>
          </a:p>
        </p:txBody>
      </p:sp>
      <p:pic>
        <p:nvPicPr>
          <p:cNvPr id="4" name="Picture 2"/>
          <p:cNvPicPr>
            <a:picLocks noChangeAspect="1" noChangeArrowheads="1"/>
          </p:cNvPicPr>
          <p:nvPr/>
        </p:nvPicPr>
        <p:blipFill>
          <a:blip r:embed="rId2"/>
          <a:srcRect/>
          <a:stretch>
            <a:fillRect/>
          </a:stretch>
        </p:blipFill>
        <p:spPr bwMode="auto">
          <a:xfrm>
            <a:off x="806365" y="4419600"/>
            <a:ext cx="6813635" cy="2438400"/>
          </a:xfrm>
          <a:prstGeom prst="rect">
            <a:avLst/>
          </a:prstGeom>
          <a:noFill/>
          <a:ln w="9525">
            <a:noFill/>
            <a:round/>
            <a:headEnd/>
            <a:tailEnd/>
          </a:ln>
        </p:spPr>
      </p:pic>
      <p:pic>
        <p:nvPicPr>
          <p:cNvPr id="5" name="Picture 6"/>
          <p:cNvPicPr>
            <a:picLocks noChangeAspect="1" noChangeArrowheads="1"/>
          </p:cNvPicPr>
          <p:nvPr/>
        </p:nvPicPr>
        <p:blipFill>
          <a:blip r:embed="rId3"/>
          <a:srcRect/>
          <a:stretch>
            <a:fillRect/>
          </a:stretch>
        </p:blipFill>
        <p:spPr bwMode="auto">
          <a:xfrm>
            <a:off x="1033463" y="1371601"/>
            <a:ext cx="3157537" cy="2438400"/>
          </a:xfrm>
          <a:prstGeom prst="rect">
            <a:avLst/>
          </a:prstGeom>
          <a:noFill/>
          <a:ln w="9525">
            <a:noFill/>
            <a:round/>
            <a:headEnd/>
            <a:tailEnd/>
          </a:ln>
        </p:spPr>
      </p:pic>
      <p:pic>
        <p:nvPicPr>
          <p:cNvPr id="6" name="Picture 3"/>
          <p:cNvPicPr>
            <a:picLocks noChangeAspect="1" noChangeArrowheads="1"/>
          </p:cNvPicPr>
          <p:nvPr/>
        </p:nvPicPr>
        <p:blipFill>
          <a:blip r:embed="rId4"/>
          <a:srcRect/>
          <a:stretch>
            <a:fillRect/>
          </a:stretch>
        </p:blipFill>
        <p:spPr bwMode="auto">
          <a:xfrm>
            <a:off x="4191001" y="1371600"/>
            <a:ext cx="3200400" cy="2438400"/>
          </a:xfrm>
          <a:prstGeom prst="rect">
            <a:avLst/>
          </a:prstGeom>
          <a:noFill/>
          <a:ln w="9525">
            <a:noFill/>
            <a:round/>
            <a:headEnd/>
            <a:tailEnd/>
          </a:ln>
        </p:spPr>
      </p:pic>
      <p:sp>
        <p:nvSpPr>
          <p:cNvPr id="7" name="ZoneTexte 6"/>
          <p:cNvSpPr txBox="1"/>
          <p:nvPr/>
        </p:nvSpPr>
        <p:spPr>
          <a:xfrm>
            <a:off x="553244" y="914400"/>
            <a:ext cx="7523956" cy="369332"/>
          </a:xfrm>
          <a:prstGeom prst="rect">
            <a:avLst/>
          </a:prstGeom>
          <a:noFill/>
        </p:spPr>
        <p:txBody>
          <a:bodyPr wrap="square" rtlCol="0">
            <a:spAutoFit/>
          </a:bodyPr>
          <a:lstStyle/>
          <a:p>
            <a:r>
              <a:rPr lang="en-GB" dirty="0" smtClean="0"/>
              <a:t>SDHCAL was simulated with two mechanical structures for ILD (V and Tesla)</a:t>
            </a:r>
            <a:endParaRPr lang="en-GB" dirty="0"/>
          </a:p>
        </p:txBody>
      </p:sp>
      <p:sp>
        <p:nvSpPr>
          <p:cNvPr id="8" name="ZoneTexte 7"/>
          <p:cNvSpPr txBox="1"/>
          <p:nvPr/>
        </p:nvSpPr>
        <p:spPr>
          <a:xfrm>
            <a:off x="532607" y="3733800"/>
            <a:ext cx="7925593" cy="646331"/>
          </a:xfrm>
          <a:prstGeom prst="rect">
            <a:avLst/>
          </a:prstGeom>
          <a:noFill/>
        </p:spPr>
        <p:txBody>
          <a:bodyPr wrap="square" rtlCol="0">
            <a:spAutoFit/>
          </a:bodyPr>
          <a:lstStyle/>
          <a:p>
            <a:r>
              <a:rPr lang="en-GB" dirty="0" smtClean="0"/>
              <a:t>Studies on granularity and readout (binary </a:t>
            </a:r>
            <a:r>
              <a:rPr lang="en-GB" dirty="0" err="1" smtClean="0"/>
              <a:t>vs</a:t>
            </a:r>
            <a:r>
              <a:rPr lang="en-GB" dirty="0" smtClean="0"/>
              <a:t> semi-digital) were conducted. They allowed to confirm the SDHCAL choice before to start building the prototype</a:t>
            </a:r>
            <a:endParaRPr lang="en-GB"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er 6"/>
          <p:cNvGrpSpPr/>
          <p:nvPr/>
        </p:nvGrpSpPr>
        <p:grpSpPr>
          <a:xfrm>
            <a:off x="152400" y="2209800"/>
            <a:ext cx="8518525" cy="4343400"/>
            <a:chOff x="625475" y="1447800"/>
            <a:chExt cx="8518525" cy="4343400"/>
          </a:xfrm>
        </p:grpSpPr>
        <p:pic>
          <p:nvPicPr>
            <p:cNvPr id="78850" name="Image 3"/>
            <p:cNvPicPr>
              <a:picLocks/>
            </p:cNvPicPr>
            <p:nvPr/>
          </p:nvPicPr>
          <p:blipFill>
            <a:blip r:embed="rId2"/>
            <a:srcRect/>
            <a:stretch>
              <a:fillRect/>
            </a:stretch>
          </p:blipFill>
          <p:spPr bwMode="auto">
            <a:xfrm>
              <a:off x="625475" y="1471613"/>
              <a:ext cx="2879725" cy="4319587"/>
            </a:xfrm>
            <a:prstGeom prst="rect">
              <a:avLst/>
            </a:prstGeom>
            <a:noFill/>
            <a:ln w="9525">
              <a:noFill/>
              <a:miter lim="800000"/>
              <a:headEnd/>
              <a:tailEnd/>
            </a:ln>
          </p:spPr>
        </p:pic>
        <p:pic>
          <p:nvPicPr>
            <p:cNvPr id="78851" name="Image 4"/>
            <p:cNvPicPr>
              <a:picLocks/>
            </p:cNvPicPr>
            <p:nvPr/>
          </p:nvPicPr>
          <p:blipFill>
            <a:blip r:embed="rId3"/>
            <a:srcRect/>
            <a:stretch>
              <a:fillRect/>
            </a:stretch>
          </p:blipFill>
          <p:spPr bwMode="auto">
            <a:xfrm>
              <a:off x="3505200" y="1447800"/>
              <a:ext cx="2879725" cy="4319588"/>
            </a:xfrm>
            <a:prstGeom prst="rect">
              <a:avLst/>
            </a:prstGeom>
            <a:noFill/>
            <a:ln w="9525">
              <a:noFill/>
              <a:miter lim="800000"/>
              <a:headEnd/>
              <a:tailEnd/>
            </a:ln>
          </p:spPr>
        </p:pic>
        <p:pic>
          <p:nvPicPr>
            <p:cNvPr id="78852" name="Image 5"/>
            <p:cNvPicPr>
              <a:picLocks/>
            </p:cNvPicPr>
            <p:nvPr/>
          </p:nvPicPr>
          <p:blipFill>
            <a:blip r:embed="rId4"/>
            <a:srcRect/>
            <a:stretch>
              <a:fillRect/>
            </a:stretch>
          </p:blipFill>
          <p:spPr bwMode="auto">
            <a:xfrm>
              <a:off x="6264275" y="1447800"/>
              <a:ext cx="2879725" cy="4319588"/>
            </a:xfrm>
            <a:prstGeom prst="rect">
              <a:avLst/>
            </a:prstGeom>
            <a:noFill/>
            <a:ln w="9525">
              <a:noFill/>
              <a:miter lim="800000"/>
              <a:headEnd/>
              <a:tailEnd/>
            </a:ln>
          </p:spPr>
        </p:pic>
      </p:grpSp>
      <p:sp>
        <p:nvSpPr>
          <p:cNvPr id="78853" name="Rectangle 6"/>
          <p:cNvSpPr>
            <a:spLocks noChangeArrowheads="1"/>
          </p:cNvSpPr>
          <p:nvPr/>
        </p:nvSpPr>
        <p:spPr bwMode="auto">
          <a:xfrm>
            <a:off x="1858962" y="1839912"/>
            <a:ext cx="5303838" cy="369888"/>
          </a:xfrm>
          <a:prstGeom prst="rect">
            <a:avLst/>
          </a:prstGeom>
          <a:noFill/>
          <a:ln w="9525">
            <a:noFill/>
            <a:miter lim="800000"/>
            <a:headEnd/>
            <a:tailEnd/>
          </a:ln>
        </p:spPr>
        <p:txBody>
          <a:bodyPr wrap="none">
            <a:prstTxWarp prst="textNoShape">
              <a:avLst/>
            </a:prstTxWarp>
            <a:spAutoFit/>
          </a:bodyPr>
          <a:lstStyle/>
          <a:p>
            <a:r>
              <a:rPr lang="fr-FR" dirty="0" err="1">
                <a:solidFill>
                  <a:srgbClr val="000000"/>
                </a:solidFill>
              </a:rPr>
              <a:t>Higgs</a:t>
            </a:r>
            <a:r>
              <a:rPr lang="fr-FR" dirty="0">
                <a:solidFill>
                  <a:srgbClr val="000000"/>
                </a:solidFill>
              </a:rPr>
              <a:t>, top and W in the </a:t>
            </a:r>
            <a:r>
              <a:rPr lang="fr-FR" dirty="0" err="1">
                <a:solidFill>
                  <a:srgbClr val="000000"/>
                </a:solidFill>
              </a:rPr>
              <a:t>tth</a:t>
            </a:r>
            <a:r>
              <a:rPr lang="fr-FR" dirty="0">
                <a:solidFill>
                  <a:srgbClr val="000000"/>
                </a:solidFill>
              </a:rPr>
              <a:t> 8jet mode (1000 </a:t>
            </a:r>
            <a:r>
              <a:rPr lang="fr-FR" dirty="0" err="1">
                <a:solidFill>
                  <a:srgbClr val="000000"/>
                </a:solidFill>
              </a:rPr>
              <a:t>GeV</a:t>
            </a:r>
            <a:r>
              <a:rPr lang="fr-FR" dirty="0">
                <a:solidFill>
                  <a:srgbClr val="000000"/>
                </a:solidFill>
              </a:rPr>
              <a:t>).</a:t>
            </a:r>
            <a:r>
              <a:rPr lang="fr-FR" dirty="0"/>
              <a:t> </a:t>
            </a:r>
            <a:endParaRPr lang="en-US" dirty="0"/>
          </a:p>
        </p:txBody>
      </p:sp>
      <p:sp>
        <p:nvSpPr>
          <p:cNvPr id="78854" name="ZoneTexte 7"/>
          <p:cNvSpPr txBox="1">
            <a:spLocks noChangeArrowheads="1"/>
          </p:cNvSpPr>
          <p:nvPr/>
        </p:nvSpPr>
        <p:spPr bwMode="auto">
          <a:xfrm>
            <a:off x="6248400" y="6477000"/>
            <a:ext cx="2895600" cy="369888"/>
          </a:xfrm>
          <a:prstGeom prst="rect">
            <a:avLst/>
          </a:prstGeom>
          <a:noFill/>
          <a:ln w="9525">
            <a:noFill/>
            <a:miter lim="800000"/>
            <a:headEnd/>
            <a:tailEnd/>
          </a:ln>
        </p:spPr>
        <p:txBody>
          <a:bodyPr>
            <a:prstTxWarp prst="textNoShape">
              <a:avLst/>
            </a:prstTxWarp>
            <a:spAutoFit/>
          </a:bodyPr>
          <a:lstStyle/>
          <a:p>
            <a:r>
              <a:rPr lang="en-US" dirty="0" err="1">
                <a:solidFill>
                  <a:srgbClr val="000000"/>
                </a:solidFill>
              </a:rPr>
              <a:t>Tomohiko</a:t>
            </a:r>
            <a:r>
              <a:rPr lang="en-US" dirty="0">
                <a:solidFill>
                  <a:srgbClr val="000000"/>
                </a:solidFill>
              </a:rPr>
              <a:t> Tanabe</a:t>
            </a:r>
            <a:r>
              <a:rPr lang="en-US" dirty="0"/>
              <a:t> </a:t>
            </a:r>
          </a:p>
        </p:txBody>
      </p:sp>
      <p:sp>
        <p:nvSpPr>
          <p:cNvPr id="8" name="ZoneTexte 7"/>
          <p:cNvSpPr txBox="1"/>
          <p:nvPr/>
        </p:nvSpPr>
        <p:spPr>
          <a:xfrm>
            <a:off x="152400" y="552271"/>
            <a:ext cx="7924800" cy="1200329"/>
          </a:xfrm>
          <a:prstGeom prst="rect">
            <a:avLst/>
          </a:prstGeom>
          <a:noFill/>
        </p:spPr>
        <p:txBody>
          <a:bodyPr wrap="square" rtlCol="0">
            <a:spAutoFit/>
          </a:bodyPr>
          <a:lstStyle/>
          <a:p>
            <a:r>
              <a:rPr lang="en-GB" dirty="0" smtClean="0"/>
              <a:t>The SDHCAL simulation was re-performed taking into account the constraints and the results of the prototype. The new version was used for the DBD studies, showing that same performance are obtained as for the AHCAL (albeit the PFA optimization was done for the AHCAL topology)   </a:t>
            </a:r>
            <a:endParaRPr lang="en-GB" dirty="0"/>
          </a:p>
        </p:txBody>
      </p:sp>
      <p:sp>
        <p:nvSpPr>
          <p:cNvPr id="9" name="Titre 1"/>
          <p:cNvSpPr>
            <a:spLocks noGrp="1"/>
          </p:cNvSpPr>
          <p:nvPr>
            <p:ph type="title"/>
          </p:nvPr>
        </p:nvSpPr>
        <p:spPr>
          <a:xfrm>
            <a:off x="98424" y="0"/>
            <a:ext cx="5540376" cy="609601"/>
          </a:xfrm>
        </p:spPr>
        <p:txBody>
          <a:bodyPr/>
          <a:lstStyle/>
          <a:p>
            <a:pPr algn="l"/>
            <a:r>
              <a:rPr lang="en-GB" sz="2000" b="1" dirty="0" smtClean="0">
                <a:latin typeface="Verdana"/>
                <a:cs typeface="Verdana"/>
              </a:rPr>
              <a:t>Simulation and optimization studies</a:t>
            </a:r>
            <a:endParaRPr lang="en-GB" sz="2000" b="1" dirty="0">
              <a:latin typeface="Verdana"/>
              <a:cs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30" name="Text Box 5"/>
          <p:cNvSpPr txBox="1">
            <a:spLocks noChangeArrowheads="1"/>
          </p:cNvSpPr>
          <p:nvPr/>
        </p:nvSpPr>
        <p:spPr bwMode="auto">
          <a:xfrm>
            <a:off x="76200" y="6400800"/>
            <a:ext cx="6621463" cy="338554"/>
          </a:xfrm>
          <a:prstGeom prst="rect">
            <a:avLst/>
          </a:prstGeom>
          <a:noFill/>
          <a:ln w="9525">
            <a:noFill/>
            <a:miter lim="800000"/>
            <a:headEnd/>
            <a:tailEnd/>
          </a:ln>
        </p:spPr>
        <p:txBody>
          <a:bodyPr>
            <a:prstTxWarp prst="textNoShape">
              <a:avLst/>
            </a:prstTxWarp>
            <a:spAutoFit/>
          </a:bodyPr>
          <a:lstStyle/>
          <a:p>
            <a:pPr>
              <a:spcBef>
                <a:spcPct val="50000"/>
              </a:spcBef>
            </a:pPr>
            <a:r>
              <a:rPr lang="fr-FR" sz="1600" i="1" dirty="0" err="1">
                <a:solidFill>
                  <a:schemeClr val="tx1"/>
                </a:solidFill>
              </a:rPr>
              <a:t>Deformation</a:t>
            </a:r>
            <a:r>
              <a:rPr lang="fr-FR" sz="1600" i="1" dirty="0">
                <a:solidFill>
                  <a:schemeClr val="tx1"/>
                </a:solidFill>
              </a:rPr>
              <a:t> max SDHCAL + ECAL + TPC  =  0,4 </a:t>
            </a:r>
            <a:r>
              <a:rPr lang="fr-FR" sz="1600" i="1" dirty="0" smtClean="0">
                <a:solidFill>
                  <a:schemeClr val="tx1"/>
                </a:solidFill>
              </a:rPr>
              <a:t>mm</a:t>
            </a:r>
            <a:endParaRPr lang="fr-FR" sz="1600" i="1" dirty="0">
              <a:solidFill>
                <a:schemeClr val="tx1"/>
              </a:solidFill>
            </a:endParaRPr>
          </a:p>
        </p:txBody>
      </p:sp>
      <p:grpSp>
        <p:nvGrpSpPr>
          <p:cNvPr id="40" name="Grouper 39"/>
          <p:cNvGrpSpPr/>
          <p:nvPr/>
        </p:nvGrpSpPr>
        <p:grpSpPr>
          <a:xfrm>
            <a:off x="76200" y="695325"/>
            <a:ext cx="4114800" cy="5629275"/>
            <a:chOff x="133350" y="790575"/>
            <a:chExt cx="4619625" cy="5629275"/>
          </a:xfrm>
        </p:grpSpPr>
        <p:pic>
          <p:nvPicPr>
            <p:cNvPr id="52227" name="Image 10" descr="vue_geometrie_3D+ECAL+TPC.jpg"/>
            <p:cNvPicPr>
              <a:picLocks noChangeAspect="1"/>
            </p:cNvPicPr>
            <p:nvPr/>
          </p:nvPicPr>
          <p:blipFill>
            <a:blip r:embed="rId3"/>
            <a:srcRect t="2657" r="58855" b="11226"/>
            <a:stretch>
              <a:fillRect/>
            </a:stretch>
          </p:blipFill>
          <p:spPr bwMode="auto">
            <a:xfrm>
              <a:off x="733425" y="1062038"/>
              <a:ext cx="3762375" cy="3829050"/>
            </a:xfrm>
            <a:prstGeom prst="rect">
              <a:avLst/>
            </a:prstGeom>
            <a:noFill/>
            <a:ln w="9525">
              <a:noFill/>
              <a:miter lim="800000"/>
              <a:headEnd/>
              <a:tailEnd/>
            </a:ln>
          </p:spPr>
        </p:pic>
        <p:pic>
          <p:nvPicPr>
            <p:cNvPr id="52228" name="Picture 2"/>
            <p:cNvPicPr>
              <a:picLocks noChangeAspect="1" noChangeArrowheads="1"/>
            </p:cNvPicPr>
            <p:nvPr/>
          </p:nvPicPr>
          <p:blipFill>
            <a:blip r:embed="rId4"/>
            <a:srcRect l="35930" t="15784" r="23465" b="9375"/>
            <a:stretch>
              <a:fillRect/>
            </a:stretch>
          </p:blipFill>
          <p:spPr bwMode="auto">
            <a:xfrm>
              <a:off x="153988" y="4610100"/>
              <a:ext cx="1646237" cy="1809750"/>
            </a:xfrm>
            <a:prstGeom prst="rect">
              <a:avLst/>
            </a:prstGeom>
            <a:noFill/>
            <a:ln w="9525">
              <a:noFill/>
              <a:miter lim="800000"/>
              <a:headEnd/>
              <a:tailEnd/>
            </a:ln>
          </p:spPr>
        </p:pic>
        <p:sp>
          <p:nvSpPr>
            <p:cNvPr id="52232" name="Text Box 7"/>
            <p:cNvSpPr txBox="1">
              <a:spLocks noChangeArrowheads="1"/>
            </p:cNvSpPr>
            <p:nvPr/>
          </p:nvSpPr>
          <p:spPr bwMode="auto">
            <a:xfrm>
              <a:off x="1819275" y="4991100"/>
              <a:ext cx="2933700" cy="554038"/>
            </a:xfrm>
            <a:prstGeom prst="rect">
              <a:avLst/>
            </a:prstGeom>
            <a:noFill/>
            <a:ln w="9525">
              <a:noFill/>
              <a:miter lim="800000"/>
              <a:headEnd/>
              <a:tailEnd/>
            </a:ln>
          </p:spPr>
          <p:txBody>
            <a:bodyPr>
              <a:prstTxWarp prst="textNoShape">
                <a:avLst/>
              </a:prstTxWarp>
              <a:spAutoFit/>
            </a:bodyPr>
            <a:lstStyle/>
            <a:p>
              <a:pPr>
                <a:spcBef>
                  <a:spcPct val="50000"/>
                </a:spcBef>
              </a:pPr>
              <a:r>
                <a:rPr lang="fr-FR" sz="1200" i="1"/>
                <a:t>DHCAL with 8 x ECAL modules (8x2.5 t)</a:t>
              </a:r>
            </a:p>
            <a:p>
              <a:pPr>
                <a:spcBef>
                  <a:spcPct val="50000"/>
                </a:spcBef>
              </a:pPr>
              <a:r>
                <a:rPr lang="fr-FR" sz="1200" i="1"/>
                <a:t>And TPC (4t)</a:t>
              </a:r>
            </a:p>
          </p:txBody>
        </p:sp>
        <p:cxnSp>
          <p:nvCxnSpPr>
            <p:cNvPr id="19" name="Connecteur droit avec flèche 18"/>
            <p:cNvCxnSpPr/>
            <p:nvPr/>
          </p:nvCxnSpPr>
          <p:spPr>
            <a:xfrm flipV="1">
              <a:off x="523875" y="3476625"/>
              <a:ext cx="1714500" cy="203835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sp>
          <p:nvSpPr>
            <p:cNvPr id="52234" name="Text Box 7"/>
            <p:cNvSpPr txBox="1">
              <a:spLocks noChangeArrowheads="1"/>
            </p:cNvSpPr>
            <p:nvPr/>
          </p:nvSpPr>
          <p:spPr bwMode="auto">
            <a:xfrm>
              <a:off x="133350" y="3962400"/>
              <a:ext cx="1485900" cy="276225"/>
            </a:xfrm>
            <a:prstGeom prst="rect">
              <a:avLst/>
            </a:prstGeom>
            <a:noFill/>
            <a:ln w="9525">
              <a:solidFill>
                <a:schemeClr val="tx1"/>
              </a:solidFill>
              <a:miter lim="800000"/>
              <a:headEnd/>
              <a:tailEnd/>
            </a:ln>
          </p:spPr>
          <p:txBody>
            <a:bodyPr>
              <a:prstTxWarp prst="textNoShape">
                <a:avLst/>
              </a:prstTxWarp>
              <a:spAutoFit/>
            </a:bodyPr>
            <a:lstStyle/>
            <a:p>
              <a:pPr>
                <a:spcBef>
                  <a:spcPct val="50000"/>
                </a:spcBef>
              </a:pPr>
              <a:r>
                <a:rPr lang="fr-FR" sz="1200" b="1" i="1"/>
                <a:t>9-15H supports</a:t>
              </a:r>
            </a:p>
          </p:txBody>
        </p:sp>
        <p:cxnSp>
          <p:nvCxnSpPr>
            <p:cNvPr id="21" name="Connecteur droit avec flèche 20"/>
            <p:cNvCxnSpPr>
              <a:stCxn id="52234" idx="0"/>
            </p:cNvCxnSpPr>
            <p:nvPr/>
          </p:nvCxnSpPr>
          <p:spPr>
            <a:xfrm flipV="1">
              <a:off x="876300" y="3362325"/>
              <a:ext cx="876300" cy="60007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Connecteur droit avec flèche 21"/>
            <p:cNvCxnSpPr>
              <a:stCxn id="52234" idx="3"/>
            </p:cNvCxnSpPr>
            <p:nvPr/>
          </p:nvCxnSpPr>
          <p:spPr>
            <a:xfrm flipV="1">
              <a:off x="1619250" y="3048000"/>
              <a:ext cx="2628900" cy="105251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Text Box 7"/>
            <p:cNvSpPr txBox="1">
              <a:spLocks noChangeArrowheads="1"/>
            </p:cNvSpPr>
            <p:nvPr/>
          </p:nvSpPr>
          <p:spPr bwMode="auto">
            <a:xfrm>
              <a:off x="1962150" y="790575"/>
              <a:ext cx="2190750" cy="2762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prstTxWarp prst="textNoShape">
                <a:avLst/>
              </a:prstTxWarp>
              <a:spAutoFit/>
            </a:bodyPr>
            <a:lstStyle/>
            <a:p>
              <a:pPr>
                <a:spcBef>
                  <a:spcPct val="50000"/>
                </a:spcBef>
                <a:defRPr/>
              </a:pPr>
              <a:r>
                <a:rPr lang="fr-FR" sz="1200" b="1" i="1">
                  <a:solidFill>
                    <a:srgbClr val="000000"/>
                  </a:solidFill>
                </a:rPr>
                <a:t>ECAL Loads on points</a:t>
              </a:r>
            </a:p>
          </p:txBody>
        </p:sp>
        <p:cxnSp>
          <p:nvCxnSpPr>
            <p:cNvPr id="24" name="Connecteur droit avec flèche 23"/>
            <p:cNvCxnSpPr>
              <a:stCxn id="23" idx="2"/>
            </p:cNvCxnSpPr>
            <p:nvPr/>
          </p:nvCxnSpPr>
          <p:spPr>
            <a:xfrm>
              <a:off x="3057525" y="1066800"/>
              <a:ext cx="504825" cy="2133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a:stCxn id="23" idx="2"/>
            </p:cNvCxnSpPr>
            <p:nvPr/>
          </p:nvCxnSpPr>
          <p:spPr>
            <a:xfrm>
              <a:off x="3057525" y="1066800"/>
              <a:ext cx="638175" cy="17430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a:stCxn id="23" idx="2"/>
            </p:cNvCxnSpPr>
            <p:nvPr/>
          </p:nvCxnSpPr>
          <p:spPr>
            <a:xfrm flipH="1">
              <a:off x="2419350" y="1066800"/>
              <a:ext cx="638175" cy="2590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352425" y="5467350"/>
              <a:ext cx="314325" cy="841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8" name="Rectangle 27"/>
            <p:cNvSpPr/>
            <p:nvPr/>
          </p:nvSpPr>
          <p:spPr>
            <a:xfrm>
              <a:off x="1314450" y="5419725"/>
              <a:ext cx="361950" cy="666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9" name="Connecteur droit avec flèche 28"/>
            <p:cNvCxnSpPr/>
            <p:nvPr/>
          </p:nvCxnSpPr>
          <p:spPr>
            <a:xfrm flipV="1">
              <a:off x="1457325" y="3076575"/>
              <a:ext cx="2428875" cy="2324100"/>
            </a:xfrm>
            <a:prstGeom prst="straightConnector1">
              <a:avLst/>
            </a:prstGeom>
            <a:ln>
              <a:solidFill>
                <a:srgbClr val="FF0000"/>
              </a:solidFill>
              <a:tailEnd type="arrow"/>
            </a:ln>
          </p:spPr>
          <p:style>
            <a:lnRef idx="3">
              <a:schemeClr val="accent2"/>
            </a:lnRef>
            <a:fillRef idx="0">
              <a:schemeClr val="accent2"/>
            </a:fillRef>
            <a:effectRef idx="2">
              <a:schemeClr val="accent2"/>
            </a:effectRef>
            <a:fontRef idx="minor">
              <a:schemeClr val="tx1"/>
            </a:fontRef>
          </p:style>
        </p:cxnSp>
      </p:grpSp>
      <p:sp>
        <p:nvSpPr>
          <p:cNvPr id="20" name="Titre 1"/>
          <p:cNvSpPr>
            <a:spLocks noGrp="1"/>
          </p:cNvSpPr>
          <p:nvPr>
            <p:ph type="title"/>
          </p:nvPr>
        </p:nvSpPr>
        <p:spPr>
          <a:xfrm>
            <a:off x="98424" y="0"/>
            <a:ext cx="6073776" cy="609601"/>
          </a:xfrm>
        </p:spPr>
        <p:txBody>
          <a:bodyPr/>
          <a:lstStyle/>
          <a:p>
            <a:pPr algn="l"/>
            <a:r>
              <a:rPr lang="en-GB" sz="2000" b="1" dirty="0" smtClean="0">
                <a:latin typeface="Verdana"/>
                <a:cs typeface="Verdana"/>
              </a:rPr>
              <a:t>Mechanical, integration, service  studies</a:t>
            </a:r>
            <a:endParaRPr lang="en-GB" sz="2000" b="1" dirty="0">
              <a:latin typeface="Verdana"/>
              <a:cs typeface="Verdana"/>
            </a:endParaRPr>
          </a:p>
        </p:txBody>
      </p:sp>
      <p:grpSp>
        <p:nvGrpSpPr>
          <p:cNvPr id="33" name="Grouper 32"/>
          <p:cNvGrpSpPr/>
          <p:nvPr/>
        </p:nvGrpSpPr>
        <p:grpSpPr>
          <a:xfrm>
            <a:off x="4419600" y="1066800"/>
            <a:ext cx="4441824" cy="2133599"/>
            <a:chOff x="4752976" y="1066800"/>
            <a:chExt cx="4441824" cy="2133599"/>
          </a:xfrm>
        </p:grpSpPr>
        <p:pic>
          <p:nvPicPr>
            <p:cNvPr id="31" name="Picture 2" descr="http://i77.de/phm-burg/medien/bilder/eb/EB-g.jpg"/>
            <p:cNvPicPr>
              <a:picLocks noChangeAspect="1" noChangeArrowheads="1"/>
            </p:cNvPicPr>
            <p:nvPr/>
          </p:nvPicPr>
          <p:blipFill>
            <a:blip r:embed="rId5"/>
            <a:srcRect/>
            <a:stretch>
              <a:fillRect/>
            </a:stretch>
          </p:blipFill>
          <p:spPr bwMode="auto">
            <a:xfrm>
              <a:off x="4752976" y="1143000"/>
              <a:ext cx="2070100" cy="2057399"/>
            </a:xfrm>
            <a:prstGeom prst="rect">
              <a:avLst/>
            </a:prstGeom>
            <a:noFill/>
            <a:ln w="9525">
              <a:noFill/>
              <a:miter lim="800000"/>
              <a:headEnd/>
              <a:tailEnd/>
            </a:ln>
          </p:spPr>
        </p:pic>
        <p:pic>
          <p:nvPicPr>
            <p:cNvPr id="32" name="Picture 4" descr="electron_beam_welding.png"/>
            <p:cNvPicPr>
              <a:picLocks noChangeAspect="1" noChangeArrowheads="1"/>
            </p:cNvPicPr>
            <p:nvPr/>
          </p:nvPicPr>
          <p:blipFill>
            <a:blip r:embed="rId6"/>
            <a:srcRect/>
            <a:stretch>
              <a:fillRect/>
            </a:stretch>
          </p:blipFill>
          <p:spPr bwMode="auto">
            <a:xfrm>
              <a:off x="6823075" y="1066800"/>
              <a:ext cx="2371725" cy="2133599"/>
            </a:xfrm>
            <a:prstGeom prst="rect">
              <a:avLst/>
            </a:prstGeom>
            <a:noFill/>
            <a:ln w="9525">
              <a:noFill/>
              <a:miter lim="800000"/>
              <a:headEnd/>
              <a:tailEnd/>
            </a:ln>
          </p:spPr>
        </p:pic>
      </p:grpSp>
      <p:sp>
        <p:nvSpPr>
          <p:cNvPr id="34" name="ZoneTexte 33"/>
          <p:cNvSpPr txBox="1"/>
          <p:nvPr/>
        </p:nvSpPr>
        <p:spPr>
          <a:xfrm>
            <a:off x="5562600" y="621268"/>
            <a:ext cx="2667000" cy="369332"/>
          </a:xfrm>
          <a:prstGeom prst="rect">
            <a:avLst/>
          </a:prstGeom>
          <a:noFill/>
        </p:spPr>
        <p:txBody>
          <a:bodyPr wrap="square" rtlCol="0">
            <a:spAutoFit/>
          </a:bodyPr>
          <a:lstStyle/>
          <a:p>
            <a:r>
              <a:rPr lang="en-GB" dirty="0" smtClean="0"/>
              <a:t>Welding techniques</a:t>
            </a:r>
            <a:endParaRPr lang="en-GB" dirty="0"/>
          </a:p>
        </p:txBody>
      </p:sp>
      <p:grpSp>
        <p:nvGrpSpPr>
          <p:cNvPr id="41" name="Grouper 40"/>
          <p:cNvGrpSpPr/>
          <p:nvPr/>
        </p:nvGrpSpPr>
        <p:grpSpPr>
          <a:xfrm>
            <a:off x="4343400" y="3792537"/>
            <a:ext cx="5048250" cy="2608263"/>
            <a:chOff x="4343400" y="3716337"/>
            <a:chExt cx="5048250" cy="2608263"/>
          </a:xfrm>
        </p:grpSpPr>
        <p:pic>
          <p:nvPicPr>
            <p:cNvPr id="36" name="Image 11" descr="welding-operation-2.jpg"/>
            <p:cNvPicPr>
              <a:picLocks noChangeAspect="1"/>
            </p:cNvPicPr>
            <p:nvPr/>
          </p:nvPicPr>
          <p:blipFill>
            <a:blip r:embed="rId7"/>
            <a:srcRect l="12444" r="9457"/>
            <a:stretch>
              <a:fillRect/>
            </a:stretch>
          </p:blipFill>
          <p:spPr bwMode="auto">
            <a:xfrm>
              <a:off x="6632575" y="3716337"/>
              <a:ext cx="2130425" cy="2608263"/>
            </a:xfrm>
            <a:prstGeom prst="rect">
              <a:avLst/>
            </a:prstGeom>
            <a:noFill/>
            <a:ln w="9525">
              <a:noFill/>
              <a:miter lim="800000"/>
              <a:headEnd/>
              <a:tailEnd/>
            </a:ln>
          </p:spPr>
        </p:pic>
        <p:pic>
          <p:nvPicPr>
            <p:cNvPr id="37" name="Image 10" descr="welding-operation.jpg"/>
            <p:cNvPicPr>
              <a:picLocks noChangeAspect="1"/>
            </p:cNvPicPr>
            <p:nvPr/>
          </p:nvPicPr>
          <p:blipFill>
            <a:blip r:embed="rId8"/>
            <a:srcRect r="9746"/>
            <a:stretch>
              <a:fillRect/>
            </a:stretch>
          </p:blipFill>
          <p:spPr bwMode="auto">
            <a:xfrm>
              <a:off x="4343400" y="3716337"/>
              <a:ext cx="2195512" cy="2608263"/>
            </a:xfrm>
            <a:prstGeom prst="rect">
              <a:avLst/>
            </a:prstGeom>
            <a:noFill/>
            <a:ln w="9525">
              <a:noFill/>
              <a:miter lim="800000"/>
              <a:headEnd/>
              <a:tailEnd/>
            </a:ln>
          </p:spPr>
        </p:pic>
        <p:sp>
          <p:nvSpPr>
            <p:cNvPr id="38" name="Flèche courbée vers la gauche 37"/>
            <p:cNvSpPr/>
            <p:nvPr/>
          </p:nvSpPr>
          <p:spPr>
            <a:xfrm>
              <a:off x="8543925" y="4125912"/>
              <a:ext cx="523875" cy="16668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chemeClr val="tx1"/>
                </a:solidFill>
              </a:endParaRPr>
            </a:p>
          </p:txBody>
        </p:sp>
        <p:sp>
          <p:nvSpPr>
            <p:cNvPr id="39" name="ZoneTexte 25"/>
            <p:cNvSpPr txBox="1">
              <a:spLocks noChangeArrowheads="1"/>
            </p:cNvSpPr>
            <p:nvPr/>
          </p:nvSpPr>
          <p:spPr bwMode="auto">
            <a:xfrm>
              <a:off x="8534400" y="4843462"/>
              <a:ext cx="857250" cy="338138"/>
            </a:xfrm>
            <a:prstGeom prst="rect">
              <a:avLst/>
            </a:prstGeom>
            <a:noFill/>
            <a:ln w="9525">
              <a:noFill/>
              <a:miter lim="800000"/>
              <a:headEnd/>
              <a:tailEnd/>
            </a:ln>
          </p:spPr>
          <p:txBody>
            <a:bodyPr>
              <a:prstTxWarp prst="textNoShape">
                <a:avLst/>
              </a:prstTxWarp>
              <a:spAutoFit/>
            </a:bodyPr>
            <a:lstStyle/>
            <a:p>
              <a:r>
                <a:rPr lang="fr-FR" sz="1600" dirty="0">
                  <a:solidFill>
                    <a:srgbClr val="000000"/>
                  </a:solidFill>
                </a:rPr>
                <a:t>180°</a:t>
              </a:r>
            </a:p>
          </p:txBody>
        </p:sp>
      </p:grpSp>
      <p:sp>
        <p:nvSpPr>
          <p:cNvPr id="42" name="ZoneTexte 41"/>
          <p:cNvSpPr txBox="1"/>
          <p:nvPr/>
        </p:nvSpPr>
        <p:spPr>
          <a:xfrm>
            <a:off x="5562600" y="3381375"/>
            <a:ext cx="2362200" cy="369332"/>
          </a:xfrm>
          <a:prstGeom prst="rect">
            <a:avLst/>
          </a:prstGeom>
          <a:noFill/>
        </p:spPr>
        <p:txBody>
          <a:bodyPr wrap="square" rtlCol="0">
            <a:spAutoFit/>
          </a:bodyPr>
          <a:lstStyle/>
          <a:p>
            <a:r>
              <a:rPr lang="en-GB" dirty="0" smtClean="0"/>
              <a:t>Building scenarios</a:t>
            </a: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2" name="Rectangle 3"/>
          <p:cNvSpPr>
            <a:spLocks noGrp="1" noChangeArrowheads="1"/>
          </p:cNvSpPr>
          <p:nvPr>
            <p:ph idx="1"/>
          </p:nvPr>
        </p:nvSpPr>
        <p:spPr>
          <a:xfrm>
            <a:off x="361950" y="1092200"/>
            <a:ext cx="8372475" cy="4357688"/>
          </a:xfrm>
        </p:spPr>
        <p:txBody>
          <a:bodyPr/>
          <a:lstStyle/>
          <a:p>
            <a:pPr>
              <a:buFontTx/>
              <a:buNone/>
            </a:pPr>
            <a:endParaRPr lang="fr-FR" dirty="0" smtClean="0"/>
          </a:p>
          <a:p>
            <a:pPr>
              <a:buFontTx/>
              <a:buNone/>
            </a:pPr>
            <a:endParaRPr lang="fr-FR" dirty="0" smtClean="0"/>
          </a:p>
          <a:p>
            <a:pPr>
              <a:buFontTx/>
              <a:buNone/>
            </a:pPr>
            <a:endParaRPr lang="fr-FR" dirty="0" smtClean="0"/>
          </a:p>
          <a:p>
            <a:pPr>
              <a:buFontTx/>
              <a:buNone/>
            </a:pPr>
            <a:endParaRPr lang="fr-FR" dirty="0" smtClean="0"/>
          </a:p>
          <a:p>
            <a:pPr>
              <a:buFontTx/>
              <a:buNone/>
            </a:pPr>
            <a:endParaRPr lang="fr-FR" dirty="0" smtClean="0"/>
          </a:p>
          <a:p>
            <a:pPr>
              <a:buFontTx/>
              <a:buNone/>
            </a:pPr>
            <a:endParaRPr lang="fr-FR" dirty="0" smtClean="0"/>
          </a:p>
          <a:p>
            <a:pPr lvl="1">
              <a:buFontTx/>
              <a:buNone/>
            </a:pPr>
            <a:endParaRPr lang="fr-FR" dirty="0" smtClean="0"/>
          </a:p>
          <a:p>
            <a:pPr>
              <a:buFontTx/>
              <a:buNone/>
            </a:pPr>
            <a:endParaRPr lang="fr-FR" dirty="0" smtClean="0"/>
          </a:p>
        </p:txBody>
      </p:sp>
      <p:grpSp>
        <p:nvGrpSpPr>
          <p:cNvPr id="28" name="Grouper 27"/>
          <p:cNvGrpSpPr/>
          <p:nvPr/>
        </p:nvGrpSpPr>
        <p:grpSpPr>
          <a:xfrm>
            <a:off x="100013" y="1562928"/>
            <a:ext cx="5280024" cy="4113971"/>
            <a:chOff x="100013" y="1562928"/>
            <a:chExt cx="5280024" cy="4113971"/>
          </a:xfrm>
        </p:grpSpPr>
        <p:grpSp>
          <p:nvGrpSpPr>
            <p:cNvPr id="24" name="Grouper 23"/>
            <p:cNvGrpSpPr/>
            <p:nvPr/>
          </p:nvGrpSpPr>
          <p:grpSpPr>
            <a:xfrm>
              <a:off x="2862262" y="3789361"/>
              <a:ext cx="2517775" cy="1887538"/>
              <a:chOff x="3044825" y="3678238"/>
              <a:chExt cx="2517775" cy="1876425"/>
            </a:xfrm>
          </p:grpSpPr>
          <p:pic>
            <p:nvPicPr>
              <p:cNvPr id="58370" name="Image 13" descr="services_barrel_2d.jpg"/>
              <p:cNvPicPr>
                <a:picLocks noChangeAspect="1"/>
              </p:cNvPicPr>
              <p:nvPr/>
            </p:nvPicPr>
            <p:blipFill>
              <a:blip r:embed="rId3"/>
              <a:srcRect/>
              <a:stretch>
                <a:fillRect/>
              </a:stretch>
            </p:blipFill>
            <p:spPr bwMode="auto">
              <a:xfrm>
                <a:off x="3044825" y="3678238"/>
                <a:ext cx="2517775" cy="1876425"/>
              </a:xfrm>
              <a:prstGeom prst="rect">
                <a:avLst/>
              </a:prstGeom>
              <a:noFill/>
              <a:ln w="9525">
                <a:noFill/>
                <a:miter lim="800000"/>
                <a:headEnd/>
                <a:tailEnd/>
              </a:ln>
            </p:spPr>
          </p:pic>
          <p:sp>
            <p:nvSpPr>
              <p:cNvPr id="58374" name="Line 12"/>
              <p:cNvSpPr>
                <a:spLocks noChangeShapeType="1"/>
              </p:cNvSpPr>
              <p:nvPr/>
            </p:nvSpPr>
            <p:spPr bwMode="auto">
              <a:xfrm flipH="1" flipV="1">
                <a:off x="3419475" y="4354513"/>
                <a:ext cx="19050" cy="419100"/>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GB"/>
              </a:p>
            </p:txBody>
          </p:sp>
          <p:sp>
            <p:nvSpPr>
              <p:cNvPr id="58375" name="Text Box 15"/>
              <p:cNvSpPr txBox="1">
                <a:spLocks noChangeArrowheads="1"/>
              </p:cNvSpPr>
              <p:nvPr/>
            </p:nvSpPr>
            <p:spPr bwMode="auto">
              <a:xfrm>
                <a:off x="3154363" y="4406900"/>
                <a:ext cx="762000" cy="366713"/>
              </a:xfrm>
              <a:prstGeom prst="rect">
                <a:avLst/>
              </a:prstGeom>
              <a:noFill/>
              <a:ln w="9525">
                <a:noFill/>
                <a:miter lim="800000"/>
                <a:headEnd/>
                <a:tailEnd/>
              </a:ln>
            </p:spPr>
            <p:txBody>
              <a:bodyPr>
                <a:prstTxWarp prst="textNoShape">
                  <a:avLst/>
                </a:prstTxWarp>
                <a:spAutoFit/>
              </a:bodyPr>
              <a:lstStyle/>
              <a:p>
                <a:pPr>
                  <a:spcBef>
                    <a:spcPct val="50000"/>
                  </a:spcBef>
                </a:pPr>
                <a:r>
                  <a:rPr lang="fr-FR" dirty="0"/>
                  <a:t>47 </a:t>
                </a:r>
              </a:p>
            </p:txBody>
          </p:sp>
          <p:sp>
            <p:nvSpPr>
              <p:cNvPr id="58376" name="Line 16"/>
              <p:cNvSpPr>
                <a:spLocks noChangeShapeType="1"/>
              </p:cNvSpPr>
              <p:nvPr/>
            </p:nvSpPr>
            <p:spPr bwMode="auto">
              <a:xfrm>
                <a:off x="3471863" y="4941888"/>
                <a:ext cx="1295400" cy="28575"/>
              </a:xfrm>
              <a:prstGeom prst="line">
                <a:avLst/>
              </a:prstGeom>
              <a:noFill/>
              <a:ln w="12700">
                <a:solidFill>
                  <a:schemeClr val="tx1"/>
                </a:solidFill>
                <a:round/>
                <a:headEnd type="triangle" w="med" len="med"/>
                <a:tailEnd type="triangle" w="med" len="med"/>
              </a:ln>
            </p:spPr>
            <p:txBody>
              <a:bodyPr>
                <a:prstTxWarp prst="textNoShape">
                  <a:avLst/>
                </a:prstTxWarp>
              </a:bodyPr>
              <a:lstStyle/>
              <a:p>
                <a:endParaRPr lang="en-GB"/>
              </a:p>
            </p:txBody>
          </p:sp>
          <p:sp>
            <p:nvSpPr>
              <p:cNvPr id="58377" name="Text Box 18"/>
              <p:cNvSpPr txBox="1">
                <a:spLocks noChangeArrowheads="1"/>
              </p:cNvSpPr>
              <p:nvPr/>
            </p:nvSpPr>
            <p:spPr bwMode="auto">
              <a:xfrm>
                <a:off x="3738563" y="5070475"/>
                <a:ext cx="762000" cy="366713"/>
              </a:xfrm>
              <a:prstGeom prst="rect">
                <a:avLst/>
              </a:prstGeom>
              <a:noFill/>
              <a:ln w="9525">
                <a:noFill/>
                <a:miter lim="800000"/>
                <a:headEnd/>
                <a:tailEnd/>
              </a:ln>
            </p:spPr>
            <p:txBody>
              <a:bodyPr>
                <a:prstTxWarp prst="textNoShape">
                  <a:avLst/>
                </a:prstTxWarp>
                <a:spAutoFit/>
              </a:bodyPr>
              <a:lstStyle/>
              <a:p>
                <a:pPr>
                  <a:spcBef>
                    <a:spcPct val="50000"/>
                  </a:spcBef>
                </a:pPr>
                <a:r>
                  <a:rPr lang="fr-FR" dirty="0"/>
                  <a:t>168 </a:t>
                </a:r>
              </a:p>
            </p:txBody>
          </p:sp>
        </p:grpSp>
        <p:pic>
          <p:nvPicPr>
            <p:cNvPr id="58378" name="Image 15" descr="services_barrel.jpg"/>
            <p:cNvPicPr>
              <a:picLocks noChangeAspect="1"/>
            </p:cNvPicPr>
            <p:nvPr/>
          </p:nvPicPr>
          <p:blipFill>
            <a:blip r:embed="rId4"/>
            <a:srcRect/>
            <a:stretch>
              <a:fillRect/>
            </a:stretch>
          </p:blipFill>
          <p:spPr bwMode="auto">
            <a:xfrm>
              <a:off x="100013" y="3789361"/>
              <a:ext cx="2695575" cy="1887538"/>
            </a:xfrm>
            <a:prstGeom prst="rect">
              <a:avLst/>
            </a:prstGeom>
            <a:noFill/>
            <a:ln w="9525">
              <a:noFill/>
              <a:miter lim="800000"/>
              <a:headEnd/>
              <a:tailEnd/>
            </a:ln>
          </p:spPr>
        </p:pic>
        <p:grpSp>
          <p:nvGrpSpPr>
            <p:cNvPr id="23" name="Grouper 22"/>
            <p:cNvGrpSpPr/>
            <p:nvPr/>
          </p:nvGrpSpPr>
          <p:grpSpPr>
            <a:xfrm>
              <a:off x="2862262" y="1562928"/>
              <a:ext cx="2517775" cy="2014537"/>
              <a:chOff x="2980473" y="762000"/>
              <a:chExt cx="2582127" cy="2514600"/>
            </a:xfrm>
          </p:grpSpPr>
          <p:pic>
            <p:nvPicPr>
              <p:cNvPr id="58379" name="Image 13" descr="roue-2d.jpg"/>
              <p:cNvPicPr>
                <a:picLocks noChangeAspect="1"/>
              </p:cNvPicPr>
              <p:nvPr/>
            </p:nvPicPr>
            <p:blipFill>
              <a:blip r:embed="rId5"/>
              <a:srcRect l="19521" t="4044" r="14519" b="2628"/>
              <a:stretch>
                <a:fillRect/>
              </a:stretch>
            </p:blipFill>
            <p:spPr bwMode="auto">
              <a:xfrm>
                <a:off x="2980473" y="762000"/>
                <a:ext cx="2582127" cy="2514600"/>
              </a:xfrm>
              <a:prstGeom prst="rect">
                <a:avLst/>
              </a:prstGeom>
              <a:noFill/>
              <a:ln w="9525">
                <a:noFill/>
                <a:miter lim="800000"/>
                <a:headEnd/>
                <a:tailEnd/>
              </a:ln>
            </p:spPr>
          </p:pic>
          <p:sp>
            <p:nvSpPr>
              <p:cNvPr id="2" name="Ellipse 1"/>
              <p:cNvSpPr/>
              <p:nvPr/>
            </p:nvSpPr>
            <p:spPr>
              <a:xfrm>
                <a:off x="4035425" y="792163"/>
                <a:ext cx="149225" cy="6508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16" name="Ellipse 15"/>
              <p:cNvSpPr/>
              <p:nvPr/>
            </p:nvSpPr>
            <p:spPr>
              <a:xfrm>
                <a:off x="4911725" y="1009650"/>
                <a:ext cx="149225" cy="65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17" name="Ellipse 16"/>
              <p:cNvSpPr/>
              <p:nvPr/>
            </p:nvSpPr>
            <p:spPr>
              <a:xfrm>
                <a:off x="5392738" y="1882775"/>
                <a:ext cx="149225" cy="63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18" name="Ellipse 17"/>
              <p:cNvSpPr/>
              <p:nvPr/>
            </p:nvSpPr>
            <p:spPr>
              <a:xfrm>
                <a:off x="5124450" y="2767013"/>
                <a:ext cx="149225" cy="63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19" name="Ellipse 18"/>
              <p:cNvSpPr/>
              <p:nvPr/>
            </p:nvSpPr>
            <p:spPr>
              <a:xfrm>
                <a:off x="4318000" y="3209925"/>
                <a:ext cx="149225" cy="65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20" name="Ellipse 19"/>
              <p:cNvSpPr/>
              <p:nvPr/>
            </p:nvSpPr>
            <p:spPr>
              <a:xfrm>
                <a:off x="3460750" y="2965450"/>
                <a:ext cx="149225" cy="65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21" name="Ellipse 20"/>
              <p:cNvSpPr/>
              <p:nvPr/>
            </p:nvSpPr>
            <p:spPr>
              <a:xfrm>
                <a:off x="3014663" y="2128838"/>
                <a:ext cx="149225" cy="635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sp>
            <p:nvSpPr>
              <p:cNvPr id="22" name="Ellipse 21"/>
              <p:cNvSpPr/>
              <p:nvPr/>
            </p:nvSpPr>
            <p:spPr>
              <a:xfrm>
                <a:off x="3221038" y="1257300"/>
                <a:ext cx="149225" cy="6508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solidFill>
                    <a:srgbClr val="FF0000"/>
                  </a:solidFill>
                </a:endParaRPr>
              </a:p>
            </p:txBody>
          </p:sp>
        </p:grpSp>
        <p:pic>
          <p:nvPicPr>
            <p:cNvPr id="58388" name="Image 22" descr="services_endcap.jpg"/>
            <p:cNvPicPr>
              <a:picLocks noChangeAspect="1"/>
            </p:cNvPicPr>
            <p:nvPr/>
          </p:nvPicPr>
          <p:blipFill>
            <a:blip r:embed="rId6"/>
            <a:srcRect/>
            <a:stretch>
              <a:fillRect/>
            </a:stretch>
          </p:blipFill>
          <p:spPr bwMode="auto">
            <a:xfrm>
              <a:off x="157163" y="1562928"/>
              <a:ext cx="2638425" cy="2014537"/>
            </a:xfrm>
            <a:prstGeom prst="rect">
              <a:avLst/>
            </a:prstGeom>
            <a:noFill/>
            <a:ln w="9525">
              <a:noFill/>
              <a:miter lim="800000"/>
              <a:headEnd/>
              <a:tailEnd/>
            </a:ln>
          </p:spPr>
        </p:pic>
      </p:grpSp>
      <p:pic>
        <p:nvPicPr>
          <p:cNvPr id="26" name="Picture 2"/>
          <p:cNvPicPr>
            <a:picLocks noChangeAspect="1" noChangeArrowheads="1"/>
          </p:cNvPicPr>
          <p:nvPr/>
        </p:nvPicPr>
        <p:blipFill>
          <a:blip r:embed="rId7"/>
          <a:srcRect/>
          <a:stretch>
            <a:fillRect/>
          </a:stretch>
        </p:blipFill>
        <p:spPr bwMode="auto">
          <a:xfrm>
            <a:off x="5638800" y="1524000"/>
            <a:ext cx="3398838" cy="4041451"/>
          </a:xfrm>
          <a:prstGeom prst="rect">
            <a:avLst/>
          </a:prstGeom>
          <a:noFill/>
          <a:ln w="9525">
            <a:noFill/>
            <a:miter lim="800000"/>
            <a:headEnd/>
            <a:tailEnd/>
          </a:ln>
        </p:spPr>
      </p:pic>
      <p:sp>
        <p:nvSpPr>
          <p:cNvPr id="27" name="Rectangle 26"/>
          <p:cNvSpPr/>
          <p:nvPr/>
        </p:nvSpPr>
        <p:spPr>
          <a:xfrm>
            <a:off x="5098313" y="5676899"/>
            <a:ext cx="4572000" cy="982833"/>
          </a:xfrm>
          <a:prstGeom prst="rect">
            <a:avLst/>
          </a:prstGeom>
        </p:spPr>
        <p:txBody>
          <a:bodyPr>
            <a:spAutoFit/>
          </a:bodyPr>
          <a:lstStyle/>
          <a:p>
            <a:pPr lvl="1" fontAlgn="auto">
              <a:lnSpc>
                <a:spcPct val="90000"/>
              </a:lnSpc>
              <a:spcAft>
                <a:spcPts val="0"/>
              </a:spcAft>
              <a:defRPr/>
            </a:pPr>
            <a:r>
              <a:rPr lang="en-US" sz="1600" b="1" dirty="0" smtClean="0">
                <a:solidFill>
                  <a:srgbClr val="000000"/>
                </a:solidFill>
                <a:latin typeface="Verdana"/>
                <a:cs typeface="Verdana"/>
              </a:rPr>
              <a:t>Mono-</a:t>
            </a:r>
            <a:r>
              <a:rPr lang="en-US" sz="1600" b="1" dirty="0" err="1" smtClean="0">
                <a:solidFill>
                  <a:srgbClr val="000000"/>
                </a:solidFill>
                <a:latin typeface="Verdana"/>
                <a:cs typeface="Verdana"/>
              </a:rPr>
              <a:t>phasic</a:t>
            </a:r>
            <a:r>
              <a:rPr lang="en-US" sz="1600" b="1" dirty="0" smtClean="0">
                <a:solidFill>
                  <a:srgbClr val="000000"/>
                </a:solidFill>
                <a:latin typeface="Verdana"/>
                <a:cs typeface="Verdana"/>
              </a:rPr>
              <a:t> gas</a:t>
            </a:r>
            <a:r>
              <a:rPr lang="en-US" sz="1600" dirty="0" smtClean="0">
                <a:solidFill>
                  <a:srgbClr val="000000"/>
                </a:solidFill>
                <a:latin typeface="Verdana"/>
                <a:cs typeface="Verdana"/>
              </a:rPr>
              <a:t> like C6F14 : limited effect in case of leak, good quality/price ratio, adapted to low heat extract, simple to use </a:t>
            </a:r>
            <a:endParaRPr lang="en-US" sz="1600" dirty="0">
              <a:solidFill>
                <a:srgbClr val="000000"/>
              </a:solidFill>
              <a:latin typeface="Verdana"/>
              <a:cs typeface="Verdana"/>
            </a:endParaRPr>
          </a:p>
        </p:txBody>
      </p:sp>
      <p:sp>
        <p:nvSpPr>
          <p:cNvPr id="30" name="ZoneTexte 29"/>
          <p:cNvSpPr txBox="1"/>
          <p:nvPr/>
        </p:nvSpPr>
        <p:spPr>
          <a:xfrm>
            <a:off x="124355" y="914400"/>
            <a:ext cx="5057245" cy="584776"/>
          </a:xfrm>
          <a:prstGeom prst="rect">
            <a:avLst/>
          </a:prstGeom>
          <a:noFill/>
        </p:spPr>
        <p:txBody>
          <a:bodyPr wrap="square" rtlCol="0">
            <a:spAutoFit/>
          </a:bodyPr>
          <a:lstStyle/>
          <a:p>
            <a:r>
              <a:rPr lang="en-GB" sz="1600" dirty="0" smtClean="0">
                <a:solidFill>
                  <a:srgbClr val="000000"/>
                </a:solidFill>
                <a:latin typeface="Verdana"/>
                <a:cs typeface="Verdana"/>
              </a:rPr>
              <a:t>Services were studied in detail to provide a realistic model for the ILC DBD</a:t>
            </a:r>
            <a:endParaRPr lang="en-GB" sz="1600" dirty="0">
              <a:solidFill>
                <a:srgbClr val="000000"/>
              </a:solidFill>
              <a:latin typeface="Verdana"/>
              <a:cs typeface="Verdana"/>
            </a:endParaRPr>
          </a:p>
        </p:txBody>
      </p:sp>
      <p:sp>
        <p:nvSpPr>
          <p:cNvPr id="31" name="ZoneTexte 30"/>
          <p:cNvSpPr txBox="1"/>
          <p:nvPr/>
        </p:nvSpPr>
        <p:spPr>
          <a:xfrm>
            <a:off x="5715000" y="685800"/>
            <a:ext cx="2943225" cy="830997"/>
          </a:xfrm>
          <a:prstGeom prst="rect">
            <a:avLst/>
          </a:prstGeom>
          <a:noFill/>
        </p:spPr>
        <p:txBody>
          <a:bodyPr wrap="square" rtlCol="0">
            <a:spAutoFit/>
          </a:bodyPr>
          <a:lstStyle/>
          <a:p>
            <a:r>
              <a:rPr lang="en-GB" sz="1600" dirty="0" smtClean="0">
                <a:latin typeface="Verdana"/>
                <a:cs typeface="Verdana"/>
              </a:rPr>
              <a:t>Few cooling scenarios were studied and compared with each other</a:t>
            </a:r>
            <a:endParaRPr lang="en-GB" sz="1600" dirty="0">
              <a:latin typeface="Verdana"/>
              <a:cs typeface="Verdana"/>
            </a:endParaRPr>
          </a:p>
        </p:txBody>
      </p:sp>
      <p:sp>
        <p:nvSpPr>
          <p:cNvPr id="33" name="Titre 1"/>
          <p:cNvSpPr txBox="1">
            <a:spLocks/>
          </p:cNvSpPr>
          <p:nvPr/>
        </p:nvSpPr>
        <p:spPr>
          <a:xfrm>
            <a:off x="98424" y="0"/>
            <a:ext cx="6073776" cy="609601"/>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000" b="1" i="0" u="none" strike="noStrike" kern="1200" cap="none" spc="0" normalizeH="0" baseline="0" noProof="0" smtClean="0">
                <a:ln>
                  <a:noFill/>
                </a:ln>
                <a:solidFill>
                  <a:schemeClr val="tx1"/>
                </a:solidFill>
                <a:effectLst/>
                <a:uLnTx/>
                <a:uFillTx/>
                <a:latin typeface="Verdana"/>
                <a:ea typeface="+mj-ea"/>
                <a:cs typeface="Verdana"/>
              </a:rPr>
              <a:t>Mechanical, integration, service  studies</a:t>
            </a:r>
            <a:endParaRPr kumimoji="0" lang="en-GB" sz="2000" b="1" i="0" u="none" strike="noStrike" kern="1200" cap="none" spc="0" normalizeH="0" baseline="0" noProof="0" dirty="0">
              <a:ln>
                <a:noFill/>
              </a:ln>
              <a:solidFill>
                <a:schemeClr val="tx1"/>
              </a:solidFill>
              <a:effectLst/>
              <a:uLnTx/>
              <a:uFillTx/>
              <a:latin typeface="Verdana"/>
              <a:ea typeface="+mj-ea"/>
              <a:cs typeface="Verdan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7313613" cy="487362"/>
          </a:xfrm>
        </p:spPr>
        <p:txBody>
          <a:bodyPr/>
          <a:lstStyle/>
          <a:p>
            <a:pPr algn="l"/>
            <a:r>
              <a:rPr lang="en-GB" sz="2400" b="1" dirty="0" smtClean="0">
                <a:latin typeface="Verdana"/>
                <a:cs typeface="Verdana"/>
              </a:rPr>
              <a:t>SDHCAL Milestones </a:t>
            </a:r>
            <a:endParaRPr lang="en-GB" sz="2400" b="1" dirty="0">
              <a:latin typeface="Verdana"/>
              <a:cs typeface="Verdana"/>
            </a:endParaRPr>
          </a:p>
        </p:txBody>
      </p:sp>
      <p:sp>
        <p:nvSpPr>
          <p:cNvPr id="4" name="ZoneTexte 3"/>
          <p:cNvSpPr txBox="1"/>
          <p:nvPr/>
        </p:nvSpPr>
        <p:spPr>
          <a:xfrm>
            <a:off x="152400" y="609600"/>
            <a:ext cx="8763000" cy="5755423"/>
          </a:xfrm>
          <a:prstGeom prst="rect">
            <a:avLst/>
          </a:prstGeom>
          <a:noFill/>
        </p:spPr>
        <p:txBody>
          <a:bodyPr wrap="square" rtlCol="0">
            <a:spAutoFit/>
          </a:bodyPr>
          <a:lstStyle/>
          <a:p>
            <a:pPr>
              <a:buFont typeface="Wingdings" charset="2"/>
              <a:buChar char="§"/>
            </a:pPr>
            <a:endParaRPr lang="en-GB" sz="1600" dirty="0" smtClean="0"/>
          </a:p>
          <a:p>
            <a:pPr>
              <a:buFont typeface="Wingdings" charset="2"/>
              <a:buChar char="§"/>
            </a:pPr>
            <a:r>
              <a:rPr lang="en-GB" sz="1600" dirty="0" smtClean="0"/>
              <a:t>  </a:t>
            </a:r>
            <a:r>
              <a:rPr lang="en-GB" sz="1600" dirty="0" smtClean="0">
                <a:latin typeface="Verdana"/>
                <a:cs typeface="Verdana"/>
              </a:rPr>
              <a:t>2006 : Start of the SDHCAL development with the aim to achieve the first </a:t>
            </a:r>
          </a:p>
          <a:p>
            <a:r>
              <a:rPr lang="en-GB" sz="1600" dirty="0" smtClean="0">
                <a:latin typeface="Verdana"/>
                <a:cs typeface="Verdana"/>
              </a:rPr>
              <a:t>             technological prototype using the semi-digital readout concept;</a:t>
            </a:r>
          </a:p>
          <a:p>
            <a:endParaRPr lang="en-GB" sz="1600" dirty="0" smtClean="0">
              <a:latin typeface="Verdana"/>
              <a:cs typeface="Verdana"/>
            </a:endParaRPr>
          </a:p>
          <a:p>
            <a:pPr>
              <a:buFont typeface="Wingdings" charset="2"/>
              <a:buChar char="§"/>
            </a:pPr>
            <a:r>
              <a:rPr lang="en-GB" sz="1600" dirty="0" smtClean="0">
                <a:latin typeface="Verdana"/>
                <a:cs typeface="Verdana"/>
              </a:rPr>
              <a:t>  2007  : Development of small detectors and associated electronics readout;</a:t>
            </a:r>
          </a:p>
          <a:p>
            <a:pPr>
              <a:buFont typeface="Wingdings" charset="2"/>
              <a:buChar char="§"/>
            </a:pPr>
            <a:endParaRPr lang="en-GB" sz="1600" dirty="0" smtClean="0">
              <a:latin typeface="Verdana"/>
              <a:cs typeface="Verdana"/>
            </a:endParaRPr>
          </a:p>
          <a:p>
            <a:pPr>
              <a:buFont typeface="Wingdings" charset="2"/>
              <a:buChar char="§"/>
            </a:pPr>
            <a:r>
              <a:rPr lang="en-GB" sz="1600" dirty="0" smtClean="0">
                <a:latin typeface="Verdana"/>
                <a:cs typeface="Verdana"/>
              </a:rPr>
              <a:t>  2008-2011  DHCAL ANR-</a:t>
            </a:r>
            <a:r>
              <a:rPr lang="en-GB" sz="1600" dirty="0" err="1" smtClean="0">
                <a:latin typeface="Verdana"/>
                <a:cs typeface="Verdana"/>
              </a:rPr>
              <a:t>blanc</a:t>
            </a:r>
            <a:r>
              <a:rPr lang="en-GB" sz="1600" dirty="0" smtClean="0">
                <a:latin typeface="Verdana"/>
                <a:cs typeface="Verdana"/>
              </a:rPr>
              <a:t>;</a:t>
            </a:r>
          </a:p>
          <a:p>
            <a:r>
              <a:rPr lang="en-GB" sz="1600" dirty="0" smtClean="0">
                <a:latin typeface="Verdana"/>
                <a:cs typeface="Verdana"/>
              </a:rPr>
              <a:t> </a:t>
            </a:r>
          </a:p>
          <a:p>
            <a:pPr>
              <a:buFont typeface="Wingdings" charset="2"/>
              <a:buChar char="§"/>
            </a:pPr>
            <a:r>
              <a:rPr lang="en-GB" sz="1600" dirty="0" smtClean="0">
                <a:latin typeface="Verdana"/>
                <a:cs typeface="Verdana"/>
              </a:rPr>
              <a:t>  2010 :   International review (organized by the IN2P3),CALICE internal review;</a:t>
            </a:r>
          </a:p>
          <a:p>
            <a:pPr>
              <a:buFont typeface="Wingdings" charset="2"/>
              <a:buChar char="§"/>
            </a:pPr>
            <a:endParaRPr lang="en-GB" sz="1600" dirty="0" smtClean="0">
              <a:latin typeface="Verdana"/>
              <a:cs typeface="Verdana"/>
            </a:endParaRPr>
          </a:p>
          <a:p>
            <a:pPr>
              <a:buFont typeface="Wingdings" charset="2"/>
              <a:buChar char="§"/>
            </a:pPr>
            <a:r>
              <a:rPr lang="en-GB" sz="1600" dirty="0" smtClean="0">
                <a:latin typeface="Verdana"/>
                <a:cs typeface="Verdana"/>
              </a:rPr>
              <a:t>  2011 :  Construction of the SDHCAL prototype</a:t>
            </a:r>
            <a:r>
              <a:rPr lang="en-GB" sz="1600" dirty="0">
                <a:latin typeface="Verdana"/>
                <a:cs typeface="Verdana"/>
              </a:rPr>
              <a:t>;</a:t>
            </a:r>
            <a:endParaRPr lang="en-GB" sz="1600" dirty="0" smtClean="0">
              <a:latin typeface="Verdana"/>
              <a:cs typeface="Verdana"/>
            </a:endParaRPr>
          </a:p>
          <a:p>
            <a:pPr>
              <a:buFont typeface="Wingdings" charset="2"/>
              <a:buChar char="§"/>
            </a:pPr>
            <a:endParaRPr lang="en-GB" sz="1600" dirty="0" smtClean="0">
              <a:latin typeface="Verdana"/>
              <a:cs typeface="Verdana"/>
            </a:endParaRPr>
          </a:p>
          <a:p>
            <a:pPr>
              <a:buFont typeface="Wingdings" charset="2"/>
              <a:buChar char="§"/>
            </a:pPr>
            <a:r>
              <a:rPr lang="en-GB" sz="1600" dirty="0" smtClean="0">
                <a:latin typeface="Verdana"/>
                <a:cs typeface="Verdana"/>
              </a:rPr>
              <a:t>  2012 :  Test Beam at CERN;</a:t>
            </a:r>
          </a:p>
          <a:p>
            <a:pPr>
              <a:buFont typeface="Wingdings" charset="2"/>
              <a:buChar char="§"/>
            </a:pPr>
            <a:endParaRPr lang="en-GB" sz="1600" dirty="0" smtClean="0">
              <a:latin typeface="Verdana"/>
              <a:cs typeface="Verdana"/>
            </a:endParaRPr>
          </a:p>
          <a:p>
            <a:pPr>
              <a:buFont typeface="Wingdings" charset="2"/>
              <a:buChar char="§"/>
            </a:pPr>
            <a:r>
              <a:rPr lang="en-GB" sz="1600" dirty="0" smtClean="0">
                <a:latin typeface="Verdana"/>
                <a:cs typeface="Verdana"/>
              </a:rPr>
              <a:t>  2013 :  Prototype data analyses and R&amp;D for final validation of the SDHCAL-ILD.</a:t>
            </a:r>
          </a:p>
          <a:p>
            <a:pPr>
              <a:buFont typeface="Wingdings" charset="2"/>
              <a:buChar char="§"/>
            </a:pPr>
            <a:endParaRPr lang="en-GB" sz="1600" dirty="0" smtClean="0">
              <a:latin typeface="Verdana"/>
              <a:cs typeface="Verdana"/>
            </a:endParaRPr>
          </a:p>
          <a:p>
            <a:r>
              <a:rPr lang="en-GB" sz="1600" b="1" dirty="0" smtClean="0">
                <a:latin typeface="Verdana"/>
                <a:cs typeface="Verdana"/>
              </a:rPr>
              <a:t>Several groups of the CALICE collaboration contribute to the project :</a:t>
            </a:r>
          </a:p>
          <a:p>
            <a:endParaRPr lang="en-GB" sz="1600" dirty="0" smtClean="0">
              <a:latin typeface="Verdana"/>
              <a:cs typeface="Verdana"/>
            </a:endParaRPr>
          </a:p>
          <a:p>
            <a:r>
              <a:rPr lang="en-GB" sz="1600" dirty="0" smtClean="0">
                <a:latin typeface="Verdana"/>
                <a:cs typeface="Verdana"/>
              </a:rPr>
              <a:t>France    : IPNL, LAPP, LLR, LPC, OMEGA;</a:t>
            </a:r>
          </a:p>
          <a:p>
            <a:r>
              <a:rPr lang="en-GB" sz="1600" dirty="0" smtClean="0">
                <a:latin typeface="Verdana"/>
                <a:cs typeface="Verdana"/>
              </a:rPr>
              <a:t>Spain     : CIEMAT;</a:t>
            </a:r>
          </a:p>
          <a:p>
            <a:r>
              <a:rPr lang="en-GB" sz="1600" dirty="0" smtClean="0">
                <a:latin typeface="Verdana"/>
                <a:cs typeface="Verdana"/>
              </a:rPr>
              <a:t>Belgium  : UCL, Gent; </a:t>
            </a:r>
          </a:p>
          <a:p>
            <a:r>
              <a:rPr lang="en-GB" sz="1600" dirty="0" smtClean="0">
                <a:latin typeface="Verdana"/>
                <a:cs typeface="Verdana"/>
              </a:rPr>
              <a:t>China     : </a:t>
            </a:r>
            <a:r>
              <a:rPr lang="en-GB" sz="1600" dirty="0" err="1" smtClean="0">
                <a:latin typeface="Verdana"/>
                <a:cs typeface="Verdana"/>
              </a:rPr>
              <a:t>Tsinghua</a:t>
            </a:r>
            <a:r>
              <a:rPr lang="en-GB" sz="1600" dirty="0" smtClean="0">
                <a:latin typeface="Verdana"/>
                <a:cs typeface="Verdana"/>
              </a:rPr>
              <a:t> university,  NCEPU;  </a:t>
            </a:r>
          </a:p>
          <a:p>
            <a:r>
              <a:rPr lang="en-GB" sz="1600" dirty="0" smtClean="0">
                <a:latin typeface="Verdana"/>
                <a:cs typeface="Verdana"/>
              </a:rPr>
              <a:t>Tunisia   : Tunis university.</a:t>
            </a:r>
          </a:p>
          <a:p>
            <a:endParaRPr lang="en-GB"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ZoneTexte 4"/>
          <p:cNvSpPr txBox="1">
            <a:spLocks noChangeArrowheads="1"/>
          </p:cNvSpPr>
          <p:nvPr/>
        </p:nvSpPr>
        <p:spPr bwMode="auto">
          <a:xfrm>
            <a:off x="457200" y="609600"/>
            <a:ext cx="8686800" cy="6740308"/>
          </a:xfrm>
          <a:prstGeom prst="rect">
            <a:avLst/>
          </a:prstGeom>
          <a:noFill/>
          <a:ln w="9525">
            <a:noFill/>
            <a:miter lim="800000"/>
            <a:headEnd/>
            <a:tailEnd/>
          </a:ln>
        </p:spPr>
        <p:txBody>
          <a:bodyPr wrap="square">
            <a:prstTxWarp prst="textNoShape">
              <a:avLst/>
            </a:prstTxWarp>
            <a:spAutoFit/>
          </a:bodyPr>
          <a:lstStyle/>
          <a:p>
            <a:endParaRPr lang="en-US" dirty="0" smtClean="0">
              <a:solidFill>
                <a:srgbClr val="000000"/>
              </a:solidFill>
            </a:endParaRPr>
          </a:p>
          <a:p>
            <a:pPr>
              <a:buFontTx/>
              <a:buChar char="-"/>
            </a:pPr>
            <a:r>
              <a:rPr lang="en-US" dirty="0" smtClean="0">
                <a:solidFill>
                  <a:srgbClr val="000000"/>
                </a:solidFill>
              </a:rPr>
              <a:t>Improve </a:t>
            </a:r>
            <a:r>
              <a:rPr lang="en-US" dirty="0">
                <a:solidFill>
                  <a:srgbClr val="000000"/>
                </a:solidFill>
              </a:rPr>
              <a:t>on the energy reconstruction using new </a:t>
            </a:r>
            <a:r>
              <a:rPr lang="en-US" dirty="0" smtClean="0">
                <a:solidFill>
                  <a:srgbClr val="000000"/>
                </a:solidFill>
              </a:rPr>
              <a:t>techniques;</a:t>
            </a:r>
          </a:p>
          <a:p>
            <a:pPr>
              <a:buFontTx/>
              <a:buChar char="-"/>
            </a:pPr>
            <a:endParaRPr lang="en-US" dirty="0" smtClean="0">
              <a:solidFill>
                <a:srgbClr val="000000"/>
              </a:solidFill>
            </a:endParaRPr>
          </a:p>
          <a:p>
            <a:r>
              <a:rPr lang="en-US" dirty="0" smtClean="0">
                <a:solidFill>
                  <a:srgbClr val="000000"/>
                </a:solidFill>
              </a:rPr>
              <a:t>-Improve on simulation (digitizer) and compare </a:t>
            </a:r>
            <a:r>
              <a:rPr lang="en-US" dirty="0" err="1" smtClean="0">
                <a:solidFill>
                  <a:srgbClr val="000000"/>
                </a:solidFill>
              </a:rPr>
              <a:t>hadronic</a:t>
            </a:r>
            <a:r>
              <a:rPr lang="en-US" dirty="0" smtClean="0">
                <a:solidFill>
                  <a:srgbClr val="000000"/>
                </a:solidFill>
              </a:rPr>
              <a:t> shower models to </a:t>
            </a:r>
            <a:r>
              <a:rPr lang="en-US" dirty="0" smtClean="0">
                <a:solidFill>
                  <a:srgbClr val="000000"/>
                </a:solidFill>
              </a:rPr>
              <a:t>data;</a:t>
            </a:r>
          </a:p>
          <a:p>
            <a:r>
              <a:rPr lang="en-US" dirty="0" smtClean="0">
                <a:solidFill>
                  <a:srgbClr val="000000"/>
                </a:solidFill>
              </a:rPr>
              <a:t> </a:t>
            </a:r>
          </a:p>
          <a:p>
            <a:pPr>
              <a:buFontTx/>
              <a:buChar char="-"/>
            </a:pPr>
            <a:r>
              <a:rPr lang="en-US" dirty="0" smtClean="0">
                <a:solidFill>
                  <a:srgbClr val="000000"/>
                </a:solidFill>
              </a:rPr>
              <a:t>Develop PFA techniques to be used to separate close-by </a:t>
            </a:r>
            <a:r>
              <a:rPr lang="en-US" dirty="0" err="1" smtClean="0">
                <a:solidFill>
                  <a:srgbClr val="000000"/>
                </a:solidFill>
              </a:rPr>
              <a:t>hadronic</a:t>
            </a:r>
            <a:r>
              <a:rPr lang="en-US" dirty="0" smtClean="0">
                <a:solidFill>
                  <a:srgbClr val="000000"/>
                </a:solidFill>
              </a:rPr>
              <a:t> showers;</a:t>
            </a:r>
          </a:p>
          <a:p>
            <a:pPr>
              <a:buFontTx/>
              <a:buChar char="-"/>
            </a:pPr>
            <a:endParaRPr lang="en-US" dirty="0" smtClean="0">
              <a:solidFill>
                <a:srgbClr val="000000"/>
              </a:solidFill>
            </a:endParaRPr>
          </a:p>
          <a:p>
            <a:pPr>
              <a:buFontTx/>
              <a:buChar char="-"/>
            </a:pPr>
            <a:r>
              <a:rPr lang="en-US" dirty="0" smtClean="0">
                <a:solidFill>
                  <a:srgbClr val="000000"/>
                </a:solidFill>
              </a:rPr>
              <a:t>Complete TB (ECAL+SDHCAL+…</a:t>
            </a:r>
            <a:r>
              <a:rPr lang="en-US" dirty="0" smtClean="0">
                <a:solidFill>
                  <a:srgbClr val="000000"/>
                </a:solidFill>
              </a:rPr>
              <a:t>); </a:t>
            </a:r>
            <a:endParaRPr lang="en-US" dirty="0" smtClean="0">
              <a:solidFill>
                <a:srgbClr val="000000"/>
              </a:solidFill>
            </a:endParaRPr>
          </a:p>
          <a:p>
            <a:pPr>
              <a:buFontTx/>
              <a:buChar char="-"/>
            </a:pPr>
            <a:endParaRPr lang="en-US" dirty="0">
              <a:solidFill>
                <a:srgbClr val="000000"/>
              </a:solidFill>
            </a:endParaRPr>
          </a:p>
          <a:p>
            <a:pPr>
              <a:buFontTx/>
              <a:buChar char="-"/>
            </a:pPr>
            <a:r>
              <a:rPr lang="en-US" dirty="0" smtClean="0">
                <a:solidFill>
                  <a:srgbClr val="000000"/>
                </a:solidFill>
              </a:rPr>
              <a:t> </a:t>
            </a:r>
            <a:r>
              <a:rPr lang="en-US" dirty="0">
                <a:solidFill>
                  <a:srgbClr val="000000"/>
                </a:solidFill>
              </a:rPr>
              <a:t>P</a:t>
            </a:r>
            <a:r>
              <a:rPr lang="en-US" dirty="0" smtClean="0">
                <a:solidFill>
                  <a:srgbClr val="000000"/>
                </a:solidFill>
              </a:rPr>
              <a:t>ublish results;</a:t>
            </a:r>
            <a:endParaRPr lang="en-US" dirty="0" smtClean="0">
              <a:solidFill>
                <a:srgbClr val="000000"/>
              </a:solidFill>
            </a:endParaRPr>
          </a:p>
          <a:p>
            <a:r>
              <a:rPr lang="en-US" dirty="0" smtClean="0">
                <a:solidFill>
                  <a:srgbClr val="000000"/>
                </a:solidFill>
              </a:rPr>
              <a:t>                                                   ---------   ----   ----------</a:t>
            </a:r>
          </a:p>
          <a:p>
            <a:endParaRPr lang="en-US" dirty="0" smtClean="0">
              <a:solidFill>
                <a:srgbClr val="000000"/>
              </a:solidFill>
            </a:endParaRPr>
          </a:p>
          <a:p>
            <a:pPr>
              <a:buFontTx/>
              <a:buChar char="-"/>
            </a:pPr>
            <a:r>
              <a:rPr lang="en-US" dirty="0" smtClean="0">
                <a:solidFill>
                  <a:srgbClr val="000000"/>
                </a:solidFill>
              </a:rPr>
              <a:t>Build </a:t>
            </a:r>
            <a:r>
              <a:rPr lang="en-US" dirty="0">
                <a:solidFill>
                  <a:srgbClr val="000000"/>
                </a:solidFill>
              </a:rPr>
              <a:t>few very large GRPC detectors (2-3 m2) :</a:t>
            </a:r>
            <a:r>
              <a:rPr lang="en-US" dirty="0" smtClean="0">
                <a:solidFill>
                  <a:srgbClr val="000000"/>
                </a:solidFill>
              </a:rPr>
              <a:t> gas circulation </a:t>
            </a:r>
            <a:r>
              <a:rPr lang="en-US" dirty="0">
                <a:solidFill>
                  <a:srgbClr val="000000"/>
                </a:solidFill>
              </a:rPr>
              <a:t>system, thickness</a:t>
            </a:r>
            <a:r>
              <a:rPr lang="en-US" dirty="0" smtClean="0">
                <a:solidFill>
                  <a:srgbClr val="000000"/>
                </a:solidFill>
              </a:rPr>
              <a:t>…;</a:t>
            </a:r>
            <a:endParaRPr lang="en-US" b="1" dirty="0" smtClean="0">
              <a:solidFill>
                <a:srgbClr val="000000"/>
              </a:solidFill>
            </a:endParaRPr>
          </a:p>
          <a:p>
            <a:pPr>
              <a:buFontTx/>
              <a:buChar char="-"/>
            </a:pPr>
            <a:endParaRPr lang="en-US" dirty="0" smtClean="0">
              <a:solidFill>
                <a:srgbClr val="000000"/>
              </a:solidFill>
            </a:endParaRPr>
          </a:p>
          <a:p>
            <a:pPr>
              <a:buFontTx/>
              <a:buChar char="-"/>
            </a:pPr>
            <a:r>
              <a:rPr lang="en-US" dirty="0" smtClean="0">
                <a:solidFill>
                  <a:srgbClr val="000000"/>
                </a:solidFill>
              </a:rPr>
              <a:t>Test the new version of electronics </a:t>
            </a:r>
            <a:r>
              <a:rPr lang="en-US" dirty="0">
                <a:solidFill>
                  <a:srgbClr val="000000"/>
                </a:solidFill>
              </a:rPr>
              <a:t>(I2C, roll mode..</a:t>
            </a:r>
            <a:r>
              <a:rPr lang="en-US" dirty="0" smtClean="0">
                <a:solidFill>
                  <a:srgbClr val="000000"/>
                </a:solidFill>
              </a:rPr>
              <a:t>) ;</a:t>
            </a:r>
          </a:p>
          <a:p>
            <a:pPr>
              <a:buFontTx/>
              <a:buChar char="-"/>
            </a:pPr>
            <a:endParaRPr lang="en-US" dirty="0" smtClean="0">
              <a:solidFill>
                <a:srgbClr val="000000"/>
              </a:solidFill>
            </a:endParaRPr>
          </a:p>
          <a:p>
            <a:pPr>
              <a:buFontTx/>
              <a:buChar char="-"/>
            </a:pPr>
            <a:r>
              <a:rPr lang="en-US" dirty="0" smtClean="0">
                <a:solidFill>
                  <a:srgbClr val="000000"/>
                </a:solidFill>
              </a:rPr>
              <a:t>Design </a:t>
            </a:r>
            <a:r>
              <a:rPr lang="en-US" dirty="0">
                <a:solidFill>
                  <a:srgbClr val="000000"/>
                </a:solidFill>
              </a:rPr>
              <a:t>a new ASU capable to read the large GRPC (up to 3 m</a:t>
            </a:r>
            <a:r>
              <a:rPr lang="en-US" baseline="30000" dirty="0">
                <a:solidFill>
                  <a:srgbClr val="000000"/>
                </a:solidFill>
              </a:rPr>
              <a:t>2</a:t>
            </a:r>
            <a:r>
              <a:rPr lang="en-US" dirty="0" smtClean="0">
                <a:solidFill>
                  <a:srgbClr val="000000"/>
                </a:solidFill>
              </a:rPr>
              <a:t>);</a:t>
            </a:r>
          </a:p>
          <a:p>
            <a:pPr>
              <a:buFontTx/>
              <a:buChar char="-"/>
            </a:pPr>
            <a:endParaRPr lang="en-US" dirty="0" smtClean="0">
              <a:solidFill>
                <a:srgbClr val="000000"/>
              </a:solidFill>
            </a:endParaRPr>
          </a:p>
          <a:p>
            <a:pPr>
              <a:buFontTx/>
              <a:buChar char="-"/>
            </a:pPr>
            <a:r>
              <a:rPr lang="en-US" dirty="0" smtClean="0">
                <a:solidFill>
                  <a:srgbClr val="000000"/>
                </a:solidFill>
              </a:rPr>
              <a:t>Develop </a:t>
            </a:r>
            <a:r>
              <a:rPr lang="en-US" dirty="0">
                <a:solidFill>
                  <a:srgbClr val="000000"/>
                </a:solidFill>
              </a:rPr>
              <a:t>a new DIF ( low consumption, reduced size, </a:t>
            </a:r>
            <a:r>
              <a:rPr lang="en-US" dirty="0" smtClean="0">
                <a:solidFill>
                  <a:srgbClr val="000000"/>
                </a:solidFill>
              </a:rPr>
              <a:t>new </a:t>
            </a:r>
            <a:r>
              <a:rPr lang="en-US" dirty="0">
                <a:solidFill>
                  <a:srgbClr val="000000"/>
                </a:solidFill>
              </a:rPr>
              <a:t>functionalities</a:t>
            </a:r>
            <a:r>
              <a:rPr lang="en-US" dirty="0" smtClean="0">
                <a:solidFill>
                  <a:srgbClr val="000000"/>
                </a:solidFill>
              </a:rPr>
              <a:t>);</a:t>
            </a:r>
          </a:p>
          <a:p>
            <a:r>
              <a:rPr lang="en-US" dirty="0" smtClean="0">
                <a:solidFill>
                  <a:srgbClr val="000000"/>
                </a:solidFill>
              </a:rPr>
              <a:t> </a:t>
            </a:r>
          </a:p>
          <a:p>
            <a:pPr>
              <a:buFontTx/>
              <a:buChar char="-"/>
            </a:pPr>
            <a:r>
              <a:rPr lang="en-US" dirty="0" smtClean="0">
                <a:solidFill>
                  <a:srgbClr val="000000"/>
                </a:solidFill>
              </a:rPr>
              <a:t>Build </a:t>
            </a:r>
            <a:r>
              <a:rPr lang="en-US" dirty="0">
                <a:solidFill>
                  <a:srgbClr val="000000"/>
                </a:solidFill>
              </a:rPr>
              <a:t>a small mechanical prototype to host the few large </a:t>
            </a:r>
            <a:r>
              <a:rPr lang="en-US" dirty="0" smtClean="0">
                <a:solidFill>
                  <a:srgbClr val="000000"/>
                </a:solidFill>
              </a:rPr>
              <a:t>chambers and test it.</a:t>
            </a:r>
          </a:p>
          <a:p>
            <a:pPr>
              <a:buFontTx/>
              <a:buChar char="-"/>
            </a:pPr>
            <a:endParaRPr lang="en-US" dirty="0" smtClean="0">
              <a:solidFill>
                <a:srgbClr val="000000"/>
              </a:solidFill>
            </a:endParaRPr>
          </a:p>
          <a:p>
            <a:endParaRPr lang="en-US" dirty="0" smtClean="0">
              <a:solidFill>
                <a:srgbClr val="000000"/>
              </a:solidFill>
            </a:endParaRPr>
          </a:p>
          <a:p>
            <a:r>
              <a:rPr lang="en-US" dirty="0">
                <a:solidFill>
                  <a:srgbClr val="000000"/>
                </a:solidFill>
              </a:rPr>
              <a:t>  </a:t>
            </a:r>
          </a:p>
          <a:p>
            <a:endParaRPr lang="en-US" dirty="0"/>
          </a:p>
        </p:txBody>
      </p:sp>
      <p:sp>
        <p:nvSpPr>
          <p:cNvPr id="41987" name="ZoneTexte 2"/>
          <p:cNvSpPr txBox="1">
            <a:spLocks noChangeArrowheads="1"/>
          </p:cNvSpPr>
          <p:nvPr/>
        </p:nvSpPr>
        <p:spPr bwMode="auto">
          <a:xfrm>
            <a:off x="685800" y="228600"/>
            <a:ext cx="6629400" cy="461962"/>
          </a:xfrm>
          <a:prstGeom prst="rect">
            <a:avLst/>
          </a:prstGeom>
          <a:noFill/>
          <a:ln w="9525">
            <a:noFill/>
            <a:miter lim="800000"/>
            <a:headEnd/>
            <a:tailEnd/>
          </a:ln>
        </p:spPr>
        <p:txBody>
          <a:bodyPr>
            <a:prstTxWarp prst="textNoShape">
              <a:avLst/>
            </a:prstTxWarp>
            <a:spAutoFit/>
          </a:bodyPr>
          <a:lstStyle/>
          <a:p>
            <a:r>
              <a:rPr lang="en-US" sz="2400" b="1" dirty="0">
                <a:solidFill>
                  <a:srgbClr val="000000"/>
                </a:solidFill>
                <a:latin typeface="Verdana"/>
                <a:ea typeface="Apple Casual" charset="0"/>
                <a:cs typeface="Verdana"/>
              </a:rPr>
              <a:t>Road map in the</a:t>
            </a:r>
            <a:r>
              <a:rPr lang="en-US" sz="2400" b="1" dirty="0" smtClean="0">
                <a:solidFill>
                  <a:srgbClr val="000000"/>
                </a:solidFill>
                <a:latin typeface="Verdana"/>
                <a:ea typeface="Apple Casual" charset="0"/>
                <a:cs typeface="Verdana"/>
              </a:rPr>
              <a:t> 2-3 </a:t>
            </a:r>
            <a:r>
              <a:rPr lang="en-US" sz="2400" b="1" dirty="0">
                <a:solidFill>
                  <a:srgbClr val="000000"/>
                </a:solidFill>
                <a:latin typeface="Verdana"/>
                <a:ea typeface="Apple Casual" charset="0"/>
                <a:cs typeface="Verdana"/>
              </a:rPr>
              <a:t>coming years</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2" descr="C:\Users\seguin.LAL\Application Data\SSH\temp\lay1_hr3.png"/>
          <p:cNvPicPr>
            <a:picLocks noChangeAspect="1" noChangeArrowheads="1"/>
          </p:cNvPicPr>
          <p:nvPr/>
        </p:nvPicPr>
        <p:blipFill>
          <a:blip r:embed="rId3"/>
          <a:srcRect l="15015" t="12816" r="10617" b="13934"/>
          <a:stretch>
            <a:fillRect/>
          </a:stretch>
        </p:blipFill>
        <p:spPr bwMode="auto">
          <a:xfrm>
            <a:off x="126133" y="914400"/>
            <a:ext cx="2387600" cy="1762125"/>
          </a:xfrm>
          <a:prstGeom prst="rect">
            <a:avLst/>
          </a:prstGeom>
          <a:noFill/>
          <a:ln w="9525">
            <a:noFill/>
            <a:miter lim="800000"/>
            <a:headEnd/>
            <a:tailEnd/>
          </a:ln>
        </p:spPr>
      </p:pic>
      <p:sp>
        <p:nvSpPr>
          <p:cNvPr id="19" name="ZoneTexte 18"/>
          <p:cNvSpPr txBox="1"/>
          <p:nvPr/>
        </p:nvSpPr>
        <p:spPr>
          <a:xfrm>
            <a:off x="152400" y="228600"/>
            <a:ext cx="2819400" cy="584776"/>
          </a:xfrm>
          <a:prstGeom prst="rect">
            <a:avLst/>
          </a:prstGeom>
          <a:noFill/>
        </p:spPr>
        <p:txBody>
          <a:bodyPr wrap="square" rtlCol="0">
            <a:spAutoFit/>
          </a:bodyPr>
          <a:lstStyle/>
          <a:p>
            <a:r>
              <a:rPr lang="en-GB" sz="1600" b="1" dirty="0" smtClean="0">
                <a:latin typeface="Verdana"/>
                <a:cs typeface="Verdana"/>
              </a:rPr>
              <a:t>New version of the readout electronics</a:t>
            </a:r>
            <a:endParaRPr lang="en-GB" sz="1600" b="1" dirty="0">
              <a:latin typeface="Verdana"/>
              <a:cs typeface="Verdana"/>
            </a:endParaRPr>
          </a:p>
        </p:txBody>
      </p:sp>
      <p:sp>
        <p:nvSpPr>
          <p:cNvPr id="20" name="ZoneTexte 19"/>
          <p:cNvSpPr txBox="1"/>
          <p:nvPr/>
        </p:nvSpPr>
        <p:spPr>
          <a:xfrm>
            <a:off x="228600" y="3200400"/>
            <a:ext cx="2743200" cy="2739212"/>
          </a:xfrm>
          <a:prstGeom prst="rect">
            <a:avLst/>
          </a:prstGeom>
          <a:noFill/>
        </p:spPr>
        <p:txBody>
          <a:bodyPr wrap="square" rtlCol="0">
            <a:spAutoFit/>
          </a:bodyPr>
          <a:lstStyle/>
          <a:p>
            <a:r>
              <a:rPr lang="en-GB" sz="1400" dirty="0" smtClean="0">
                <a:latin typeface="Verdana"/>
                <a:cs typeface="Verdana"/>
              </a:rPr>
              <a:t>The new version </a:t>
            </a:r>
            <a:r>
              <a:rPr lang="en-GB" sz="1400" dirty="0">
                <a:latin typeface="Verdana"/>
                <a:cs typeface="Verdana"/>
              </a:rPr>
              <a:t>i</a:t>
            </a:r>
            <a:r>
              <a:rPr lang="en-GB" sz="1400" dirty="0" smtClean="0">
                <a:latin typeface="Verdana"/>
                <a:cs typeface="Verdana"/>
              </a:rPr>
              <a:t>mproves on the previous one:</a:t>
            </a:r>
            <a:r>
              <a:rPr lang="en-GB" sz="1400" dirty="0" smtClean="0">
                <a:latin typeface="Verdana"/>
                <a:cs typeface="Verdana"/>
                <a:sym typeface="Wingdings"/>
              </a:rPr>
              <a:t> </a:t>
            </a:r>
          </a:p>
          <a:p>
            <a:pPr>
              <a:buFont typeface="Wingdings" charset="2"/>
              <a:buChar char="à"/>
            </a:pPr>
            <a:r>
              <a:rPr lang="en-GB" sz="1400" dirty="0" smtClean="0">
                <a:latin typeface="Verdana"/>
                <a:cs typeface="Verdana"/>
                <a:sym typeface="Wingdings"/>
              </a:rPr>
              <a:t>Independent channels and </a:t>
            </a:r>
          </a:p>
          <a:p>
            <a:r>
              <a:rPr lang="en-GB" sz="1400" dirty="0" smtClean="0">
                <a:latin typeface="Verdana"/>
                <a:cs typeface="Verdana"/>
                <a:sym typeface="Wingdings"/>
              </a:rPr>
              <a:t>   zero suppression</a:t>
            </a:r>
          </a:p>
          <a:p>
            <a:pPr>
              <a:buFont typeface="Wingdings" charset="2"/>
              <a:buChar char="à"/>
            </a:pPr>
            <a:r>
              <a:rPr lang="en-GB" sz="1400" dirty="0" smtClean="0">
                <a:latin typeface="Verdana"/>
                <a:cs typeface="Verdana"/>
                <a:sym typeface="Wingdings"/>
              </a:rPr>
              <a:t>Independent </a:t>
            </a:r>
            <a:r>
              <a:rPr lang="en-GB" sz="1400" dirty="0" err="1" smtClean="0">
                <a:latin typeface="Verdana"/>
                <a:cs typeface="Verdana"/>
                <a:sym typeface="Wingdings"/>
              </a:rPr>
              <a:t>ASICs</a:t>
            </a:r>
            <a:r>
              <a:rPr lang="en-GB" sz="1400" dirty="0" smtClean="0">
                <a:latin typeface="Verdana"/>
                <a:cs typeface="Verdana"/>
                <a:sym typeface="Wingdings"/>
              </a:rPr>
              <a:t> (I2C)</a:t>
            </a:r>
          </a:p>
          <a:p>
            <a:pPr>
              <a:buFont typeface="Wingdings" charset="2"/>
              <a:buChar char="à"/>
            </a:pPr>
            <a:r>
              <a:rPr lang="en-GB" sz="1400" dirty="0" smtClean="0">
                <a:latin typeface="Verdana"/>
                <a:cs typeface="Verdana"/>
                <a:sym typeface="Wingdings"/>
              </a:rPr>
              <a:t>Better dynamic range (up to 50 </a:t>
            </a:r>
            <a:r>
              <a:rPr lang="en-GB" sz="1400" dirty="0" err="1" smtClean="0">
                <a:latin typeface="Verdana"/>
                <a:cs typeface="Verdana"/>
                <a:sym typeface="Wingdings"/>
              </a:rPr>
              <a:t>pC</a:t>
            </a:r>
            <a:r>
              <a:rPr lang="en-GB" sz="1400" dirty="0" smtClean="0">
                <a:latin typeface="Verdana"/>
                <a:cs typeface="Verdana"/>
                <a:sym typeface="Wingdings"/>
              </a:rPr>
              <a:t>)</a:t>
            </a:r>
            <a:r>
              <a:rPr lang="en-GB" sz="1400" dirty="0" smtClean="0">
                <a:latin typeface="Verdana"/>
                <a:cs typeface="Verdana"/>
                <a:sym typeface="Wingdings"/>
              </a:rPr>
              <a:t>.</a:t>
            </a:r>
            <a:endParaRPr lang="en-GB" sz="1400" dirty="0" smtClean="0">
              <a:latin typeface="Verdana"/>
              <a:cs typeface="Verdana"/>
              <a:sym typeface="Wingdings"/>
            </a:endParaRPr>
          </a:p>
          <a:p>
            <a:pPr>
              <a:buFont typeface="Wingdings" charset="2"/>
              <a:buChar char="à"/>
            </a:pPr>
            <a:r>
              <a:rPr lang="en-GB" sz="1400" dirty="0" smtClean="0">
                <a:latin typeface="Verdana"/>
                <a:cs typeface="Verdana"/>
                <a:sym typeface="Wingdings"/>
              </a:rPr>
              <a:t> successfully tested;</a:t>
            </a:r>
          </a:p>
          <a:p>
            <a:pPr>
              <a:buFont typeface="Wingdings" charset="2"/>
              <a:buChar char="à"/>
            </a:pPr>
            <a:r>
              <a:rPr lang="en-GB" sz="1400" dirty="0" smtClean="0">
                <a:latin typeface="Verdana"/>
                <a:cs typeface="Verdana"/>
                <a:sym typeface="Wingdings"/>
              </a:rPr>
              <a:t>     </a:t>
            </a:r>
            <a:endParaRPr lang="en-GB" sz="1400" dirty="0">
              <a:latin typeface="Verdana"/>
              <a:cs typeface="Verdana"/>
              <a:sym typeface="Wingdings"/>
            </a:endParaRPr>
          </a:p>
          <a:p>
            <a:r>
              <a:rPr lang="en-GB" sz="1400" dirty="0" smtClean="0">
                <a:latin typeface="Verdana"/>
                <a:cs typeface="Verdana"/>
                <a:sym typeface="Wingdings"/>
              </a:rPr>
              <a:t>This activity is funded essentially by </a:t>
            </a:r>
            <a:r>
              <a:rPr lang="en-GB" sz="1400" b="1" dirty="0" smtClean="0">
                <a:solidFill>
                  <a:srgbClr val="F13535"/>
                </a:solidFill>
                <a:latin typeface="Verdana"/>
                <a:cs typeface="Verdana"/>
                <a:sym typeface="Wingdings"/>
              </a:rPr>
              <a:t>AIDA</a:t>
            </a:r>
          </a:p>
          <a:p>
            <a:endParaRPr lang="en-GB" dirty="0" smtClean="0">
              <a:sym typeface="Wingdings"/>
            </a:endParaRPr>
          </a:p>
          <a:p>
            <a:endParaRPr lang="en-GB" dirty="0"/>
          </a:p>
        </p:txBody>
      </p:sp>
      <p:grpSp>
        <p:nvGrpSpPr>
          <p:cNvPr id="7" name="62 Grupo"/>
          <p:cNvGrpSpPr>
            <a:grpSpLocks/>
          </p:cNvGrpSpPr>
          <p:nvPr/>
        </p:nvGrpSpPr>
        <p:grpSpPr bwMode="auto">
          <a:xfrm>
            <a:off x="4298950" y="838200"/>
            <a:ext cx="5226050" cy="3720991"/>
            <a:chOff x="71480" y="1969698"/>
            <a:chExt cx="5432793" cy="4354902"/>
          </a:xfrm>
        </p:grpSpPr>
        <p:sp>
          <p:nvSpPr>
            <p:cNvPr id="22" name="Rectangle 29"/>
            <p:cNvSpPr>
              <a:spLocks noChangeArrowheads="1"/>
            </p:cNvSpPr>
            <p:nvPr/>
          </p:nvSpPr>
          <p:spPr bwMode="auto">
            <a:xfrm>
              <a:off x="1785685" y="1969698"/>
              <a:ext cx="2895270" cy="4354902"/>
            </a:xfrm>
            <a:prstGeom prst="rect">
              <a:avLst/>
            </a:prstGeom>
            <a:solidFill>
              <a:srgbClr val="EEFFE8"/>
            </a:solidFill>
            <a:ln w="9525">
              <a:solidFill>
                <a:srgbClr val="996633"/>
              </a:solidFill>
              <a:miter lim="800000"/>
              <a:headEnd/>
              <a:tailEnd/>
            </a:ln>
          </p:spPr>
          <p:txBody>
            <a:bodyPr wrap="none" anchor="ctr">
              <a:prstTxWarp prst="textNoShape">
                <a:avLst/>
              </a:prstTxWarp>
            </a:bodyPr>
            <a:lstStyle/>
            <a:p>
              <a:endParaRPr lang="en-US"/>
            </a:p>
          </p:txBody>
        </p:sp>
        <p:sp>
          <p:nvSpPr>
            <p:cNvPr id="23" name="Text Box 30"/>
            <p:cNvSpPr txBox="1">
              <a:spLocks noChangeArrowheads="1"/>
            </p:cNvSpPr>
            <p:nvPr/>
          </p:nvSpPr>
          <p:spPr bwMode="auto">
            <a:xfrm>
              <a:off x="3904073" y="2896493"/>
              <a:ext cx="1600200" cy="583652"/>
            </a:xfrm>
            <a:prstGeom prst="rect">
              <a:avLst/>
            </a:prstGeom>
            <a:noFill/>
            <a:ln w="9525">
              <a:noFill/>
              <a:miter lim="800000"/>
              <a:headEnd/>
              <a:tailEnd/>
            </a:ln>
          </p:spPr>
          <p:txBody>
            <a:bodyPr>
              <a:prstTxWarp prst="textNoShape">
                <a:avLst/>
              </a:prstTxWarp>
              <a:spAutoFit/>
            </a:bodyPr>
            <a:lstStyle/>
            <a:p>
              <a:pPr>
                <a:spcBef>
                  <a:spcPct val="50000"/>
                </a:spcBef>
              </a:pPr>
              <a:r>
                <a:rPr lang="fr-FR" sz="1200" b="1">
                  <a:solidFill>
                    <a:schemeClr val="tx1"/>
                  </a:solidFill>
                  <a:ea typeface="ＭＳ Ｐゴシック" charset="-128"/>
                  <a:cs typeface="ＭＳ Ｐゴシック" charset="-128"/>
                </a:rPr>
                <a:t>ASU</a:t>
              </a:r>
            </a:p>
            <a:p>
              <a:pPr>
                <a:spcBef>
                  <a:spcPct val="50000"/>
                </a:spcBef>
              </a:pPr>
              <a:r>
                <a:rPr lang="fr-FR" sz="1200" b="1">
                  <a:solidFill>
                    <a:schemeClr val="tx1"/>
                  </a:solidFill>
                  <a:ea typeface="ＭＳ Ｐゴシック" charset="-128"/>
                  <a:cs typeface="ＭＳ Ｐゴシック" charset="-128"/>
                </a:rPr>
                <a:t>connectors</a:t>
              </a:r>
              <a:r>
                <a:rPr lang="fr-FR" sz="1200">
                  <a:solidFill>
                    <a:schemeClr val="tx1"/>
                  </a:solidFill>
                  <a:ea typeface="ＭＳ Ｐゴシック" charset="-128"/>
                  <a:cs typeface="ＭＳ Ｐゴシック" charset="-128"/>
                </a:rPr>
                <a:t> </a:t>
              </a:r>
            </a:p>
          </p:txBody>
        </p:sp>
        <p:sp>
          <p:nvSpPr>
            <p:cNvPr id="24" name="Rectangle 77"/>
            <p:cNvSpPr>
              <a:spLocks noChangeArrowheads="1"/>
            </p:cNvSpPr>
            <p:nvPr/>
          </p:nvSpPr>
          <p:spPr bwMode="auto">
            <a:xfrm>
              <a:off x="4419270" y="3501008"/>
              <a:ext cx="152400" cy="1143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25" name="AutoShape 82"/>
            <p:cNvSpPr>
              <a:spLocks noChangeArrowheads="1"/>
            </p:cNvSpPr>
            <p:nvPr/>
          </p:nvSpPr>
          <p:spPr bwMode="auto">
            <a:xfrm rot="5400000">
              <a:off x="4076370" y="3843908"/>
              <a:ext cx="304800" cy="228600"/>
            </a:xfrm>
            <a:prstGeom prst="triangle">
              <a:avLst>
                <a:gd name="adj" fmla="val 50000"/>
              </a:avLst>
            </a:prstGeom>
            <a:solidFill>
              <a:schemeClr val="accent1"/>
            </a:solidFill>
            <a:ln w="9525">
              <a:solidFill>
                <a:schemeClr val="tx1"/>
              </a:solidFill>
              <a:miter lim="800000"/>
              <a:headEnd/>
              <a:tailEnd/>
            </a:ln>
          </p:spPr>
          <p:txBody>
            <a:bodyPr rot="10800000" vert="eaVert" wrap="none" anchor="ctr">
              <a:prstTxWarp prst="textNoShape">
                <a:avLst/>
              </a:prstTxWarp>
            </a:bodyPr>
            <a:lstStyle/>
            <a:p>
              <a:pPr algn="r"/>
              <a:endParaRPr lang="en-US"/>
            </a:p>
          </p:txBody>
        </p:sp>
        <p:sp>
          <p:nvSpPr>
            <p:cNvPr id="26" name="AutoShape 83"/>
            <p:cNvSpPr>
              <a:spLocks noChangeArrowheads="1"/>
            </p:cNvSpPr>
            <p:nvPr/>
          </p:nvSpPr>
          <p:spPr bwMode="auto">
            <a:xfrm rot="16200000" flipH="1">
              <a:off x="4076370" y="4072508"/>
              <a:ext cx="304800" cy="228600"/>
            </a:xfrm>
            <a:prstGeom prst="triangle">
              <a:avLst>
                <a:gd name="adj" fmla="val 50000"/>
              </a:avLst>
            </a:prstGeom>
            <a:solidFill>
              <a:schemeClr val="accent1"/>
            </a:solidFill>
            <a:ln w="9525">
              <a:solidFill>
                <a:schemeClr val="tx1"/>
              </a:solidFill>
              <a:miter lim="800000"/>
              <a:headEnd/>
              <a:tailEnd/>
            </a:ln>
          </p:spPr>
          <p:txBody>
            <a:bodyPr vert="eaVert" wrap="none" anchor="ctr">
              <a:prstTxWarp prst="textNoShape">
                <a:avLst/>
              </a:prstTxWarp>
            </a:bodyPr>
            <a:lstStyle/>
            <a:p>
              <a:pPr algn="r"/>
              <a:endParaRPr lang="en-US"/>
            </a:p>
          </p:txBody>
        </p:sp>
        <p:sp>
          <p:nvSpPr>
            <p:cNvPr id="27" name="Line 84"/>
            <p:cNvSpPr>
              <a:spLocks noChangeShapeType="1"/>
            </p:cNvSpPr>
            <p:nvPr/>
          </p:nvSpPr>
          <p:spPr bwMode="auto">
            <a:xfrm>
              <a:off x="4343070" y="3958208"/>
              <a:ext cx="76200" cy="0"/>
            </a:xfrm>
            <a:prstGeom prst="line">
              <a:avLst/>
            </a:prstGeom>
            <a:noFill/>
            <a:ln w="9525">
              <a:solidFill>
                <a:schemeClr val="tx1"/>
              </a:solidFill>
              <a:round/>
              <a:headEnd/>
              <a:tailEnd/>
            </a:ln>
          </p:spPr>
          <p:txBody>
            <a:bodyPr wrap="none" anchor="ctr">
              <a:prstTxWarp prst="textNoShape">
                <a:avLst/>
              </a:prstTxWarp>
            </a:bodyPr>
            <a:lstStyle/>
            <a:p>
              <a:endParaRPr lang="en-GB"/>
            </a:p>
          </p:txBody>
        </p:sp>
        <p:sp>
          <p:nvSpPr>
            <p:cNvPr id="28" name="Line 85"/>
            <p:cNvSpPr>
              <a:spLocks noChangeShapeType="1"/>
            </p:cNvSpPr>
            <p:nvPr/>
          </p:nvSpPr>
          <p:spPr bwMode="auto">
            <a:xfrm>
              <a:off x="4343070" y="4186808"/>
              <a:ext cx="76200" cy="0"/>
            </a:xfrm>
            <a:prstGeom prst="line">
              <a:avLst/>
            </a:prstGeom>
            <a:noFill/>
            <a:ln w="9525">
              <a:solidFill>
                <a:schemeClr val="tx1"/>
              </a:solidFill>
              <a:round/>
              <a:headEnd/>
              <a:tailEnd/>
            </a:ln>
          </p:spPr>
          <p:txBody>
            <a:bodyPr wrap="none" anchor="ctr">
              <a:prstTxWarp prst="textNoShape">
                <a:avLst/>
              </a:prstTxWarp>
            </a:bodyPr>
            <a:lstStyle/>
            <a:p>
              <a:endParaRPr lang="en-GB"/>
            </a:p>
          </p:txBody>
        </p:sp>
        <p:sp>
          <p:nvSpPr>
            <p:cNvPr id="29" name="Rectangle 87"/>
            <p:cNvSpPr>
              <a:spLocks noChangeArrowheads="1"/>
            </p:cNvSpPr>
            <p:nvPr/>
          </p:nvSpPr>
          <p:spPr bwMode="auto">
            <a:xfrm>
              <a:off x="2088311" y="3702877"/>
              <a:ext cx="1629614" cy="815148"/>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30" name="Text Box 89"/>
            <p:cNvSpPr txBox="1">
              <a:spLocks noChangeArrowheads="1"/>
            </p:cNvSpPr>
            <p:nvPr/>
          </p:nvSpPr>
          <p:spPr bwMode="auto">
            <a:xfrm>
              <a:off x="2590470" y="3785290"/>
              <a:ext cx="9144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FPGA</a:t>
              </a:r>
              <a:endParaRPr lang="fr-FR" sz="1000">
                <a:solidFill>
                  <a:schemeClr val="tx1"/>
                </a:solidFill>
                <a:ea typeface="ＭＳ Ｐゴシック" charset="-128"/>
                <a:cs typeface="ＭＳ Ｐゴシック" charset="-128"/>
              </a:endParaRPr>
            </a:p>
          </p:txBody>
        </p:sp>
        <p:sp>
          <p:nvSpPr>
            <p:cNvPr id="31" name="Text Box 90"/>
            <p:cNvSpPr txBox="1">
              <a:spLocks noChangeArrowheads="1"/>
            </p:cNvSpPr>
            <p:nvPr/>
          </p:nvSpPr>
          <p:spPr bwMode="auto">
            <a:xfrm>
              <a:off x="2062879" y="4031852"/>
              <a:ext cx="1686943" cy="421527"/>
            </a:xfrm>
            <a:prstGeom prst="rect">
              <a:avLst/>
            </a:prstGeom>
            <a:noFill/>
            <a:ln w="9525">
              <a:noFill/>
              <a:miter lim="800000"/>
              <a:headEnd/>
              <a:tailEnd/>
            </a:ln>
          </p:spPr>
          <p:txBody>
            <a:bodyPr>
              <a:prstTxWarp prst="textNoShape">
                <a:avLst/>
              </a:prstTxWarp>
              <a:spAutoFit/>
            </a:bodyPr>
            <a:lstStyle/>
            <a:p>
              <a:pPr>
                <a:spcBef>
                  <a:spcPct val="50000"/>
                </a:spcBef>
              </a:pPr>
              <a:r>
                <a:rPr lang="fr-FR" sz="1000" dirty="0">
                  <a:solidFill>
                    <a:schemeClr val="tx1"/>
                  </a:solidFill>
                  <a:ea typeface="ＭＳ Ｐゴシック" charset="-128"/>
                  <a:cs typeface="ＭＳ Ｐゴシック" charset="-128"/>
                </a:rPr>
                <a:t>Large </a:t>
              </a:r>
              <a:r>
                <a:rPr lang="fr-FR" sz="1000" dirty="0" err="1">
                  <a:solidFill>
                    <a:schemeClr val="tx1"/>
                  </a:solidFill>
                  <a:ea typeface="ＭＳ Ｐゴシック" charset="-128"/>
                  <a:cs typeface="ＭＳ Ｐゴシック" charset="-128"/>
                </a:rPr>
                <a:t>enough</a:t>
              </a:r>
              <a:r>
                <a:rPr lang="fr-FR" sz="1000" dirty="0">
                  <a:solidFill>
                    <a:schemeClr val="tx1"/>
                  </a:solidFill>
                  <a:ea typeface="ＭＳ Ｐゴシック" charset="-128"/>
                  <a:cs typeface="ＭＳ Ｐゴシック" charset="-128"/>
                </a:rPr>
                <a:t> to </a:t>
              </a:r>
              <a:r>
                <a:rPr lang="fr-FR" sz="1000" dirty="0" err="1">
                  <a:solidFill>
                    <a:schemeClr val="tx1"/>
                  </a:solidFill>
                  <a:ea typeface="ＭＳ Ｐゴシック" charset="-128"/>
                  <a:cs typeface="ＭＳ Ｐゴシック" charset="-128"/>
                </a:rPr>
                <a:t>embed</a:t>
              </a:r>
              <a:r>
                <a:rPr lang="fr-FR" sz="1000" dirty="0">
                  <a:solidFill>
                    <a:schemeClr val="tx1"/>
                  </a:solidFill>
                  <a:ea typeface="ＭＳ Ｐゴシック" charset="-128"/>
                  <a:cs typeface="ＭＳ Ｐゴシック" charset="-128"/>
                </a:rPr>
                <a:t> processor if </a:t>
              </a:r>
              <a:r>
                <a:rPr lang="fr-FR" sz="1000" dirty="0" err="1">
                  <a:solidFill>
                    <a:schemeClr val="tx1"/>
                  </a:solidFill>
                  <a:ea typeface="ＭＳ Ｐゴシック" charset="-128"/>
                  <a:cs typeface="ＭＳ Ｐゴシック" charset="-128"/>
                </a:rPr>
                <a:t>needed</a:t>
              </a:r>
              <a:endParaRPr lang="fr-FR" sz="1000" dirty="0">
                <a:solidFill>
                  <a:schemeClr val="tx1"/>
                </a:solidFill>
                <a:ea typeface="ＭＳ Ｐゴシック" charset="-128"/>
                <a:cs typeface="ＭＳ Ｐゴシック" charset="-128"/>
              </a:endParaRPr>
            </a:p>
          </p:txBody>
        </p:sp>
        <p:sp>
          <p:nvSpPr>
            <p:cNvPr id="32" name="Rectangle 91"/>
            <p:cNvSpPr>
              <a:spLocks noChangeArrowheads="1"/>
            </p:cNvSpPr>
            <p:nvPr/>
          </p:nvSpPr>
          <p:spPr bwMode="auto">
            <a:xfrm>
              <a:off x="1752600" y="5334000"/>
              <a:ext cx="2667000" cy="9144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33" name="Text Box 92"/>
            <p:cNvSpPr txBox="1">
              <a:spLocks noChangeArrowheads="1"/>
            </p:cNvSpPr>
            <p:nvPr/>
          </p:nvSpPr>
          <p:spPr bwMode="auto">
            <a:xfrm>
              <a:off x="2286000" y="5334000"/>
              <a:ext cx="1431925"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Power supply</a:t>
              </a:r>
            </a:p>
          </p:txBody>
        </p:sp>
        <p:sp>
          <p:nvSpPr>
            <p:cNvPr id="34" name="Text Box 93"/>
            <p:cNvSpPr txBox="1">
              <a:spLocks noChangeArrowheads="1"/>
            </p:cNvSpPr>
            <p:nvPr/>
          </p:nvSpPr>
          <p:spPr bwMode="auto">
            <a:xfrm>
              <a:off x="1752600" y="5562600"/>
              <a:ext cx="2386013" cy="701675"/>
            </a:xfrm>
            <a:prstGeom prst="rect">
              <a:avLst/>
            </a:prstGeom>
            <a:noFill/>
            <a:ln w="9525">
              <a:noFill/>
              <a:miter lim="800000"/>
              <a:headEnd/>
              <a:tailEnd/>
            </a:ln>
          </p:spPr>
          <p:txBody>
            <a:bodyPr>
              <a:prstTxWarp prst="textNoShape">
                <a:avLst/>
              </a:prstTxWarp>
              <a:spAutoFit/>
            </a:bodyPr>
            <a:lstStyle/>
            <a:p>
              <a:pPr>
                <a:spcBef>
                  <a:spcPct val="50000"/>
                </a:spcBef>
              </a:pPr>
              <a:r>
                <a:rPr lang="fr-FR" sz="1000">
                  <a:solidFill>
                    <a:schemeClr val="tx1"/>
                  </a:solidFill>
                  <a:ea typeface="ＭＳ Ｐゴシック" charset="-128"/>
                  <a:cs typeface="ＭＳ Ｐゴシック" charset="-128"/>
                </a:rPr>
                <a:t>DIF and ASU</a:t>
              </a:r>
            </a:p>
            <a:p>
              <a:pPr>
                <a:spcBef>
                  <a:spcPct val="50000"/>
                </a:spcBef>
              </a:pPr>
              <a:r>
                <a:rPr lang="fr-FR" sz="1000">
                  <a:solidFill>
                    <a:schemeClr val="tx1"/>
                  </a:solidFill>
                  <a:ea typeface="ＭＳ Ｐゴシック" charset="-128"/>
                  <a:cs typeface="ＭＳ Ｐゴシック" charset="-128"/>
                </a:rPr>
                <a:t>Goldcaps to handle power pulsing ?</a:t>
              </a:r>
            </a:p>
            <a:p>
              <a:pPr>
                <a:spcBef>
                  <a:spcPct val="50000"/>
                </a:spcBef>
              </a:pPr>
              <a:r>
                <a:rPr lang="fr-FR" sz="1000">
                  <a:solidFill>
                    <a:schemeClr val="tx1"/>
                  </a:solidFill>
                  <a:ea typeface="ＭＳ Ｐゴシック" charset="-128"/>
                  <a:cs typeface="ＭＳ Ｐゴシック" charset="-128"/>
                </a:rPr>
                <a:t>Current/voltage monitoring</a:t>
              </a:r>
            </a:p>
          </p:txBody>
        </p:sp>
        <p:sp>
          <p:nvSpPr>
            <p:cNvPr id="35" name="Rectangle 94"/>
            <p:cNvSpPr>
              <a:spLocks noChangeArrowheads="1"/>
            </p:cNvSpPr>
            <p:nvPr/>
          </p:nvSpPr>
          <p:spPr bwMode="auto">
            <a:xfrm>
              <a:off x="2057070" y="2747392"/>
              <a:ext cx="1447799" cy="6096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36" name="Text Box 95"/>
            <p:cNvSpPr txBox="1">
              <a:spLocks noChangeArrowheads="1"/>
            </p:cNvSpPr>
            <p:nvPr/>
          </p:nvSpPr>
          <p:spPr bwMode="auto">
            <a:xfrm>
              <a:off x="2088311" y="2807930"/>
              <a:ext cx="1512127" cy="502590"/>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TTC electrical layer</a:t>
              </a:r>
              <a:endParaRPr lang="fr-FR" sz="1000">
                <a:solidFill>
                  <a:schemeClr val="tx1"/>
                </a:solidFill>
                <a:ea typeface="ＭＳ Ｐゴシック" charset="-128"/>
                <a:cs typeface="ＭＳ Ｐゴシック" charset="-128"/>
              </a:endParaRPr>
            </a:p>
            <a:p>
              <a:pPr>
                <a:spcBef>
                  <a:spcPct val="50000"/>
                </a:spcBef>
              </a:pPr>
              <a:r>
                <a:rPr lang="fr-FR" sz="1000">
                  <a:solidFill>
                    <a:schemeClr val="tx1"/>
                  </a:solidFill>
                  <a:ea typeface="ＭＳ Ｐゴシック" charset="-128"/>
                  <a:cs typeface="ＭＳ Ｐゴシック" charset="-128"/>
                </a:rPr>
                <a:t>(ADN2814)</a:t>
              </a:r>
            </a:p>
          </p:txBody>
        </p:sp>
        <p:sp>
          <p:nvSpPr>
            <p:cNvPr id="37" name="Rectangle 96"/>
            <p:cNvSpPr>
              <a:spLocks noChangeArrowheads="1"/>
            </p:cNvSpPr>
            <p:nvPr/>
          </p:nvSpPr>
          <p:spPr bwMode="auto">
            <a:xfrm>
              <a:off x="2987824" y="4808537"/>
              <a:ext cx="762000" cy="3810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38" name="Text Box 97"/>
            <p:cNvSpPr txBox="1">
              <a:spLocks noChangeArrowheads="1"/>
            </p:cNvSpPr>
            <p:nvPr/>
          </p:nvSpPr>
          <p:spPr bwMode="auto">
            <a:xfrm>
              <a:off x="2941712" y="4884737"/>
              <a:ext cx="944158" cy="259401"/>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WatchDog</a:t>
              </a:r>
              <a:endParaRPr lang="fr-FR" sz="1000">
                <a:solidFill>
                  <a:schemeClr val="tx1"/>
                </a:solidFill>
                <a:ea typeface="ＭＳ Ｐゴシック" charset="-128"/>
                <a:cs typeface="ＭＳ Ｐゴシック" charset="-128"/>
              </a:endParaRPr>
            </a:p>
          </p:txBody>
        </p:sp>
        <p:sp>
          <p:nvSpPr>
            <p:cNvPr id="39" name="Rectangle 98"/>
            <p:cNvSpPr>
              <a:spLocks noChangeArrowheads="1"/>
            </p:cNvSpPr>
            <p:nvPr/>
          </p:nvSpPr>
          <p:spPr bwMode="auto">
            <a:xfrm>
              <a:off x="3885870" y="4808537"/>
              <a:ext cx="457200" cy="3810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40" name="Text Box 99"/>
            <p:cNvSpPr txBox="1">
              <a:spLocks noChangeArrowheads="1"/>
            </p:cNvSpPr>
            <p:nvPr/>
          </p:nvSpPr>
          <p:spPr bwMode="auto">
            <a:xfrm>
              <a:off x="3857410" y="4868863"/>
              <a:ext cx="609600" cy="259401"/>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Temp</a:t>
              </a:r>
              <a:endParaRPr lang="fr-FR" sz="1000">
                <a:solidFill>
                  <a:schemeClr val="tx1"/>
                </a:solidFill>
                <a:ea typeface="ＭＳ Ｐゴシック" charset="-128"/>
                <a:cs typeface="ＭＳ Ｐゴシック" charset="-128"/>
              </a:endParaRPr>
            </a:p>
          </p:txBody>
        </p:sp>
        <p:sp>
          <p:nvSpPr>
            <p:cNvPr id="41" name="Rectangle 106"/>
            <p:cNvSpPr>
              <a:spLocks noChangeArrowheads="1"/>
            </p:cNvSpPr>
            <p:nvPr/>
          </p:nvSpPr>
          <p:spPr bwMode="auto">
            <a:xfrm>
              <a:off x="1353344" y="3411590"/>
              <a:ext cx="9144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2" name="Text Box 107"/>
            <p:cNvSpPr txBox="1">
              <a:spLocks noChangeArrowheads="1"/>
            </p:cNvSpPr>
            <p:nvPr/>
          </p:nvSpPr>
          <p:spPr bwMode="auto">
            <a:xfrm>
              <a:off x="1331640" y="3411590"/>
              <a:ext cx="10668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SFP cages</a:t>
              </a:r>
              <a:endParaRPr lang="fr-FR" sz="1000">
                <a:solidFill>
                  <a:schemeClr val="tx1"/>
                </a:solidFill>
                <a:ea typeface="ＭＳ Ｐゴシック" charset="-128"/>
                <a:cs typeface="ＭＳ Ｐゴシック" charset="-128"/>
              </a:endParaRPr>
            </a:p>
          </p:txBody>
        </p:sp>
        <p:sp>
          <p:nvSpPr>
            <p:cNvPr id="43" name="Rectangle 110"/>
            <p:cNvSpPr>
              <a:spLocks noChangeArrowheads="1"/>
            </p:cNvSpPr>
            <p:nvPr/>
          </p:nvSpPr>
          <p:spPr bwMode="auto">
            <a:xfrm>
              <a:off x="1383596" y="2880047"/>
              <a:ext cx="5334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4" name="Text Box 111"/>
            <p:cNvSpPr txBox="1">
              <a:spLocks noChangeArrowheads="1"/>
            </p:cNvSpPr>
            <p:nvPr/>
          </p:nvSpPr>
          <p:spPr bwMode="auto">
            <a:xfrm>
              <a:off x="389804" y="2332122"/>
              <a:ext cx="13716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RJ-45 (Data)</a:t>
              </a:r>
              <a:endParaRPr lang="fr-FR" sz="1000">
                <a:solidFill>
                  <a:schemeClr val="tx1"/>
                </a:solidFill>
                <a:ea typeface="ＭＳ Ｐゴシック" charset="-128"/>
                <a:cs typeface="ＭＳ Ｐゴシック" charset="-128"/>
              </a:endParaRPr>
            </a:p>
          </p:txBody>
        </p:sp>
        <p:sp>
          <p:nvSpPr>
            <p:cNvPr id="45" name="Rectangle 112"/>
            <p:cNvSpPr>
              <a:spLocks noChangeArrowheads="1"/>
            </p:cNvSpPr>
            <p:nvPr/>
          </p:nvSpPr>
          <p:spPr bwMode="auto">
            <a:xfrm>
              <a:off x="1524000" y="3866259"/>
              <a:ext cx="152400" cy="77787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6" name="Text Box 113"/>
            <p:cNvSpPr txBox="1">
              <a:spLocks noChangeArrowheads="1"/>
            </p:cNvSpPr>
            <p:nvPr/>
          </p:nvSpPr>
          <p:spPr bwMode="auto">
            <a:xfrm>
              <a:off x="71480" y="3935420"/>
              <a:ext cx="1447800" cy="707886"/>
            </a:xfrm>
            <a:prstGeom prst="rect">
              <a:avLst/>
            </a:prstGeom>
            <a:noFill/>
            <a:ln w="9525">
              <a:noFill/>
              <a:miter lim="800000"/>
              <a:headEnd/>
              <a:tailEnd/>
            </a:ln>
          </p:spPr>
          <p:txBody>
            <a:bodyPr>
              <a:prstTxWarp prst="textNoShape">
                <a:avLst/>
              </a:prstTxWarp>
              <a:spAutoFit/>
            </a:bodyPr>
            <a:lstStyle/>
            <a:p>
              <a:pPr algn="r">
                <a:spcBef>
                  <a:spcPct val="50000"/>
                </a:spcBef>
              </a:pPr>
              <a:r>
                <a:rPr lang="fr-FR" sz="1000" b="1" dirty="0" err="1">
                  <a:solidFill>
                    <a:schemeClr val="tx1"/>
                  </a:solidFill>
                  <a:ea typeface="ＭＳ Ｐゴシック" charset="-128"/>
                  <a:cs typeface="ＭＳ Ｐゴシック" charset="-128"/>
                </a:rPr>
                <a:t>Spare</a:t>
              </a:r>
              <a:r>
                <a:rPr lang="fr-FR" sz="1000" b="1" dirty="0">
                  <a:solidFill>
                    <a:schemeClr val="tx1"/>
                  </a:solidFill>
                  <a:ea typeface="ＭＳ Ｐゴシック" charset="-128"/>
                  <a:cs typeface="ＭＳ Ｐゴシック" charset="-128"/>
                </a:rPr>
                <a:t> I/Os </a:t>
              </a:r>
            </a:p>
            <a:p>
              <a:pPr algn="r">
                <a:spcBef>
                  <a:spcPct val="50000"/>
                </a:spcBef>
              </a:pPr>
              <a:r>
                <a:rPr lang="fr-FR" sz="1000" b="1" dirty="0" err="1">
                  <a:solidFill>
                    <a:schemeClr val="tx1"/>
                  </a:solidFill>
                  <a:ea typeface="ＭＳ Ｐゴシック" charset="-128"/>
                  <a:cs typeface="ＭＳ Ｐゴシック" charset="-128"/>
                </a:rPr>
                <a:t>Clock</a:t>
              </a:r>
              <a:r>
                <a:rPr lang="fr-FR" sz="1000" b="1" dirty="0">
                  <a:solidFill>
                    <a:schemeClr val="tx1"/>
                  </a:solidFill>
                  <a:ea typeface="ＭＳ Ｐゴシック" charset="-128"/>
                  <a:cs typeface="ＭＳ Ｐゴシック" charset="-128"/>
                </a:rPr>
                <a:t> in/out</a:t>
              </a:r>
            </a:p>
            <a:p>
              <a:pPr algn="r">
                <a:spcBef>
                  <a:spcPct val="50000"/>
                </a:spcBef>
              </a:pPr>
              <a:r>
                <a:rPr lang="fr-FR" sz="1000" b="1" dirty="0">
                  <a:solidFill>
                    <a:schemeClr val="tx1"/>
                  </a:solidFill>
                  <a:ea typeface="ＭＳ Ｐゴシック" charset="-128"/>
                  <a:cs typeface="ＭＳ Ｐゴシック" charset="-128"/>
                </a:rPr>
                <a:t>Power out</a:t>
              </a:r>
              <a:endParaRPr lang="fr-FR" sz="1000" dirty="0">
                <a:solidFill>
                  <a:schemeClr val="tx1"/>
                </a:solidFill>
                <a:ea typeface="ＭＳ Ｐゴシック" charset="-128"/>
                <a:cs typeface="ＭＳ Ｐゴシック" charset="-128"/>
              </a:endParaRPr>
            </a:p>
          </p:txBody>
        </p:sp>
        <p:sp>
          <p:nvSpPr>
            <p:cNvPr id="47" name="Rectangle 114"/>
            <p:cNvSpPr>
              <a:spLocks noChangeArrowheads="1"/>
            </p:cNvSpPr>
            <p:nvPr/>
          </p:nvSpPr>
          <p:spPr bwMode="auto">
            <a:xfrm>
              <a:off x="1524000" y="5638800"/>
              <a:ext cx="152400"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8" name="Text Box 115"/>
            <p:cNvSpPr txBox="1">
              <a:spLocks noChangeArrowheads="1"/>
            </p:cNvSpPr>
            <p:nvPr/>
          </p:nvSpPr>
          <p:spPr bwMode="auto">
            <a:xfrm>
              <a:off x="457200" y="5486400"/>
              <a:ext cx="1066800" cy="473075"/>
            </a:xfrm>
            <a:prstGeom prst="rect">
              <a:avLst/>
            </a:prstGeom>
            <a:noFill/>
            <a:ln w="9525">
              <a:noFill/>
              <a:miter lim="800000"/>
              <a:headEnd/>
              <a:tailEnd/>
            </a:ln>
          </p:spPr>
          <p:txBody>
            <a:bodyPr>
              <a:prstTxWarp prst="textNoShape">
                <a:avLst/>
              </a:prstTxWarp>
              <a:spAutoFit/>
            </a:bodyPr>
            <a:lstStyle/>
            <a:p>
              <a:pPr algn="r">
                <a:spcBef>
                  <a:spcPct val="50000"/>
                </a:spcBef>
              </a:pPr>
              <a:endParaRPr lang="fr-FR" sz="1000" b="1">
                <a:solidFill>
                  <a:schemeClr val="tx1"/>
                </a:solidFill>
                <a:ea typeface="ＭＳ Ｐゴシック" charset="-128"/>
                <a:cs typeface="ＭＳ Ｐゴシック" charset="-128"/>
              </a:endParaRPr>
            </a:p>
            <a:p>
              <a:pPr algn="r">
                <a:spcBef>
                  <a:spcPct val="50000"/>
                </a:spcBef>
              </a:pPr>
              <a:r>
                <a:rPr lang="fr-FR" sz="1000" b="1">
                  <a:solidFill>
                    <a:schemeClr val="tx1"/>
                  </a:solidFill>
                  <a:ea typeface="ＭＳ Ｐゴシック" charset="-128"/>
                  <a:cs typeface="ＭＳ Ｐゴシック" charset="-128"/>
                </a:rPr>
                <a:t>Power in</a:t>
              </a:r>
              <a:endParaRPr lang="fr-FR" sz="1000">
                <a:solidFill>
                  <a:schemeClr val="tx1"/>
                </a:solidFill>
                <a:ea typeface="ＭＳ Ｐゴシック" charset="-128"/>
                <a:cs typeface="ＭＳ Ｐゴシック" charset="-128"/>
              </a:endParaRPr>
            </a:p>
          </p:txBody>
        </p:sp>
        <p:sp>
          <p:nvSpPr>
            <p:cNvPr id="49" name="Rectangle 118"/>
            <p:cNvSpPr>
              <a:spLocks noChangeArrowheads="1"/>
            </p:cNvSpPr>
            <p:nvPr/>
          </p:nvSpPr>
          <p:spPr bwMode="auto">
            <a:xfrm>
              <a:off x="1433736" y="4876800"/>
              <a:ext cx="7620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0" name="Text Box 119"/>
            <p:cNvSpPr txBox="1">
              <a:spLocks noChangeArrowheads="1"/>
            </p:cNvSpPr>
            <p:nvPr/>
          </p:nvSpPr>
          <p:spPr bwMode="auto">
            <a:xfrm>
              <a:off x="1416968" y="4876800"/>
              <a:ext cx="10668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Micro USB</a:t>
              </a:r>
              <a:endParaRPr lang="fr-FR" sz="1000">
                <a:solidFill>
                  <a:schemeClr val="tx1"/>
                </a:solidFill>
                <a:ea typeface="ＭＳ Ｐゴシック" charset="-128"/>
                <a:cs typeface="ＭＳ Ｐゴシック" charset="-128"/>
              </a:endParaRPr>
            </a:p>
          </p:txBody>
        </p:sp>
        <p:sp>
          <p:nvSpPr>
            <p:cNvPr id="51" name="Rectangle 120"/>
            <p:cNvSpPr>
              <a:spLocks noChangeArrowheads="1"/>
            </p:cNvSpPr>
            <p:nvPr/>
          </p:nvSpPr>
          <p:spPr bwMode="auto">
            <a:xfrm>
              <a:off x="2362200" y="4800600"/>
              <a:ext cx="482174" cy="3810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52" name="Text Box 121"/>
            <p:cNvSpPr txBox="1">
              <a:spLocks noChangeArrowheads="1"/>
            </p:cNvSpPr>
            <p:nvPr/>
          </p:nvSpPr>
          <p:spPr bwMode="auto">
            <a:xfrm>
              <a:off x="2286000" y="4860925"/>
              <a:ext cx="617118" cy="259401"/>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USB2 </a:t>
              </a:r>
              <a:endParaRPr lang="fr-FR" sz="1000">
                <a:solidFill>
                  <a:schemeClr val="tx1"/>
                </a:solidFill>
                <a:ea typeface="ＭＳ Ｐゴシック" charset="-128"/>
                <a:cs typeface="ＭＳ Ｐゴシック" charset="-128"/>
              </a:endParaRPr>
            </a:p>
          </p:txBody>
        </p:sp>
        <p:sp>
          <p:nvSpPr>
            <p:cNvPr id="53" name="Rectangle 126"/>
            <p:cNvSpPr>
              <a:spLocks noChangeArrowheads="1"/>
            </p:cNvSpPr>
            <p:nvPr/>
          </p:nvSpPr>
          <p:spPr bwMode="auto">
            <a:xfrm>
              <a:off x="2080768" y="2153392"/>
              <a:ext cx="1519670" cy="4572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54" name="Text Box 127"/>
            <p:cNvSpPr txBox="1">
              <a:spLocks noChangeArrowheads="1"/>
            </p:cNvSpPr>
            <p:nvPr/>
          </p:nvSpPr>
          <p:spPr bwMode="auto">
            <a:xfrm>
              <a:off x="2040503" y="2259754"/>
              <a:ext cx="16002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External Network chip</a:t>
              </a:r>
              <a:endParaRPr lang="fr-FR" sz="1000">
                <a:solidFill>
                  <a:schemeClr val="tx1"/>
                </a:solidFill>
                <a:ea typeface="ＭＳ Ｐゴシック" charset="-128"/>
                <a:cs typeface="ＭＳ Ｐゴシック" charset="-128"/>
              </a:endParaRPr>
            </a:p>
          </p:txBody>
        </p:sp>
        <p:sp>
          <p:nvSpPr>
            <p:cNvPr id="55" name="Rectangle 110"/>
            <p:cNvSpPr>
              <a:spLocks noChangeArrowheads="1"/>
            </p:cNvSpPr>
            <p:nvPr/>
          </p:nvSpPr>
          <p:spPr bwMode="auto">
            <a:xfrm>
              <a:off x="1386032" y="2347998"/>
              <a:ext cx="5334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56" name="Text Box 111"/>
            <p:cNvSpPr txBox="1">
              <a:spLocks noChangeArrowheads="1"/>
            </p:cNvSpPr>
            <p:nvPr/>
          </p:nvSpPr>
          <p:spPr bwMode="auto">
            <a:xfrm>
              <a:off x="389804" y="2896493"/>
              <a:ext cx="13716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RJ-45 (TTC)</a:t>
              </a:r>
              <a:endParaRPr lang="fr-FR" sz="1000">
                <a:solidFill>
                  <a:schemeClr val="tx1"/>
                </a:solidFill>
                <a:ea typeface="ＭＳ Ｐゴシック" charset="-128"/>
                <a:cs typeface="ＭＳ Ｐゴシック" charset="-128"/>
              </a:endParaRPr>
            </a:p>
          </p:txBody>
        </p:sp>
        <p:sp>
          <p:nvSpPr>
            <p:cNvPr id="57" name="130 CuadroTexto"/>
            <p:cNvSpPr txBox="1">
              <a:spLocks noChangeArrowheads="1"/>
            </p:cNvSpPr>
            <p:nvPr/>
          </p:nvSpPr>
          <p:spPr bwMode="auto">
            <a:xfrm>
              <a:off x="390255" y="3323064"/>
              <a:ext cx="996862" cy="421527"/>
            </a:xfrm>
            <a:prstGeom prst="rect">
              <a:avLst/>
            </a:prstGeom>
            <a:noFill/>
            <a:ln w="9525">
              <a:noFill/>
              <a:miter lim="800000"/>
              <a:headEnd/>
              <a:tailEnd/>
            </a:ln>
          </p:spPr>
          <p:txBody>
            <a:bodyPr wrap="none">
              <a:prstTxWarp prst="textNoShape">
                <a:avLst/>
              </a:prstTxWarp>
              <a:spAutoFit/>
            </a:bodyPr>
            <a:lstStyle/>
            <a:p>
              <a:r>
                <a:rPr lang="fr-FR" sz="1000" b="1" dirty="0" err="1">
                  <a:ea typeface="Arial" charset="0"/>
                  <a:cs typeface="Arial" charset="0"/>
                </a:rPr>
                <a:t>Fiber/copper</a:t>
              </a:r>
              <a:endParaRPr lang="fr-FR" sz="1000" b="1" dirty="0">
                <a:ea typeface="Arial" charset="0"/>
                <a:cs typeface="Arial" charset="0"/>
              </a:endParaRPr>
            </a:p>
            <a:p>
              <a:r>
                <a:rPr lang="fr-FR" sz="1000" b="1" dirty="0">
                  <a:ea typeface="Arial" charset="0"/>
                  <a:cs typeface="Arial" charset="0"/>
                </a:rPr>
                <a:t>(future use)</a:t>
              </a:r>
            </a:p>
          </p:txBody>
        </p:sp>
      </p:grpSp>
      <p:sp>
        <p:nvSpPr>
          <p:cNvPr id="61" name="ZoneTexte 60"/>
          <p:cNvSpPr txBox="1"/>
          <p:nvPr/>
        </p:nvSpPr>
        <p:spPr>
          <a:xfrm>
            <a:off x="5982340" y="152400"/>
            <a:ext cx="3161660" cy="584776"/>
          </a:xfrm>
          <a:prstGeom prst="rect">
            <a:avLst/>
          </a:prstGeom>
          <a:noFill/>
        </p:spPr>
        <p:txBody>
          <a:bodyPr wrap="square" rtlCol="0">
            <a:spAutoFit/>
          </a:bodyPr>
          <a:lstStyle/>
          <a:p>
            <a:r>
              <a:rPr lang="en-GB" sz="1600" b="1" dirty="0" smtClean="0">
                <a:latin typeface="Verdana"/>
                <a:cs typeface="Verdana"/>
              </a:rPr>
              <a:t>New features in </a:t>
            </a:r>
          </a:p>
          <a:p>
            <a:r>
              <a:rPr lang="en-GB" sz="1600" b="1" dirty="0" smtClean="0">
                <a:latin typeface="Verdana"/>
                <a:cs typeface="Verdana"/>
              </a:rPr>
              <a:t>the DAQ boards </a:t>
            </a:r>
            <a:endParaRPr lang="en-GB" sz="1600" b="1" dirty="0">
              <a:latin typeface="Verdana"/>
              <a:cs typeface="Verdana"/>
            </a:endParaRPr>
          </a:p>
        </p:txBody>
      </p:sp>
      <p:sp>
        <p:nvSpPr>
          <p:cNvPr id="58" name="Rectangle 57"/>
          <p:cNvSpPr/>
          <p:nvPr/>
        </p:nvSpPr>
        <p:spPr>
          <a:xfrm>
            <a:off x="4114800" y="4648200"/>
            <a:ext cx="5029200" cy="2246769"/>
          </a:xfrm>
          <a:prstGeom prst="rect">
            <a:avLst/>
          </a:prstGeom>
        </p:spPr>
        <p:txBody>
          <a:bodyPr wrap="square">
            <a:spAutoFit/>
          </a:bodyPr>
          <a:lstStyle/>
          <a:p>
            <a:pPr marL="285750" indent="-285750">
              <a:buFont typeface="Wingdings" charset="2"/>
              <a:buChar char="à"/>
            </a:pPr>
            <a:r>
              <a:rPr lang="en-GB" sz="1400" dirty="0" smtClean="0">
                <a:solidFill>
                  <a:srgbClr val="000000"/>
                </a:solidFill>
                <a:latin typeface="Verdana"/>
                <a:cs typeface="Verdana"/>
              </a:rPr>
              <a:t>Only one DIF per plane. For the maximum </a:t>
            </a:r>
          </a:p>
          <a:p>
            <a:pPr marL="285750" indent="-285750"/>
            <a:r>
              <a:rPr lang="en-GB" sz="1400" dirty="0" smtClean="0">
                <a:solidFill>
                  <a:srgbClr val="000000"/>
                </a:solidFill>
                <a:latin typeface="Verdana"/>
                <a:cs typeface="Verdana"/>
              </a:rPr>
              <a:t>     length plane  (1x3m) the DIF will handle </a:t>
            </a:r>
          </a:p>
          <a:p>
            <a:pPr marL="285750" indent="-285750"/>
            <a:r>
              <a:rPr lang="en-GB" sz="1400" dirty="0" smtClean="0">
                <a:solidFill>
                  <a:srgbClr val="000000"/>
                </a:solidFill>
                <a:latin typeface="Verdana"/>
                <a:cs typeface="Verdana"/>
              </a:rPr>
              <a:t>     432 HR3 </a:t>
            </a:r>
            <a:r>
              <a:rPr lang="en-GB" sz="1400" dirty="0" smtClean="0">
                <a:solidFill>
                  <a:srgbClr val="000000"/>
                </a:solidFill>
                <a:latin typeface="Verdana"/>
                <a:cs typeface="Verdana"/>
              </a:rPr>
              <a:t>chips;</a:t>
            </a:r>
          </a:p>
          <a:p>
            <a:pPr marL="285750" indent="-285750">
              <a:buFont typeface="Wingdings" charset="2"/>
              <a:buChar char="à"/>
            </a:pPr>
            <a:r>
              <a:rPr lang="en-GB" sz="1400" dirty="0" smtClean="0">
                <a:solidFill>
                  <a:srgbClr val="000000"/>
                </a:solidFill>
                <a:latin typeface="Verdana"/>
                <a:cs typeface="Verdana"/>
              </a:rPr>
              <a:t>Slow control through the new HR3 I2C </a:t>
            </a:r>
            <a:r>
              <a:rPr lang="en-GB" sz="1400" dirty="0" smtClean="0">
                <a:solidFill>
                  <a:srgbClr val="000000"/>
                </a:solidFill>
                <a:latin typeface="Verdana"/>
                <a:cs typeface="Verdana"/>
              </a:rPr>
              <a:t>bus;</a:t>
            </a:r>
          </a:p>
          <a:p>
            <a:pPr marL="285750" indent="-285750"/>
            <a:r>
              <a:rPr lang="en-GB" sz="1400" dirty="0" err="1" smtClean="0">
                <a:solidFill>
                  <a:srgbClr val="000000"/>
                </a:solidFill>
                <a:latin typeface="Verdana"/>
                <a:cs typeface="Verdana"/>
                <a:sym typeface="Wingdings"/>
              </a:rPr>
              <a:t></a:t>
            </a:r>
            <a:r>
              <a:rPr lang="en-GB" sz="1400" dirty="0" smtClean="0">
                <a:solidFill>
                  <a:srgbClr val="000000"/>
                </a:solidFill>
                <a:latin typeface="Verdana"/>
                <a:cs typeface="Verdana"/>
                <a:sym typeface="Wingdings"/>
              </a:rPr>
              <a:t> </a:t>
            </a:r>
            <a:r>
              <a:rPr lang="en-GB" sz="1400" dirty="0" smtClean="0">
                <a:solidFill>
                  <a:srgbClr val="000000"/>
                </a:solidFill>
                <a:latin typeface="Verdana"/>
                <a:cs typeface="Verdana"/>
              </a:rPr>
              <a:t>Data transmission to DAQ by Ethernet using commercial switches for </a:t>
            </a:r>
            <a:r>
              <a:rPr lang="en-GB" sz="1400" dirty="0" smtClean="0">
                <a:solidFill>
                  <a:srgbClr val="000000"/>
                </a:solidFill>
                <a:latin typeface="Verdana"/>
                <a:cs typeface="Verdana"/>
              </a:rPr>
              <a:t>concentration;</a:t>
            </a:r>
          </a:p>
          <a:p>
            <a:pPr marL="285750" indent="-285750">
              <a:buFont typeface="Wingdings" charset="2"/>
              <a:buChar char="à"/>
            </a:pPr>
            <a:r>
              <a:rPr lang="en-GB" sz="1400" dirty="0" smtClean="0">
                <a:solidFill>
                  <a:srgbClr val="000000"/>
                </a:solidFill>
                <a:latin typeface="Verdana"/>
                <a:cs typeface="Verdana"/>
              </a:rPr>
              <a:t>Clock and synchronization by </a:t>
            </a:r>
            <a:r>
              <a:rPr lang="en-GB" sz="1400" dirty="0" smtClean="0">
                <a:solidFill>
                  <a:srgbClr val="000000"/>
                </a:solidFill>
                <a:latin typeface="Verdana"/>
                <a:cs typeface="Verdana"/>
              </a:rPr>
              <a:t>TTC;</a:t>
            </a:r>
          </a:p>
          <a:p>
            <a:pPr marL="285750" indent="-285750"/>
            <a:r>
              <a:rPr lang="en-GB" sz="1400" dirty="0" smtClean="0">
                <a:solidFill>
                  <a:srgbClr val="000000"/>
                </a:solidFill>
                <a:latin typeface="Verdana"/>
                <a:cs typeface="Verdana"/>
              </a:rPr>
              <a:t>   </a:t>
            </a:r>
          </a:p>
          <a:p>
            <a:pPr marL="285750" indent="-285750"/>
            <a:r>
              <a:rPr lang="en-GB" sz="1400" dirty="0" smtClean="0">
                <a:solidFill>
                  <a:srgbClr val="000000"/>
                </a:solidFill>
                <a:latin typeface="Verdana"/>
                <a:cs typeface="Verdana"/>
              </a:rPr>
              <a:t>      </a:t>
            </a:r>
            <a:r>
              <a:rPr lang="en-GB" sz="1400" dirty="0" smtClean="0">
                <a:solidFill>
                  <a:srgbClr val="000000"/>
                </a:solidFill>
                <a:latin typeface="Verdana"/>
                <a:cs typeface="Verdana"/>
              </a:rPr>
              <a:t>Synergy with R&amp;D on fast links R&amp;D of LHC (GBT</a:t>
            </a:r>
            <a:r>
              <a:rPr lang="en-GB" sz="1400" dirty="0" smtClean="0">
                <a:solidFill>
                  <a:srgbClr val="000000"/>
                </a:solidFill>
                <a:latin typeface="Verdana"/>
                <a:cs typeface="Verdana"/>
              </a:rPr>
              <a:t>)</a:t>
            </a:r>
          </a:p>
          <a:p>
            <a:pPr marL="285750" indent="-285750"/>
            <a:r>
              <a:rPr lang="en-GB" sz="1400" dirty="0" smtClean="0">
                <a:solidFill>
                  <a:srgbClr val="000000"/>
                </a:solidFill>
                <a:latin typeface="Verdana"/>
                <a:cs typeface="Verdana"/>
              </a:rPr>
              <a:t>      Funded essentially by </a:t>
            </a:r>
            <a:r>
              <a:rPr lang="en-GB" sz="1400" dirty="0" smtClean="0">
                <a:solidFill>
                  <a:srgbClr val="F13535"/>
                </a:solidFill>
                <a:latin typeface="Verdana"/>
                <a:cs typeface="Verdana"/>
              </a:rPr>
              <a:t>CIEMAT</a:t>
            </a:r>
            <a:endParaRPr lang="en-GB" sz="1400" dirty="0">
              <a:solidFill>
                <a:srgbClr val="F13535"/>
              </a:solidFill>
              <a:latin typeface="Verdana"/>
              <a:cs typeface="Verdana"/>
            </a:endParaRPr>
          </a:p>
        </p:txBody>
      </p:sp>
      <p:sp>
        <p:nvSpPr>
          <p:cNvPr id="59" name="ZoneTexte 58"/>
          <p:cNvSpPr txBox="1"/>
          <p:nvPr/>
        </p:nvSpPr>
        <p:spPr>
          <a:xfrm>
            <a:off x="228600" y="5867400"/>
            <a:ext cx="3124200" cy="861774"/>
          </a:xfrm>
          <a:prstGeom prst="rect">
            <a:avLst/>
          </a:prstGeom>
          <a:noFill/>
        </p:spPr>
        <p:txBody>
          <a:bodyPr wrap="square" rtlCol="0">
            <a:spAutoFit/>
          </a:bodyPr>
          <a:lstStyle/>
          <a:p>
            <a:r>
              <a:rPr lang="en-GB" sz="1600" dirty="0" smtClean="0">
                <a:latin typeface="Verdana"/>
                <a:cs typeface="Verdana"/>
                <a:sym typeface="Wingdings"/>
              </a:rPr>
              <a:t>New ASU design for large detectors under study</a:t>
            </a:r>
          </a:p>
          <a:p>
            <a:endParaRPr lang="en-GB" dirty="0" smtClean="0">
              <a:latin typeface="Verdana"/>
              <a:cs typeface="Verdana"/>
              <a:sym typeface="Wingdings"/>
            </a:endParaRPr>
          </a:p>
          <a:p>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62" name="Grouper 61"/>
          <p:cNvGrpSpPr/>
          <p:nvPr/>
        </p:nvGrpSpPr>
        <p:grpSpPr>
          <a:xfrm>
            <a:off x="457200" y="914400"/>
            <a:ext cx="8103520" cy="2454357"/>
            <a:chOff x="2498353" y="4419600"/>
            <a:chExt cx="6493247" cy="2362200"/>
          </a:xfrm>
        </p:grpSpPr>
        <p:grpSp>
          <p:nvGrpSpPr>
            <p:cNvPr id="59" name="Grouper 58"/>
            <p:cNvGrpSpPr/>
            <p:nvPr/>
          </p:nvGrpSpPr>
          <p:grpSpPr>
            <a:xfrm>
              <a:off x="2498353" y="4419600"/>
              <a:ext cx="3216648" cy="2352178"/>
              <a:chOff x="5851153" y="1253544"/>
              <a:chExt cx="3216648" cy="2352178"/>
            </a:xfrm>
          </p:grpSpPr>
          <p:grpSp>
            <p:nvGrpSpPr>
              <p:cNvPr id="2" name="Grouper 9"/>
              <p:cNvGrpSpPr>
                <a:grpSpLocks/>
              </p:cNvGrpSpPr>
              <p:nvPr/>
            </p:nvGrpSpPr>
            <p:grpSpPr bwMode="auto">
              <a:xfrm>
                <a:off x="5851153" y="1253544"/>
                <a:ext cx="3216648" cy="2352178"/>
                <a:chOff x="3118886" y="1276350"/>
                <a:chExt cx="5690006" cy="4057650"/>
              </a:xfrm>
            </p:grpSpPr>
            <p:pic>
              <p:nvPicPr>
                <p:cNvPr id="43013" name="Image 3"/>
                <p:cNvPicPr>
                  <a:picLocks noChangeAspect="1"/>
                </p:cNvPicPr>
                <p:nvPr/>
              </p:nvPicPr>
              <p:blipFill>
                <a:blip r:embed="rId2"/>
                <a:srcRect/>
                <a:stretch>
                  <a:fillRect/>
                </a:stretch>
              </p:blipFill>
              <p:spPr bwMode="auto">
                <a:xfrm>
                  <a:off x="3118886" y="1276350"/>
                  <a:ext cx="5568949" cy="4057650"/>
                </a:xfrm>
                <a:prstGeom prst="rect">
                  <a:avLst/>
                </a:prstGeom>
                <a:noFill/>
                <a:ln w="9525">
                  <a:noFill/>
                  <a:miter lim="800000"/>
                  <a:headEnd/>
                  <a:tailEnd/>
                </a:ln>
              </p:spPr>
            </p:pic>
            <p:cxnSp>
              <p:nvCxnSpPr>
                <p:cNvPr id="6" name="Connecteur droit avec flèche 5"/>
                <p:cNvCxnSpPr/>
                <p:nvPr/>
              </p:nvCxnSpPr>
              <p:spPr bwMode="auto">
                <a:xfrm rot="10800000" flipV="1">
                  <a:off x="5486400" y="3581024"/>
                  <a:ext cx="3048000" cy="1677340"/>
                </a:xfrm>
                <a:prstGeom prst="straightConnector1">
                  <a:avLst/>
                </a:prstGeom>
                <a:solidFill>
                  <a:srgbClr val="00B8FF"/>
                </a:solidFill>
                <a:ln w="9525" cap="flat" cmpd="sng" algn="ctr">
                  <a:solidFill>
                    <a:schemeClr val="accent3"/>
                  </a:solidFill>
                  <a:prstDash val="solid"/>
                  <a:round/>
                  <a:headEnd type="arrow"/>
                  <a:tailEnd type="arrow"/>
                </a:ln>
                <a:effectLst/>
              </p:spPr>
            </p:cxnSp>
            <p:sp>
              <p:nvSpPr>
                <p:cNvPr id="43015" name="ZoneTexte 6"/>
                <p:cNvSpPr txBox="1">
                  <a:spLocks noChangeArrowheads="1"/>
                </p:cNvSpPr>
                <p:nvPr/>
              </p:nvSpPr>
              <p:spPr bwMode="auto">
                <a:xfrm rot="19870601">
                  <a:off x="6561995" y="4502817"/>
                  <a:ext cx="1030740" cy="477840"/>
                </a:xfrm>
                <a:prstGeom prst="rect">
                  <a:avLst/>
                </a:prstGeom>
                <a:noFill/>
                <a:ln w="9525">
                  <a:noFill/>
                  <a:miter lim="800000"/>
                  <a:headEnd/>
                  <a:tailEnd/>
                </a:ln>
              </p:spPr>
              <p:txBody>
                <a:bodyPr wrap="square">
                  <a:prstTxWarp prst="textNoShape">
                    <a:avLst/>
                  </a:prstTxWarp>
                  <a:spAutoFit/>
                </a:bodyPr>
                <a:lstStyle/>
                <a:p>
                  <a:r>
                    <a:rPr lang="en-US" sz="1200" dirty="0">
                      <a:solidFill>
                        <a:srgbClr val="FFFFFF"/>
                      </a:solidFill>
                    </a:rPr>
                    <a:t>2 </a:t>
                  </a:r>
                  <a:r>
                    <a:rPr lang="en-US" sz="1200" dirty="0" err="1">
                      <a:solidFill>
                        <a:srgbClr val="FFFFFF"/>
                      </a:solidFill>
                    </a:rPr>
                    <a:t>m</a:t>
                  </a:r>
                  <a:endParaRPr lang="en-US" sz="1200" dirty="0">
                    <a:solidFill>
                      <a:srgbClr val="FFFFFF"/>
                    </a:solidFill>
                  </a:endParaRPr>
                </a:p>
              </p:txBody>
            </p:sp>
            <p:cxnSp>
              <p:nvCxnSpPr>
                <p:cNvPr id="43016" name="Connecteur droit avec flèche 12"/>
                <p:cNvCxnSpPr>
                  <a:cxnSpLocks noChangeShapeType="1"/>
                </p:cNvCxnSpPr>
                <p:nvPr/>
              </p:nvCxnSpPr>
              <p:spPr bwMode="auto">
                <a:xfrm>
                  <a:off x="3200400" y="4191000"/>
                  <a:ext cx="1676400" cy="1066800"/>
                </a:xfrm>
                <a:prstGeom prst="straightConnector1">
                  <a:avLst/>
                </a:prstGeom>
                <a:noFill/>
                <a:ln w="9525">
                  <a:solidFill>
                    <a:schemeClr val="bg1"/>
                  </a:solidFill>
                  <a:round/>
                  <a:headEnd type="arrow" w="med" len="med"/>
                  <a:tailEnd type="arrow" w="med" len="med"/>
                </a:ln>
              </p:spPr>
            </p:cxnSp>
            <p:sp>
              <p:nvSpPr>
                <p:cNvPr id="43017" name="ZoneTexte 14"/>
                <p:cNvSpPr txBox="1">
                  <a:spLocks noChangeArrowheads="1"/>
                </p:cNvSpPr>
                <p:nvPr/>
              </p:nvSpPr>
              <p:spPr bwMode="auto">
                <a:xfrm rot="2074047">
                  <a:off x="3376056" y="4746372"/>
                  <a:ext cx="925889" cy="477840"/>
                </a:xfrm>
                <a:prstGeom prst="rect">
                  <a:avLst/>
                </a:prstGeom>
                <a:noFill/>
                <a:ln w="9525">
                  <a:noFill/>
                  <a:miter lim="800000"/>
                  <a:headEnd/>
                  <a:tailEnd/>
                </a:ln>
              </p:spPr>
              <p:txBody>
                <a:bodyPr wrap="square">
                  <a:prstTxWarp prst="textNoShape">
                    <a:avLst/>
                  </a:prstTxWarp>
                  <a:spAutoFit/>
                </a:bodyPr>
                <a:lstStyle/>
                <a:p>
                  <a:r>
                    <a:rPr lang="en-US" sz="1200" dirty="0">
                      <a:solidFill>
                        <a:schemeClr val="bg1"/>
                      </a:solidFill>
                    </a:rPr>
                    <a:t>1 </a:t>
                  </a:r>
                  <a:r>
                    <a:rPr lang="en-US" sz="1200" dirty="0" err="1">
                      <a:solidFill>
                        <a:schemeClr val="bg1"/>
                      </a:solidFill>
                    </a:rPr>
                    <a:t>m</a:t>
                  </a:r>
                  <a:endParaRPr lang="en-US" sz="1200" dirty="0">
                    <a:solidFill>
                      <a:schemeClr val="bg1"/>
                    </a:solidFill>
                  </a:endParaRPr>
                </a:p>
              </p:txBody>
            </p:sp>
            <p:sp>
              <p:nvSpPr>
                <p:cNvPr id="43018" name="ZoneTexte 16"/>
                <p:cNvSpPr txBox="1">
                  <a:spLocks noChangeArrowheads="1"/>
                </p:cNvSpPr>
                <p:nvPr/>
              </p:nvSpPr>
              <p:spPr bwMode="auto">
                <a:xfrm>
                  <a:off x="6629400" y="1916113"/>
                  <a:ext cx="838200" cy="477840"/>
                </a:xfrm>
                <a:prstGeom prst="rect">
                  <a:avLst/>
                </a:prstGeom>
                <a:noFill/>
                <a:ln w="9525">
                  <a:noFill/>
                  <a:miter lim="800000"/>
                  <a:headEnd/>
                  <a:tailEnd/>
                </a:ln>
              </p:spPr>
              <p:txBody>
                <a:bodyPr>
                  <a:prstTxWarp prst="textNoShape">
                    <a:avLst/>
                  </a:prstTxWarp>
                  <a:spAutoFit/>
                </a:bodyPr>
                <a:lstStyle/>
                <a:p>
                  <a:r>
                    <a:rPr lang="en-US" sz="1200" dirty="0">
                      <a:solidFill>
                        <a:srgbClr val="FFFFFF"/>
                      </a:solidFill>
                    </a:rPr>
                    <a:t>inlet</a:t>
                  </a:r>
                </a:p>
              </p:txBody>
            </p:sp>
            <p:sp>
              <p:nvSpPr>
                <p:cNvPr id="43019" name="ZoneTexte 17"/>
                <p:cNvSpPr txBox="1">
                  <a:spLocks noChangeArrowheads="1"/>
                </p:cNvSpPr>
                <p:nvPr/>
              </p:nvSpPr>
              <p:spPr bwMode="auto">
                <a:xfrm>
                  <a:off x="7602392" y="2531601"/>
                  <a:ext cx="1206500" cy="477840"/>
                </a:xfrm>
                <a:prstGeom prst="rect">
                  <a:avLst/>
                </a:prstGeom>
                <a:noFill/>
                <a:ln w="9525">
                  <a:noFill/>
                  <a:miter lim="800000"/>
                  <a:headEnd/>
                  <a:tailEnd/>
                </a:ln>
              </p:spPr>
              <p:txBody>
                <a:bodyPr wrap="square">
                  <a:prstTxWarp prst="textNoShape">
                    <a:avLst/>
                  </a:prstTxWarp>
                  <a:spAutoFit/>
                </a:bodyPr>
                <a:lstStyle/>
                <a:p>
                  <a:r>
                    <a:rPr lang="en-US" sz="1200" dirty="0">
                      <a:solidFill>
                        <a:srgbClr val="FFFFFF"/>
                      </a:solidFill>
                    </a:rPr>
                    <a:t>outlet</a:t>
                  </a:r>
                </a:p>
              </p:txBody>
            </p:sp>
          </p:grpSp>
          <p:sp>
            <p:nvSpPr>
              <p:cNvPr id="14" name="ZoneTexte 13"/>
              <p:cNvSpPr txBox="1"/>
              <p:nvPr/>
            </p:nvSpPr>
            <p:spPr>
              <a:xfrm>
                <a:off x="6172200" y="1253544"/>
                <a:ext cx="2707303" cy="276999"/>
              </a:xfrm>
              <a:prstGeom prst="rect">
                <a:avLst/>
              </a:prstGeom>
              <a:noFill/>
            </p:spPr>
            <p:txBody>
              <a:bodyPr wrap="square" rtlCol="0">
                <a:spAutoFit/>
              </a:bodyPr>
              <a:lstStyle/>
              <a:p>
                <a:r>
                  <a:rPr lang="en-GB" sz="1200" dirty="0" smtClean="0">
                    <a:solidFill>
                      <a:srgbClr val="FFFFFF"/>
                    </a:solidFill>
                  </a:rPr>
                  <a:t>Prototype circulation system</a:t>
                </a:r>
                <a:endParaRPr lang="en-GB" sz="1200" dirty="0">
                  <a:solidFill>
                    <a:srgbClr val="FFFFFF"/>
                  </a:solidFill>
                </a:endParaRPr>
              </a:p>
            </p:txBody>
          </p:sp>
        </p:grpSp>
        <p:grpSp>
          <p:nvGrpSpPr>
            <p:cNvPr id="58" name="Grouper 57"/>
            <p:cNvGrpSpPr/>
            <p:nvPr/>
          </p:nvGrpSpPr>
          <p:grpSpPr>
            <a:xfrm>
              <a:off x="5674697" y="4419600"/>
              <a:ext cx="3316903" cy="2362200"/>
              <a:chOff x="5334000" y="4267200"/>
              <a:chExt cx="3316903" cy="2362200"/>
            </a:xfrm>
          </p:grpSpPr>
          <p:pic>
            <p:nvPicPr>
              <p:cNvPr id="12" name="Image 11" descr="2m2_091213_100_colours.JPG"/>
              <p:cNvPicPr>
                <a:picLocks noChangeAspect="1"/>
              </p:cNvPicPr>
              <p:nvPr/>
            </p:nvPicPr>
            <p:blipFill>
              <a:blip r:embed="rId3"/>
              <a:stretch>
                <a:fillRect/>
              </a:stretch>
            </p:blipFill>
            <p:spPr>
              <a:xfrm>
                <a:off x="5334000" y="4277222"/>
                <a:ext cx="3151802" cy="2352178"/>
              </a:xfrm>
              <a:prstGeom prst="rect">
                <a:avLst/>
              </a:prstGeom>
            </p:spPr>
          </p:pic>
          <p:sp>
            <p:nvSpPr>
              <p:cNvPr id="15" name="ZoneTexte 14"/>
              <p:cNvSpPr txBox="1"/>
              <p:nvPr/>
            </p:nvSpPr>
            <p:spPr>
              <a:xfrm>
                <a:off x="5943600" y="4267200"/>
                <a:ext cx="2707303" cy="276999"/>
              </a:xfrm>
              <a:prstGeom prst="rect">
                <a:avLst/>
              </a:prstGeom>
              <a:noFill/>
            </p:spPr>
            <p:txBody>
              <a:bodyPr wrap="square" rtlCol="0">
                <a:spAutoFit/>
              </a:bodyPr>
              <a:lstStyle/>
              <a:p>
                <a:r>
                  <a:rPr lang="en-GB" sz="1200" dirty="0" smtClean="0">
                    <a:solidFill>
                      <a:srgbClr val="FFFFFF"/>
                    </a:solidFill>
                  </a:rPr>
                  <a:t>New circulation system</a:t>
                </a:r>
                <a:endParaRPr lang="en-GB" sz="1200" dirty="0">
                  <a:solidFill>
                    <a:srgbClr val="FFFFFF"/>
                  </a:solidFill>
                </a:endParaRPr>
              </a:p>
            </p:txBody>
          </p:sp>
        </p:grpSp>
      </p:grpSp>
      <p:sp>
        <p:nvSpPr>
          <p:cNvPr id="60" name="ZoneTexte 59"/>
          <p:cNvSpPr txBox="1"/>
          <p:nvPr/>
        </p:nvSpPr>
        <p:spPr>
          <a:xfrm>
            <a:off x="304800" y="457200"/>
            <a:ext cx="7696200" cy="307777"/>
          </a:xfrm>
          <a:prstGeom prst="rect">
            <a:avLst/>
          </a:prstGeom>
          <a:noFill/>
        </p:spPr>
        <p:txBody>
          <a:bodyPr wrap="square" rtlCol="0">
            <a:spAutoFit/>
          </a:bodyPr>
          <a:lstStyle/>
          <a:p>
            <a:r>
              <a:rPr lang="en-GB" sz="1400" b="1" dirty="0" smtClean="0">
                <a:latin typeface="Verdana"/>
                <a:cs typeface="Verdana"/>
              </a:rPr>
              <a:t>Detector improvement : </a:t>
            </a:r>
            <a:r>
              <a:rPr lang="en-GB" sz="1400" dirty="0" smtClean="0">
                <a:latin typeface="Verdana"/>
                <a:cs typeface="Verdana"/>
              </a:rPr>
              <a:t>to achieve same performances with very large </a:t>
            </a:r>
            <a:r>
              <a:rPr lang="en-GB" sz="1400" dirty="0" err="1" smtClean="0">
                <a:latin typeface="Verdana"/>
                <a:cs typeface="Verdana"/>
              </a:rPr>
              <a:t>GRPCs</a:t>
            </a:r>
            <a:endParaRPr lang="en-GB" sz="1400" dirty="0">
              <a:latin typeface="Verdana"/>
              <a:cs typeface="Verdana"/>
            </a:endParaRPr>
          </a:p>
        </p:txBody>
      </p:sp>
      <p:pic>
        <p:nvPicPr>
          <p:cNvPr id="63" name="Image 4" descr="Nueva imagen.jpg"/>
          <p:cNvPicPr>
            <a:picLocks noChangeAspect="1"/>
          </p:cNvPicPr>
          <p:nvPr/>
        </p:nvPicPr>
        <p:blipFill>
          <a:blip r:embed="rId4"/>
          <a:srcRect/>
          <a:stretch>
            <a:fillRect/>
          </a:stretch>
        </p:blipFill>
        <p:spPr bwMode="auto">
          <a:xfrm>
            <a:off x="457201" y="3810000"/>
            <a:ext cx="7947354" cy="2514600"/>
          </a:xfrm>
          <a:prstGeom prst="rect">
            <a:avLst/>
          </a:prstGeom>
          <a:noFill/>
          <a:ln w="9525">
            <a:noFill/>
            <a:miter lim="800000"/>
            <a:headEnd/>
            <a:tailEnd/>
          </a:ln>
        </p:spPr>
      </p:pic>
      <p:pic>
        <p:nvPicPr>
          <p:cNvPr id="64" name="Image 3" descr="Nueva imagen (1).jpg"/>
          <p:cNvPicPr>
            <a:picLocks noChangeAspect="1"/>
          </p:cNvPicPr>
          <p:nvPr/>
        </p:nvPicPr>
        <p:blipFill>
          <a:blip r:embed="rId5"/>
          <a:srcRect/>
          <a:stretch>
            <a:fillRect/>
          </a:stretch>
        </p:blipFill>
        <p:spPr bwMode="auto">
          <a:xfrm>
            <a:off x="457201" y="5943600"/>
            <a:ext cx="7947354" cy="914399"/>
          </a:xfrm>
          <a:prstGeom prst="rect">
            <a:avLst/>
          </a:prstGeom>
          <a:noFill/>
          <a:ln w="9525">
            <a:noFill/>
            <a:miter lim="800000"/>
            <a:headEnd/>
            <a:tailEnd/>
          </a:ln>
        </p:spPr>
      </p:pic>
      <p:sp>
        <p:nvSpPr>
          <p:cNvPr id="65" name="ZoneTexte 64"/>
          <p:cNvSpPr txBox="1"/>
          <p:nvPr/>
        </p:nvSpPr>
        <p:spPr>
          <a:xfrm>
            <a:off x="152401" y="3429000"/>
            <a:ext cx="8991599" cy="307777"/>
          </a:xfrm>
          <a:prstGeom prst="rect">
            <a:avLst/>
          </a:prstGeom>
          <a:noFill/>
        </p:spPr>
        <p:txBody>
          <a:bodyPr wrap="square" rtlCol="0">
            <a:spAutoFit/>
          </a:bodyPr>
          <a:lstStyle/>
          <a:p>
            <a:r>
              <a:rPr lang="en-GB" sz="1400" b="1" dirty="0" smtClean="0">
                <a:latin typeface="Verdana"/>
                <a:cs typeface="Verdana"/>
              </a:rPr>
              <a:t>Mechanical structure  : </a:t>
            </a:r>
            <a:r>
              <a:rPr lang="en-GB" sz="1400" dirty="0" smtClean="0">
                <a:latin typeface="Verdana"/>
                <a:cs typeface="Verdana"/>
              </a:rPr>
              <a:t>to be built with EBW techniques and to host few large detectors </a:t>
            </a:r>
            <a:r>
              <a:rPr lang="en-GB" sz="1400" dirty="0" err="1" smtClean="0">
                <a:latin typeface="Verdana"/>
                <a:cs typeface="Verdana"/>
              </a:rPr>
              <a:t>GRPCs</a:t>
            </a:r>
            <a:r>
              <a:rPr lang="en-GB" sz="1400" dirty="0" smtClean="0">
                <a:latin typeface="Verdana"/>
                <a:cs typeface="Verdana"/>
              </a:rPr>
              <a:t>   </a:t>
            </a:r>
            <a:endParaRPr lang="en-GB" sz="1400" dirty="0">
              <a:latin typeface="Verdana"/>
              <a:cs typeface="Verdana"/>
            </a:endParaRPr>
          </a:p>
        </p:txBody>
      </p:sp>
      <p:sp>
        <p:nvSpPr>
          <p:cNvPr id="66" name="ZoneTexte 65"/>
          <p:cNvSpPr txBox="1"/>
          <p:nvPr/>
        </p:nvSpPr>
        <p:spPr>
          <a:xfrm>
            <a:off x="6705600" y="5410200"/>
            <a:ext cx="1855120" cy="523220"/>
          </a:xfrm>
          <a:prstGeom prst="rect">
            <a:avLst/>
          </a:prstGeom>
          <a:noFill/>
        </p:spPr>
        <p:txBody>
          <a:bodyPr wrap="square" rtlCol="0">
            <a:spAutoFit/>
          </a:bodyPr>
          <a:lstStyle/>
          <a:p>
            <a:r>
              <a:rPr lang="en-GB" sz="1400" dirty="0" smtClean="0">
                <a:latin typeface="Verdana"/>
                <a:cs typeface="Verdana"/>
              </a:rPr>
              <a:t>To be funded by </a:t>
            </a:r>
            <a:r>
              <a:rPr lang="en-GB" sz="1400" b="1" dirty="0" smtClean="0">
                <a:solidFill>
                  <a:srgbClr val="F13535"/>
                </a:solidFill>
                <a:latin typeface="Verdana"/>
                <a:cs typeface="Verdana"/>
              </a:rPr>
              <a:t>AIDA</a:t>
            </a:r>
            <a:endParaRPr lang="en-GB" sz="1400" b="1" dirty="0">
              <a:solidFill>
                <a:srgbClr val="F13535"/>
              </a:solidFill>
              <a:latin typeface="Verdana"/>
              <a:cs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28600"/>
            <a:ext cx="7313613" cy="868362"/>
          </a:xfrm>
        </p:spPr>
        <p:txBody>
          <a:bodyPr/>
          <a:lstStyle/>
          <a:p>
            <a:r>
              <a:rPr lang="en-GB" sz="2800" b="1" dirty="0" smtClean="0">
                <a:latin typeface="Verdana"/>
                <a:cs typeface="Verdana"/>
              </a:rPr>
              <a:t>Conclusion and prospects</a:t>
            </a:r>
            <a:endParaRPr lang="en-GB" sz="2800" b="1" dirty="0">
              <a:latin typeface="Verdana"/>
              <a:cs typeface="Verdana"/>
            </a:endParaRPr>
          </a:p>
        </p:txBody>
      </p:sp>
      <p:sp>
        <p:nvSpPr>
          <p:cNvPr id="4" name="ZoneTexte 3"/>
          <p:cNvSpPr txBox="1"/>
          <p:nvPr/>
        </p:nvSpPr>
        <p:spPr>
          <a:xfrm>
            <a:off x="762000" y="1371600"/>
            <a:ext cx="8153400" cy="5016759"/>
          </a:xfrm>
          <a:prstGeom prst="rect">
            <a:avLst/>
          </a:prstGeom>
          <a:noFill/>
        </p:spPr>
        <p:txBody>
          <a:bodyPr wrap="square" rtlCol="0">
            <a:spAutoFit/>
          </a:bodyPr>
          <a:lstStyle/>
          <a:p>
            <a:r>
              <a:rPr lang="en-GB" sz="1600" dirty="0" smtClean="0">
                <a:latin typeface="Verdana"/>
                <a:cs typeface="Verdana"/>
              </a:rPr>
              <a:t>-The SDHCAL prototype is the first and up-to-now unique </a:t>
            </a:r>
            <a:r>
              <a:rPr lang="en-GB" sz="1600" b="1" dirty="0" smtClean="0">
                <a:latin typeface="Verdana"/>
                <a:cs typeface="Verdana"/>
              </a:rPr>
              <a:t>technological</a:t>
            </a:r>
            <a:r>
              <a:rPr lang="en-GB" sz="1600" dirty="0" smtClean="0">
                <a:latin typeface="Verdana"/>
                <a:cs typeface="Verdana"/>
              </a:rPr>
              <a:t> </a:t>
            </a:r>
          </a:p>
          <a:p>
            <a:r>
              <a:rPr lang="en-GB" sz="1600" dirty="0" smtClean="0">
                <a:latin typeface="Verdana"/>
                <a:cs typeface="Verdana"/>
              </a:rPr>
              <a:t> calorimeter prototype. Its success proves that SDHCAL is a serious option</a:t>
            </a:r>
            <a:r>
              <a:rPr lang="en-GB" sz="1600" dirty="0" smtClean="0">
                <a:latin typeface="Verdana"/>
                <a:cs typeface="Verdana"/>
              </a:rPr>
              <a:t>   </a:t>
            </a:r>
          </a:p>
          <a:p>
            <a:r>
              <a:rPr lang="en-GB" sz="1600" dirty="0" smtClean="0">
                <a:latin typeface="Verdana"/>
                <a:cs typeface="Verdana"/>
              </a:rPr>
              <a:t> </a:t>
            </a:r>
            <a:r>
              <a:rPr lang="en-GB" sz="1600" dirty="0" smtClean="0">
                <a:latin typeface="Verdana"/>
                <a:cs typeface="Verdana"/>
              </a:rPr>
              <a:t>for </a:t>
            </a:r>
            <a:r>
              <a:rPr lang="en-GB" sz="1600" dirty="0" smtClean="0">
                <a:latin typeface="Verdana"/>
                <a:cs typeface="Verdana"/>
              </a:rPr>
              <a:t>ILD;</a:t>
            </a:r>
          </a:p>
          <a:p>
            <a:endParaRPr lang="en-GB" sz="1600" dirty="0" smtClean="0">
              <a:latin typeface="Verdana"/>
              <a:cs typeface="Verdana"/>
            </a:endParaRPr>
          </a:p>
          <a:p>
            <a:r>
              <a:rPr lang="en-GB" sz="1600" dirty="0" smtClean="0">
                <a:latin typeface="Verdana"/>
                <a:cs typeface="Verdana"/>
              </a:rPr>
              <a:t>-SDHCAL with its fine granularity is an excellent tool to develop and exploit </a:t>
            </a:r>
          </a:p>
          <a:p>
            <a:r>
              <a:rPr lang="en-GB" sz="1600" dirty="0" smtClean="0">
                <a:latin typeface="Verdana"/>
                <a:cs typeface="Verdana"/>
              </a:rPr>
              <a:t> PFA algorithms;</a:t>
            </a:r>
          </a:p>
          <a:p>
            <a:endParaRPr lang="en-GB" sz="1600" dirty="0" smtClean="0">
              <a:latin typeface="Verdana"/>
              <a:cs typeface="Verdana"/>
            </a:endParaRPr>
          </a:p>
          <a:p>
            <a:r>
              <a:rPr lang="en-GB" sz="1600" dirty="0" smtClean="0">
                <a:latin typeface="Verdana"/>
                <a:cs typeface="Verdana"/>
              </a:rPr>
              <a:t>-The expertise accumulated during the conception, construction and  </a:t>
            </a:r>
          </a:p>
          <a:p>
            <a:r>
              <a:rPr lang="en-GB" sz="1600" dirty="0">
                <a:latin typeface="Verdana"/>
                <a:cs typeface="Verdana"/>
              </a:rPr>
              <a:t> </a:t>
            </a:r>
            <a:r>
              <a:rPr lang="en-GB" sz="1600" dirty="0" smtClean="0">
                <a:latin typeface="Verdana"/>
                <a:cs typeface="Verdana"/>
              </a:rPr>
              <a:t>commissioning is very precious for physicists and technical staff in our labs;</a:t>
            </a:r>
            <a:r>
              <a:rPr lang="en-GB" sz="1600" dirty="0" smtClean="0">
                <a:latin typeface="Verdana"/>
                <a:cs typeface="Verdana"/>
              </a:rPr>
              <a:t> </a:t>
            </a:r>
          </a:p>
          <a:p>
            <a:pPr>
              <a:buFontTx/>
              <a:buChar char="-"/>
            </a:pPr>
            <a:endParaRPr lang="en-GB" sz="1600" dirty="0" smtClean="0">
              <a:latin typeface="Verdana"/>
              <a:cs typeface="Verdana"/>
            </a:endParaRPr>
          </a:p>
          <a:p>
            <a:r>
              <a:rPr lang="en-GB" sz="1600" dirty="0" smtClean="0">
                <a:latin typeface="Verdana"/>
                <a:cs typeface="Verdana"/>
              </a:rPr>
              <a:t>-The SDHCAL project is an excellent environment for students;</a:t>
            </a:r>
          </a:p>
          <a:p>
            <a:endParaRPr lang="en-GB" sz="1600" dirty="0" smtClean="0">
              <a:latin typeface="Verdana"/>
              <a:cs typeface="Verdana"/>
            </a:endParaRPr>
          </a:p>
          <a:p>
            <a:r>
              <a:rPr lang="en-GB" sz="1600" dirty="0" smtClean="0">
                <a:latin typeface="Verdana"/>
                <a:cs typeface="Verdana"/>
              </a:rPr>
              <a:t>-Few </a:t>
            </a:r>
            <a:r>
              <a:rPr lang="en-GB" sz="1600" dirty="0" smtClean="0">
                <a:latin typeface="Verdana"/>
                <a:cs typeface="Verdana"/>
              </a:rPr>
              <a:t>papers</a:t>
            </a:r>
            <a:r>
              <a:rPr lang="en-GB" sz="1600" dirty="0" smtClean="0">
                <a:latin typeface="Verdana"/>
                <a:cs typeface="Verdana"/>
              </a:rPr>
              <a:t> already published but more are </a:t>
            </a:r>
            <a:r>
              <a:rPr lang="en-GB" sz="1600" dirty="0" smtClean="0">
                <a:latin typeface="Verdana"/>
                <a:cs typeface="Verdana"/>
              </a:rPr>
              <a:t>being</a:t>
            </a:r>
            <a:r>
              <a:rPr lang="en-GB" sz="1600" dirty="0" smtClean="0">
                <a:latin typeface="Verdana"/>
                <a:cs typeface="Verdana"/>
              </a:rPr>
              <a:t> </a:t>
            </a:r>
            <a:r>
              <a:rPr lang="en-GB" sz="1600" dirty="0" smtClean="0">
                <a:latin typeface="Verdana"/>
                <a:cs typeface="Verdana"/>
              </a:rPr>
              <a:t>in preparation</a:t>
            </a:r>
            <a:r>
              <a:rPr lang="en-GB" sz="1600" dirty="0" smtClean="0">
                <a:latin typeface="Verdana"/>
                <a:cs typeface="Verdana"/>
              </a:rPr>
              <a:t>;</a:t>
            </a:r>
            <a:endParaRPr lang="en-GB" sz="1600" dirty="0" smtClean="0">
              <a:latin typeface="Verdana"/>
              <a:cs typeface="Verdana"/>
            </a:endParaRPr>
          </a:p>
          <a:p>
            <a:endParaRPr lang="en-GB" sz="1600" dirty="0" smtClean="0">
              <a:latin typeface="Verdana"/>
              <a:cs typeface="Verdana"/>
            </a:endParaRPr>
          </a:p>
          <a:p>
            <a:r>
              <a:rPr lang="en-GB" sz="1600" dirty="0" smtClean="0">
                <a:latin typeface="Verdana"/>
                <a:cs typeface="Verdana"/>
              </a:rPr>
              <a:t>-The project has led to several spin-offs (TOMUVOL, </a:t>
            </a:r>
            <a:r>
              <a:rPr lang="en-GB" sz="1600" dirty="0" smtClean="0">
                <a:latin typeface="Verdana"/>
                <a:cs typeface="Verdana"/>
              </a:rPr>
              <a:t>CMS,..)</a:t>
            </a:r>
            <a:r>
              <a:rPr lang="en-GB" sz="1600" dirty="0" smtClean="0">
                <a:latin typeface="Verdana"/>
                <a:cs typeface="Verdana"/>
              </a:rPr>
              <a:t>; </a:t>
            </a:r>
          </a:p>
          <a:p>
            <a:endParaRPr lang="en-GB" sz="1600" dirty="0" smtClean="0">
              <a:latin typeface="Verdana"/>
              <a:cs typeface="Verdana"/>
            </a:endParaRPr>
          </a:p>
          <a:p>
            <a:r>
              <a:rPr lang="en-GB" sz="1600" dirty="0" smtClean="0">
                <a:latin typeface="Verdana"/>
                <a:cs typeface="Verdana"/>
              </a:rPr>
              <a:t>-We still need support from the IN2P3 to exploit the already collected   </a:t>
            </a:r>
          </a:p>
          <a:p>
            <a:r>
              <a:rPr lang="en-GB" sz="1600" dirty="0">
                <a:latin typeface="Verdana"/>
                <a:cs typeface="Verdana"/>
              </a:rPr>
              <a:t> </a:t>
            </a:r>
            <a:r>
              <a:rPr lang="en-GB" sz="1600" dirty="0" smtClean="0">
                <a:latin typeface="Verdana"/>
                <a:cs typeface="Verdana"/>
              </a:rPr>
              <a:t>SDHCAL data </a:t>
            </a:r>
            <a:r>
              <a:rPr lang="en-GB" sz="1600" dirty="0" smtClean="0">
                <a:latin typeface="Verdana"/>
                <a:cs typeface="Verdana"/>
              </a:rPr>
              <a:t>and </a:t>
            </a:r>
            <a:r>
              <a:rPr lang="en-GB" sz="1600" dirty="0" smtClean="0">
                <a:latin typeface="Verdana"/>
                <a:cs typeface="Verdana"/>
              </a:rPr>
              <a:t>the </a:t>
            </a:r>
            <a:r>
              <a:rPr lang="en-GB" sz="1600" dirty="0" smtClean="0">
                <a:latin typeface="Verdana"/>
                <a:cs typeface="Verdana"/>
              </a:rPr>
              <a:t>ones </a:t>
            </a:r>
            <a:r>
              <a:rPr lang="en-GB" sz="1600" dirty="0" smtClean="0">
                <a:latin typeface="Verdana"/>
                <a:cs typeface="Verdana"/>
              </a:rPr>
              <a:t>we intend to have with the ECAL.   </a:t>
            </a:r>
          </a:p>
          <a:p>
            <a:r>
              <a:rPr lang="en-GB" sz="1600" dirty="0">
                <a:latin typeface="Verdana"/>
                <a:cs typeface="Verdana"/>
              </a:rPr>
              <a:t> </a:t>
            </a:r>
            <a:r>
              <a:rPr lang="en-GB" sz="1600" dirty="0" smtClean="0">
                <a:latin typeface="Verdana"/>
                <a:cs typeface="Verdana"/>
              </a:rPr>
              <a:t>We need also to finish the R&amp;D </a:t>
            </a:r>
            <a:r>
              <a:rPr lang="en-GB" sz="1600" dirty="0" smtClean="0">
                <a:latin typeface="Verdana"/>
                <a:cs typeface="Verdana"/>
              </a:rPr>
              <a:t>(very </a:t>
            </a:r>
            <a:r>
              <a:rPr lang="en-GB" sz="1600" dirty="0" smtClean="0">
                <a:latin typeface="Verdana"/>
                <a:cs typeface="Verdana"/>
              </a:rPr>
              <a:t>large detectors</a:t>
            </a:r>
            <a:r>
              <a:rPr lang="en-GB" sz="1600" dirty="0" smtClean="0">
                <a:latin typeface="Verdana"/>
                <a:cs typeface="Verdana"/>
              </a:rPr>
              <a:t>) </a:t>
            </a:r>
            <a:r>
              <a:rPr lang="en-GB" sz="1600" dirty="0" smtClean="0">
                <a:latin typeface="Verdana"/>
                <a:cs typeface="Verdana"/>
              </a:rPr>
              <a:t>to completely  </a:t>
            </a:r>
          </a:p>
          <a:p>
            <a:r>
              <a:rPr lang="en-GB" sz="1600" dirty="0">
                <a:latin typeface="Verdana"/>
                <a:cs typeface="Verdana"/>
              </a:rPr>
              <a:t> </a:t>
            </a:r>
            <a:r>
              <a:rPr lang="en-GB" sz="1600" dirty="0" smtClean="0">
                <a:latin typeface="Verdana"/>
                <a:cs typeface="Verdana"/>
              </a:rPr>
              <a:t>validate the SDHCAL option.</a:t>
            </a:r>
          </a:p>
          <a:p>
            <a:endParaRPr lang="en-GB" sz="1600" dirty="0" smtClean="0">
              <a:latin typeface="Verdana"/>
              <a:cs typeface="Verdan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a:off x="1905000" y="2362200"/>
            <a:ext cx="6400800" cy="830997"/>
          </a:xfrm>
          <a:prstGeom prst="rect">
            <a:avLst/>
          </a:prstGeom>
          <a:noFill/>
        </p:spPr>
        <p:txBody>
          <a:bodyPr wrap="square" rtlCol="0">
            <a:spAutoFit/>
          </a:bodyPr>
          <a:lstStyle/>
          <a:p>
            <a:pPr algn="ctr"/>
            <a:r>
              <a:rPr lang="en-GB" sz="4800" dirty="0" smtClean="0"/>
              <a:t>Backup slides</a:t>
            </a:r>
            <a:endParaRPr lang="en-GB" sz="4800" dirty="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ZoneTexte 1"/>
          <p:cNvSpPr txBox="1"/>
          <p:nvPr/>
        </p:nvSpPr>
        <p:spPr>
          <a:xfrm>
            <a:off x="838200" y="812422"/>
            <a:ext cx="7086600" cy="5816978"/>
          </a:xfrm>
          <a:prstGeom prst="rect">
            <a:avLst/>
          </a:prstGeom>
          <a:noFill/>
        </p:spPr>
        <p:txBody>
          <a:bodyPr wrap="square" rtlCol="0">
            <a:spAutoFit/>
          </a:bodyPr>
          <a:lstStyle/>
          <a:p>
            <a:r>
              <a:rPr lang="en-GB" sz="1600" dirty="0" smtClean="0"/>
              <a:t>Published :</a:t>
            </a:r>
          </a:p>
          <a:p>
            <a:r>
              <a:rPr lang="en-GB" sz="1600" dirty="0" smtClean="0"/>
              <a:t>-Performance of Glass Resistive Plate Chambers for a high granularity semi-digital calorimeter, </a:t>
            </a:r>
            <a:r>
              <a:rPr lang="en-GB" sz="1600" dirty="0" err="1" smtClean="0"/>
              <a:t>Bedjidian</a:t>
            </a:r>
            <a:r>
              <a:rPr lang="en-GB" sz="1600" dirty="0" smtClean="0"/>
              <a:t> et al, 2011_JINST_6_P02001.</a:t>
            </a:r>
          </a:p>
          <a:p>
            <a:endParaRPr lang="en-GB" sz="1600" dirty="0" smtClean="0"/>
          </a:p>
          <a:p>
            <a:r>
              <a:rPr lang="en-GB" sz="1600" dirty="0" smtClean="0"/>
              <a:t>-Construction of technological semi-digital </a:t>
            </a:r>
            <a:r>
              <a:rPr lang="en-GB" sz="1600" dirty="0" err="1" smtClean="0"/>
              <a:t>hadronic</a:t>
            </a:r>
            <a:r>
              <a:rPr lang="en-GB" sz="1600" dirty="0" smtClean="0"/>
              <a:t> prototype using GRPC, Laktineh I., Journal of Physics Conference Series, volume 293, A.N. 012077, 2011. </a:t>
            </a:r>
          </a:p>
          <a:p>
            <a:endParaRPr lang="en-GB" sz="1600" dirty="0" smtClean="0"/>
          </a:p>
          <a:p>
            <a:r>
              <a:rPr lang="en-GB" sz="1600" dirty="0" smtClean="0"/>
              <a:t>-First test of a power-pulsed electronics system on a GRPC detector in a 3-Tesla magnetic field, </a:t>
            </a:r>
            <a:r>
              <a:rPr lang="en-GB" sz="1600" dirty="0" err="1" smtClean="0"/>
              <a:t>Caponetto</a:t>
            </a:r>
            <a:r>
              <a:rPr lang="en-GB" sz="1600" dirty="0" smtClean="0"/>
              <a:t> et al, 2012_JINST_7_P04009.</a:t>
            </a:r>
          </a:p>
          <a:p>
            <a:endParaRPr lang="en-GB" sz="1600" dirty="0" smtClean="0"/>
          </a:p>
          <a:p>
            <a:r>
              <a:rPr lang="en-GB" sz="1600" dirty="0" smtClean="0"/>
              <a:t>In preparation :</a:t>
            </a:r>
          </a:p>
          <a:p>
            <a:pPr>
              <a:buFontTx/>
              <a:buChar char="-"/>
            </a:pPr>
            <a:r>
              <a:rPr lang="en-GB" sz="1600" dirty="0" smtClean="0"/>
              <a:t>Large GRPC detector for the future ILC SDHCAL </a:t>
            </a:r>
            <a:r>
              <a:rPr lang="en-GB" sz="1600" dirty="0" err="1" smtClean="0"/>
              <a:t>hadronic</a:t>
            </a:r>
            <a:r>
              <a:rPr lang="en-GB" sz="1600" dirty="0" smtClean="0"/>
              <a:t> calorimeter.</a:t>
            </a:r>
          </a:p>
          <a:p>
            <a:pPr>
              <a:buFontTx/>
              <a:buChar char="-"/>
            </a:pPr>
            <a:r>
              <a:rPr lang="en-GB" sz="1600" dirty="0" smtClean="0"/>
              <a:t> </a:t>
            </a:r>
          </a:p>
          <a:p>
            <a:r>
              <a:rPr lang="en-GB" sz="1600" dirty="0" smtClean="0"/>
              <a:t>-Construction and commissioning of the SDHCAL technological </a:t>
            </a:r>
            <a:r>
              <a:rPr lang="en-GB" sz="1600" dirty="0" err="1" smtClean="0"/>
              <a:t>hadronic</a:t>
            </a:r>
            <a:r>
              <a:rPr lang="en-GB" sz="1600" dirty="0" smtClean="0"/>
              <a:t> calorimeter.</a:t>
            </a:r>
          </a:p>
          <a:p>
            <a:endParaRPr lang="en-GB" sz="1600" dirty="0" smtClean="0"/>
          </a:p>
          <a:p>
            <a:r>
              <a:rPr lang="en-GB" sz="1600" dirty="0" err="1" smtClean="0"/>
              <a:t>Calice</a:t>
            </a:r>
            <a:r>
              <a:rPr lang="en-GB" sz="1600" dirty="0" smtClean="0"/>
              <a:t> notes :</a:t>
            </a:r>
          </a:p>
          <a:p>
            <a:r>
              <a:rPr lang="en-GB" sz="1600" dirty="0" smtClean="0"/>
              <a:t>-First results of the SDHCAL technological prototype and its addendum (CAN-037).</a:t>
            </a:r>
          </a:p>
          <a:p>
            <a:endParaRPr lang="en-GB" sz="1600" dirty="0" smtClean="0"/>
          </a:p>
          <a:p>
            <a:r>
              <a:rPr lang="en-GB" sz="1600" dirty="0" smtClean="0"/>
              <a:t>-Tracking within </a:t>
            </a:r>
            <a:r>
              <a:rPr lang="en-GB" sz="1600" dirty="0" err="1" smtClean="0"/>
              <a:t>Hadronic</a:t>
            </a:r>
            <a:r>
              <a:rPr lang="en-GB" sz="1600" dirty="0" smtClean="0"/>
              <a:t> Showers in the SDHCAL prototype using Hough Transform Technique (CAN-</a:t>
            </a:r>
            <a:r>
              <a:rPr lang="en-GB" sz="1600" smtClean="0"/>
              <a:t>047).</a:t>
            </a:r>
          </a:p>
          <a:p>
            <a:endParaRPr lang="fr-FR" dirty="0" smtClean="0"/>
          </a:p>
          <a:p>
            <a:endParaRPr lang="fr-FR" dirty="0" smtClean="0"/>
          </a:p>
          <a:p>
            <a:endParaRPr lang="fr-FR" dirty="0"/>
          </a:p>
        </p:txBody>
      </p:sp>
      <p:sp>
        <p:nvSpPr>
          <p:cNvPr id="3" name="ZoneTexte 2"/>
          <p:cNvSpPr txBox="1"/>
          <p:nvPr/>
        </p:nvSpPr>
        <p:spPr>
          <a:xfrm>
            <a:off x="2743200" y="76200"/>
            <a:ext cx="3733800" cy="523220"/>
          </a:xfrm>
          <a:prstGeom prst="rect">
            <a:avLst/>
          </a:prstGeom>
          <a:noFill/>
        </p:spPr>
        <p:txBody>
          <a:bodyPr wrap="square" rtlCol="0">
            <a:spAutoFit/>
          </a:bodyPr>
          <a:lstStyle/>
          <a:p>
            <a:pPr algn="ctr"/>
            <a:r>
              <a:rPr lang="en-GB" sz="2800" dirty="0" smtClean="0"/>
              <a:t>Articles</a:t>
            </a:r>
            <a:endParaRPr lang="en-GB" sz="2800" dirty="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 name="Espace réservé du numéro de diapositive 4"/>
          <p:cNvSpPr>
            <a:spLocks noGrp="1"/>
          </p:cNvSpPr>
          <p:nvPr>
            <p:ph type="sldNum" sz="quarter" idx="11"/>
          </p:nvPr>
        </p:nvSpPr>
        <p:spPr/>
        <p:txBody>
          <a:bodyPr/>
          <a:lstStyle/>
          <a:p>
            <a:fld id="{BEE825B8-6E0D-2245-9285-B3DDDC878ECB}" type="slidenum">
              <a:rPr lang="en-US"/>
              <a:pPr/>
              <a:t>26</a:t>
            </a:fld>
            <a:endParaRPr lang="en-US"/>
          </a:p>
        </p:txBody>
      </p:sp>
      <p:sp>
        <p:nvSpPr>
          <p:cNvPr id="386050" name="Line 2"/>
          <p:cNvSpPr>
            <a:spLocks noChangeShapeType="1"/>
          </p:cNvSpPr>
          <p:nvPr/>
        </p:nvSpPr>
        <p:spPr bwMode="auto">
          <a:xfrm flipH="1">
            <a:off x="6516688" y="3644900"/>
            <a:ext cx="1727200" cy="0"/>
          </a:xfrm>
          <a:prstGeom prst="line">
            <a:avLst/>
          </a:prstGeom>
          <a:noFill/>
          <a:ln w="47625">
            <a:solidFill>
              <a:schemeClr val="bg1"/>
            </a:solidFill>
            <a:round/>
            <a:headEnd/>
            <a:tailEnd type="triangle" w="med" len="med"/>
          </a:ln>
          <a:effectLst/>
        </p:spPr>
        <p:txBody>
          <a:bodyPr>
            <a:prstTxWarp prst="textNoShape">
              <a:avLst/>
            </a:prstTxWarp>
            <a:spAutoFit/>
          </a:bodyPr>
          <a:lstStyle/>
          <a:p>
            <a:endParaRPr lang="en-GB"/>
          </a:p>
        </p:txBody>
      </p:sp>
      <p:sp>
        <p:nvSpPr>
          <p:cNvPr id="386051" name="Text Box 3"/>
          <p:cNvSpPr txBox="1">
            <a:spLocks noChangeArrowheads="1"/>
          </p:cNvSpPr>
          <p:nvPr/>
        </p:nvSpPr>
        <p:spPr bwMode="auto">
          <a:xfrm>
            <a:off x="7359650" y="3084513"/>
            <a:ext cx="836613" cy="366712"/>
          </a:xfrm>
          <a:prstGeom prst="rect">
            <a:avLst/>
          </a:prstGeom>
          <a:noFill/>
          <a:ln w="28575">
            <a:noFill/>
            <a:miter lim="800000"/>
            <a:headEnd/>
            <a:tailEnd/>
          </a:ln>
          <a:effectLst/>
        </p:spPr>
        <p:txBody>
          <a:bodyPr wrap="none">
            <a:prstTxWarp prst="textNoShape">
              <a:avLst/>
            </a:prstTxWarp>
            <a:spAutoFit/>
          </a:bodyPr>
          <a:lstStyle/>
          <a:p>
            <a:r>
              <a:rPr lang="en-US">
                <a:solidFill>
                  <a:schemeClr val="bg1"/>
                </a:solidFill>
                <a:ea typeface="Times New Roman" charset="0"/>
                <a:cs typeface="Times New Roman" charset="0"/>
              </a:rPr>
              <a:t>Beam</a:t>
            </a:r>
          </a:p>
        </p:txBody>
      </p:sp>
      <p:sp>
        <p:nvSpPr>
          <p:cNvPr id="386052" name="Line 4"/>
          <p:cNvSpPr>
            <a:spLocks noChangeShapeType="1"/>
          </p:cNvSpPr>
          <p:nvPr/>
        </p:nvSpPr>
        <p:spPr bwMode="auto">
          <a:xfrm flipH="1">
            <a:off x="6359525" y="3825875"/>
            <a:ext cx="1454150" cy="0"/>
          </a:xfrm>
          <a:prstGeom prst="line">
            <a:avLst/>
          </a:prstGeom>
          <a:noFill/>
          <a:ln w="47625">
            <a:solidFill>
              <a:schemeClr val="bg1"/>
            </a:solidFill>
            <a:round/>
            <a:headEnd/>
            <a:tailEnd type="triangle" w="med" len="med"/>
          </a:ln>
          <a:effectLst/>
        </p:spPr>
        <p:txBody>
          <a:bodyPr>
            <a:prstTxWarp prst="textNoShape">
              <a:avLst/>
            </a:prstTxWarp>
            <a:spAutoFit/>
          </a:bodyPr>
          <a:lstStyle/>
          <a:p>
            <a:endParaRPr lang="en-GB"/>
          </a:p>
        </p:txBody>
      </p:sp>
      <p:sp>
        <p:nvSpPr>
          <p:cNvPr id="386053" name="Text Box 5"/>
          <p:cNvSpPr txBox="1">
            <a:spLocks noChangeArrowheads="1"/>
          </p:cNvSpPr>
          <p:nvPr/>
        </p:nvSpPr>
        <p:spPr bwMode="auto">
          <a:xfrm>
            <a:off x="7070725" y="3416300"/>
            <a:ext cx="836613" cy="366713"/>
          </a:xfrm>
          <a:prstGeom prst="rect">
            <a:avLst/>
          </a:prstGeom>
          <a:noFill/>
          <a:ln w="28575">
            <a:noFill/>
            <a:miter lim="800000"/>
            <a:headEnd/>
            <a:tailEnd/>
          </a:ln>
          <a:effectLst/>
        </p:spPr>
        <p:txBody>
          <a:bodyPr wrap="none">
            <a:prstTxWarp prst="textNoShape">
              <a:avLst/>
            </a:prstTxWarp>
            <a:spAutoFit/>
          </a:bodyPr>
          <a:lstStyle/>
          <a:p>
            <a:r>
              <a:rPr lang="en-US">
                <a:solidFill>
                  <a:schemeClr val="bg1"/>
                </a:solidFill>
                <a:ea typeface="Times New Roman" charset="0"/>
                <a:cs typeface="Times New Roman" charset="0"/>
              </a:rPr>
              <a:t>Beam</a:t>
            </a:r>
          </a:p>
        </p:txBody>
      </p:sp>
      <p:sp>
        <p:nvSpPr>
          <p:cNvPr id="386054" name="Text Box 6"/>
          <p:cNvSpPr txBox="1">
            <a:spLocks noChangeArrowheads="1"/>
          </p:cNvSpPr>
          <p:nvPr/>
        </p:nvSpPr>
        <p:spPr bwMode="auto">
          <a:xfrm>
            <a:off x="5029200" y="2590800"/>
            <a:ext cx="493713" cy="304800"/>
          </a:xfrm>
          <a:prstGeom prst="rect">
            <a:avLst/>
          </a:prstGeom>
          <a:noFill/>
          <a:ln w="28575">
            <a:noFill/>
            <a:miter lim="800000"/>
            <a:headEnd/>
            <a:tailEnd/>
          </a:ln>
          <a:effectLst/>
        </p:spPr>
        <p:txBody>
          <a:bodyPr wrap="none">
            <a:prstTxWarp prst="textNoShape">
              <a:avLst/>
            </a:prstTxWarp>
            <a:spAutoFit/>
          </a:bodyPr>
          <a:lstStyle/>
          <a:p>
            <a:r>
              <a:rPr lang="en-US" sz="1400">
                <a:solidFill>
                  <a:schemeClr val="bg1"/>
                </a:solidFill>
                <a:ea typeface="Times New Roman" charset="0"/>
                <a:cs typeface="Times New Roman" charset="0"/>
              </a:rPr>
              <a:t>gas</a:t>
            </a:r>
          </a:p>
        </p:txBody>
      </p:sp>
      <p:sp>
        <p:nvSpPr>
          <p:cNvPr id="386055" name="AutoShape 7"/>
          <p:cNvSpPr>
            <a:spLocks/>
          </p:cNvSpPr>
          <p:nvPr/>
        </p:nvSpPr>
        <p:spPr bwMode="auto">
          <a:xfrm>
            <a:off x="5943600" y="5334000"/>
            <a:ext cx="152400" cy="1066800"/>
          </a:xfrm>
          <a:prstGeom prst="leftBrace">
            <a:avLst>
              <a:gd name="adj1" fmla="val 58333"/>
              <a:gd name="adj2" fmla="val 50000"/>
            </a:avLst>
          </a:prstGeom>
          <a:noFill/>
          <a:ln w="28575">
            <a:solidFill>
              <a:schemeClr val="bg1"/>
            </a:solidFill>
            <a:round/>
            <a:headEnd/>
            <a:tailEnd/>
          </a:ln>
          <a:effectLst/>
        </p:spPr>
        <p:txBody>
          <a:bodyPr wrap="none" anchor="ctr">
            <a:prstTxWarp prst="textNoShape">
              <a:avLst/>
            </a:prstTxWarp>
          </a:bodyPr>
          <a:lstStyle/>
          <a:p>
            <a:endParaRPr lang="en-GB"/>
          </a:p>
        </p:txBody>
      </p:sp>
      <p:sp>
        <p:nvSpPr>
          <p:cNvPr id="386056" name="Text Box 8"/>
          <p:cNvSpPr txBox="1">
            <a:spLocks noChangeArrowheads="1"/>
          </p:cNvSpPr>
          <p:nvPr/>
        </p:nvSpPr>
        <p:spPr bwMode="auto">
          <a:xfrm>
            <a:off x="228600" y="449263"/>
            <a:ext cx="2154238" cy="579437"/>
          </a:xfrm>
          <a:prstGeom prst="rect">
            <a:avLst/>
          </a:prstGeom>
          <a:noFill/>
          <a:ln w="9525">
            <a:noFill/>
            <a:miter lim="800000"/>
            <a:headEnd/>
            <a:tailEnd/>
          </a:ln>
          <a:effectLst/>
        </p:spPr>
        <p:txBody>
          <a:bodyPr wrap="none">
            <a:prstTxWarp prst="textNoShape">
              <a:avLst/>
            </a:prstTxWarp>
            <a:spAutoFit/>
          </a:bodyPr>
          <a:lstStyle/>
          <a:p>
            <a:r>
              <a:rPr lang="en-US" sz="3200" b="1">
                <a:solidFill>
                  <a:srgbClr val="CC3300"/>
                </a:solidFill>
              </a:rPr>
              <a:t>Detector</a:t>
            </a:r>
          </a:p>
        </p:txBody>
      </p:sp>
      <p:sp>
        <p:nvSpPr>
          <p:cNvPr id="386057" name="Text Box 9"/>
          <p:cNvSpPr txBox="1">
            <a:spLocks noChangeArrowheads="1"/>
          </p:cNvSpPr>
          <p:nvPr/>
        </p:nvSpPr>
        <p:spPr bwMode="auto">
          <a:xfrm>
            <a:off x="365125" y="1143000"/>
            <a:ext cx="8636000" cy="3173413"/>
          </a:xfrm>
          <a:prstGeom prst="rect">
            <a:avLst/>
          </a:prstGeom>
          <a:noFill/>
          <a:ln w="9525">
            <a:noFill/>
            <a:miter lim="800000"/>
            <a:headEnd/>
            <a:tailEnd/>
          </a:ln>
          <a:effectLst/>
        </p:spPr>
        <p:txBody>
          <a:bodyPr wrap="none">
            <a:prstTxWarp prst="textNoShape">
              <a:avLst/>
            </a:prstTxWarp>
            <a:spAutoFit/>
          </a:bodyPr>
          <a:lstStyle/>
          <a:p>
            <a:r>
              <a:rPr lang="en-US" sz="2000" b="1"/>
              <a:t>Resistive coatings :</a:t>
            </a:r>
          </a:p>
          <a:p>
            <a:r>
              <a:rPr lang="en-US"/>
              <a:t>Following detailed study on the effect of resistive coating on pads</a:t>
            </a:r>
          </a:p>
          <a:p>
            <a:r>
              <a:rPr lang="en-US"/>
              <a:t>multiplicity realized using small GRPC in TestBeam conditions</a:t>
            </a:r>
          </a:p>
          <a:p>
            <a:r>
              <a:rPr lang="en-US"/>
              <a:t>it appeared that the higher the resistivity of the coating the lower the</a:t>
            </a:r>
          </a:p>
          <a:p>
            <a:r>
              <a:rPr lang="en-US"/>
              <a:t>pads multiplicity (see figure). This is of big importance to improve on</a:t>
            </a:r>
          </a:p>
          <a:p>
            <a:r>
              <a:rPr lang="en-US"/>
              <a:t>tracking capability. </a:t>
            </a:r>
          </a:p>
          <a:p>
            <a:r>
              <a:rPr lang="en-US"/>
              <a:t>Many kinds of coatings were tested on large GRPC and different</a:t>
            </a:r>
          </a:p>
          <a:p>
            <a:r>
              <a:rPr lang="en-US"/>
              <a:t>painting techniques were tried in order to ensure the best homogeneity</a:t>
            </a:r>
          </a:p>
          <a:p>
            <a:r>
              <a:rPr lang="en-US"/>
              <a:t>Some paintings like the Licron® were dropped due to long term stability </a:t>
            </a:r>
          </a:p>
          <a:p>
            <a:r>
              <a:rPr lang="en-US"/>
              <a:t>of high voltage connection.</a:t>
            </a:r>
          </a:p>
          <a:p>
            <a:endParaRPr lang="en-US" sz="2000" b="1"/>
          </a:p>
        </p:txBody>
      </p:sp>
      <p:grpSp>
        <p:nvGrpSpPr>
          <p:cNvPr id="2" name="Group 10"/>
          <p:cNvGrpSpPr>
            <a:grpSpLocks/>
          </p:cNvGrpSpPr>
          <p:nvPr/>
        </p:nvGrpSpPr>
        <p:grpSpPr bwMode="auto">
          <a:xfrm>
            <a:off x="457200" y="4114800"/>
            <a:ext cx="8507413" cy="2514600"/>
            <a:chOff x="96" y="528"/>
            <a:chExt cx="5568" cy="1968"/>
          </a:xfrm>
        </p:grpSpPr>
        <p:grpSp>
          <p:nvGrpSpPr>
            <p:cNvPr id="3" name="Group 11"/>
            <p:cNvGrpSpPr>
              <a:grpSpLocks/>
            </p:cNvGrpSpPr>
            <p:nvPr/>
          </p:nvGrpSpPr>
          <p:grpSpPr bwMode="auto">
            <a:xfrm>
              <a:off x="96" y="528"/>
              <a:ext cx="2736" cy="1968"/>
              <a:chOff x="2928" y="528"/>
              <a:chExt cx="2736" cy="1968"/>
            </a:xfrm>
          </p:grpSpPr>
          <p:pic>
            <p:nvPicPr>
              <p:cNvPr id="386060" name="Picture 12" descr="EffHvEngABCFPolitic"/>
              <p:cNvPicPr>
                <a:picLocks noChangeAspect="1" noChangeArrowheads="1"/>
              </p:cNvPicPr>
              <p:nvPr/>
            </p:nvPicPr>
            <p:blipFill>
              <a:blip r:embed="rId3"/>
              <a:srcRect/>
              <a:stretch>
                <a:fillRect/>
              </a:stretch>
            </p:blipFill>
            <p:spPr bwMode="auto">
              <a:xfrm>
                <a:off x="2928" y="528"/>
                <a:ext cx="2736" cy="1968"/>
              </a:xfrm>
              <a:prstGeom prst="rect">
                <a:avLst/>
              </a:prstGeom>
              <a:noFill/>
              <a:effectLst>
                <a:outerShdw blurRad="63500" dist="107763" dir="8100000" algn="ctr" rotWithShape="0">
                  <a:srgbClr val="000000">
                    <a:alpha val="74998"/>
                  </a:srgbClr>
                </a:outerShdw>
              </a:effectLst>
            </p:spPr>
          </p:pic>
          <p:sp>
            <p:nvSpPr>
              <p:cNvPr id="386061" name="Line 13"/>
              <p:cNvSpPr>
                <a:spLocks noChangeShapeType="1"/>
              </p:cNvSpPr>
              <p:nvPr/>
            </p:nvSpPr>
            <p:spPr bwMode="auto">
              <a:xfrm flipV="1">
                <a:off x="4608" y="2064"/>
                <a:ext cx="0" cy="240"/>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62" name="Line 14"/>
              <p:cNvSpPr>
                <a:spLocks noChangeShapeType="1"/>
              </p:cNvSpPr>
              <p:nvPr/>
            </p:nvSpPr>
            <p:spPr bwMode="auto">
              <a:xfrm flipV="1">
                <a:off x="4608" y="720"/>
                <a:ext cx="0" cy="720"/>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63" name="Line 15"/>
              <p:cNvSpPr>
                <a:spLocks noChangeShapeType="1"/>
              </p:cNvSpPr>
              <p:nvPr/>
            </p:nvSpPr>
            <p:spPr bwMode="auto">
              <a:xfrm flipV="1">
                <a:off x="4608" y="1536"/>
                <a:ext cx="0" cy="96"/>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64" name="Line 16"/>
              <p:cNvSpPr>
                <a:spLocks noChangeShapeType="1"/>
              </p:cNvSpPr>
              <p:nvPr/>
            </p:nvSpPr>
            <p:spPr bwMode="auto">
              <a:xfrm flipV="1">
                <a:off x="4608" y="1728"/>
                <a:ext cx="0" cy="96"/>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65" name="Line 17"/>
              <p:cNvSpPr>
                <a:spLocks noChangeShapeType="1"/>
              </p:cNvSpPr>
              <p:nvPr/>
            </p:nvSpPr>
            <p:spPr bwMode="auto">
              <a:xfrm flipV="1">
                <a:off x="4608" y="1872"/>
                <a:ext cx="0" cy="96"/>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66" name="Oval 18"/>
              <p:cNvSpPr>
                <a:spLocks noChangeArrowheads="1"/>
              </p:cNvSpPr>
              <p:nvPr/>
            </p:nvSpPr>
            <p:spPr bwMode="auto">
              <a:xfrm>
                <a:off x="4512" y="2256"/>
                <a:ext cx="240" cy="144"/>
              </a:xfrm>
              <a:prstGeom prst="ellipse">
                <a:avLst/>
              </a:prstGeom>
              <a:noFill/>
              <a:ln w="19050">
                <a:solidFill>
                  <a:srgbClr val="FF0000"/>
                </a:solidFill>
                <a:round/>
                <a:headEnd/>
                <a:tailEnd/>
              </a:ln>
              <a:effectLst/>
            </p:spPr>
            <p:txBody>
              <a:bodyPr wrap="none" anchor="ctr">
                <a:prstTxWarp prst="textNoShape">
                  <a:avLst/>
                </a:prstTxWarp>
              </a:bodyPr>
              <a:lstStyle/>
              <a:p>
                <a:endParaRPr lang="en-GB"/>
              </a:p>
            </p:txBody>
          </p:sp>
          <p:sp>
            <p:nvSpPr>
              <p:cNvPr id="386067" name="Line 19"/>
              <p:cNvSpPr>
                <a:spLocks noChangeShapeType="1"/>
              </p:cNvSpPr>
              <p:nvPr/>
            </p:nvSpPr>
            <p:spPr bwMode="auto">
              <a:xfrm flipH="1" flipV="1">
                <a:off x="3216" y="1056"/>
                <a:ext cx="2160" cy="0"/>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68" name="Line 20"/>
              <p:cNvSpPr>
                <a:spLocks noChangeShapeType="1"/>
              </p:cNvSpPr>
              <p:nvPr/>
            </p:nvSpPr>
            <p:spPr bwMode="auto">
              <a:xfrm flipH="1" flipV="1">
                <a:off x="3216" y="816"/>
                <a:ext cx="2160" cy="0"/>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69" name="Rectangle 21"/>
              <p:cNvSpPr>
                <a:spLocks noChangeArrowheads="1"/>
              </p:cNvSpPr>
              <p:nvPr/>
            </p:nvSpPr>
            <p:spPr bwMode="auto">
              <a:xfrm>
                <a:off x="3216" y="816"/>
                <a:ext cx="2160" cy="240"/>
              </a:xfrm>
              <a:prstGeom prst="rect">
                <a:avLst/>
              </a:prstGeom>
              <a:solidFill>
                <a:srgbClr val="00FF00">
                  <a:alpha val="13000"/>
                </a:srgbClr>
              </a:solidFill>
              <a:ln w="19050">
                <a:noFill/>
                <a:miter lim="800000"/>
                <a:headEnd/>
                <a:tailEnd/>
              </a:ln>
              <a:effectLst/>
            </p:spPr>
            <p:txBody>
              <a:bodyPr wrap="none" anchor="ctr">
                <a:prstTxWarp prst="textNoShape">
                  <a:avLst/>
                </a:prstTxWarp>
              </a:bodyPr>
              <a:lstStyle/>
              <a:p>
                <a:endParaRPr lang="en-GB"/>
              </a:p>
            </p:txBody>
          </p:sp>
        </p:grpSp>
        <p:grpSp>
          <p:nvGrpSpPr>
            <p:cNvPr id="4" name="Group 22"/>
            <p:cNvGrpSpPr>
              <a:grpSpLocks/>
            </p:cNvGrpSpPr>
            <p:nvPr/>
          </p:nvGrpSpPr>
          <p:grpSpPr bwMode="auto">
            <a:xfrm>
              <a:off x="2928" y="528"/>
              <a:ext cx="2736" cy="1968"/>
              <a:chOff x="96" y="528"/>
              <a:chExt cx="2736" cy="1968"/>
            </a:xfrm>
          </p:grpSpPr>
          <p:pic>
            <p:nvPicPr>
              <p:cNvPr id="386071" name="Picture 23" descr="MultHvEngABCFPolitic - copie"/>
              <p:cNvPicPr>
                <a:picLocks noChangeAspect="1" noChangeArrowheads="1"/>
              </p:cNvPicPr>
              <p:nvPr/>
            </p:nvPicPr>
            <p:blipFill>
              <a:blip r:embed="rId4"/>
              <a:srcRect/>
              <a:stretch>
                <a:fillRect/>
              </a:stretch>
            </p:blipFill>
            <p:spPr bwMode="auto">
              <a:xfrm>
                <a:off x="96" y="528"/>
                <a:ext cx="2736" cy="1968"/>
              </a:xfrm>
              <a:prstGeom prst="rect">
                <a:avLst/>
              </a:prstGeom>
              <a:noFill/>
              <a:effectLst>
                <a:outerShdw blurRad="63500" dist="107763" dir="8100000" algn="ctr" rotWithShape="0">
                  <a:srgbClr val="000000">
                    <a:alpha val="74998"/>
                  </a:srgbClr>
                </a:outerShdw>
              </a:effectLst>
            </p:spPr>
          </p:pic>
          <p:sp>
            <p:nvSpPr>
              <p:cNvPr id="386072" name="Line 24"/>
              <p:cNvSpPr>
                <a:spLocks noChangeShapeType="1"/>
              </p:cNvSpPr>
              <p:nvPr/>
            </p:nvSpPr>
            <p:spPr bwMode="auto">
              <a:xfrm flipV="1">
                <a:off x="1440" y="1104"/>
                <a:ext cx="0" cy="1200"/>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73" name="Line 25"/>
              <p:cNvSpPr>
                <a:spLocks noChangeShapeType="1"/>
              </p:cNvSpPr>
              <p:nvPr/>
            </p:nvSpPr>
            <p:spPr bwMode="auto">
              <a:xfrm flipV="1">
                <a:off x="1440" y="912"/>
                <a:ext cx="0" cy="96"/>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74" name="Line 26"/>
              <p:cNvSpPr>
                <a:spLocks noChangeShapeType="1"/>
              </p:cNvSpPr>
              <p:nvPr/>
            </p:nvSpPr>
            <p:spPr bwMode="auto">
              <a:xfrm flipV="1">
                <a:off x="1440" y="720"/>
                <a:ext cx="0" cy="96"/>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sp>
            <p:nvSpPr>
              <p:cNvPr id="386075" name="Oval 27"/>
              <p:cNvSpPr>
                <a:spLocks noChangeArrowheads="1"/>
              </p:cNvSpPr>
              <p:nvPr/>
            </p:nvSpPr>
            <p:spPr bwMode="auto">
              <a:xfrm>
                <a:off x="1344" y="2256"/>
                <a:ext cx="240" cy="144"/>
              </a:xfrm>
              <a:prstGeom prst="ellipse">
                <a:avLst/>
              </a:prstGeom>
              <a:noFill/>
              <a:ln w="19050">
                <a:solidFill>
                  <a:srgbClr val="FF0000"/>
                </a:solidFill>
                <a:round/>
                <a:headEnd/>
                <a:tailEnd/>
              </a:ln>
              <a:effectLst/>
            </p:spPr>
            <p:txBody>
              <a:bodyPr wrap="none" anchor="ctr">
                <a:prstTxWarp prst="textNoShape">
                  <a:avLst/>
                </a:prstTxWarp>
              </a:bodyPr>
              <a:lstStyle/>
              <a:p>
                <a:endParaRPr lang="en-GB"/>
              </a:p>
            </p:txBody>
          </p:sp>
          <p:sp>
            <p:nvSpPr>
              <p:cNvPr id="386076" name="Line 28"/>
              <p:cNvSpPr>
                <a:spLocks noChangeShapeType="1"/>
              </p:cNvSpPr>
              <p:nvPr/>
            </p:nvSpPr>
            <p:spPr bwMode="auto">
              <a:xfrm flipH="1" flipV="1">
                <a:off x="384" y="2016"/>
                <a:ext cx="2160" cy="0"/>
              </a:xfrm>
              <a:prstGeom prst="line">
                <a:avLst/>
              </a:prstGeom>
              <a:noFill/>
              <a:ln w="12700">
                <a:solidFill>
                  <a:srgbClr val="000000"/>
                </a:solidFill>
                <a:prstDash val="dash"/>
                <a:round/>
                <a:headEnd/>
                <a:tailEnd/>
              </a:ln>
              <a:effectLst/>
            </p:spPr>
            <p:txBody>
              <a:bodyPr wrap="none" anchor="ctr">
                <a:prstTxWarp prst="textNoShape">
                  <a:avLst/>
                </a:prstTxWarp>
              </a:bodyPr>
              <a:lstStyle/>
              <a:p>
                <a:endParaRPr lang="en-GB"/>
              </a:p>
            </p:txBody>
          </p:sp>
        </p:gr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numéro de diapositive 4"/>
          <p:cNvSpPr>
            <a:spLocks noGrp="1"/>
          </p:cNvSpPr>
          <p:nvPr>
            <p:ph type="sldNum" sz="quarter" idx="11"/>
          </p:nvPr>
        </p:nvSpPr>
        <p:spPr/>
        <p:txBody>
          <a:bodyPr/>
          <a:lstStyle/>
          <a:p>
            <a:fld id="{4726C4B5-FE3D-A944-8678-1BDB7720B189}" type="slidenum">
              <a:rPr lang="en-US"/>
              <a:pPr/>
              <a:t>27</a:t>
            </a:fld>
            <a:endParaRPr lang="en-US"/>
          </a:p>
        </p:txBody>
      </p:sp>
      <p:sp>
        <p:nvSpPr>
          <p:cNvPr id="390146" name="Text Box 2"/>
          <p:cNvSpPr txBox="1">
            <a:spLocks noChangeArrowheads="1"/>
          </p:cNvSpPr>
          <p:nvPr/>
        </p:nvSpPr>
        <p:spPr bwMode="auto">
          <a:xfrm>
            <a:off x="76200" y="1125538"/>
            <a:ext cx="8088313" cy="2074862"/>
          </a:xfrm>
          <a:prstGeom prst="rect">
            <a:avLst/>
          </a:prstGeom>
          <a:noFill/>
          <a:ln w="9525">
            <a:noFill/>
            <a:miter lim="800000"/>
            <a:headEnd/>
            <a:tailEnd/>
          </a:ln>
          <a:effectLst/>
        </p:spPr>
        <p:txBody>
          <a:bodyPr wrap="none">
            <a:prstTxWarp prst="textNoShape">
              <a:avLst/>
            </a:prstTxWarp>
            <a:spAutoFit/>
          </a:bodyPr>
          <a:lstStyle/>
          <a:p>
            <a:r>
              <a:rPr lang="en-US" sz="2000">
                <a:ea typeface="Times New Roman" charset="0"/>
                <a:cs typeface="Times New Roman" charset="0"/>
              </a:rPr>
              <a:t>Painting technique</a:t>
            </a:r>
          </a:p>
          <a:p>
            <a:endParaRPr lang="en-US" sz="2000">
              <a:ea typeface="Times New Roman" charset="0"/>
              <a:cs typeface="Times New Roman" charset="0"/>
            </a:endParaRPr>
          </a:p>
          <a:p>
            <a:r>
              <a:rPr lang="en-US">
                <a:ea typeface="Times New Roman" charset="0"/>
                <a:cs typeface="Times New Roman" charset="0"/>
              </a:rPr>
              <a:t>Different techniques were tested and finally the silk screen print one</a:t>
            </a:r>
          </a:p>
          <a:p>
            <a:r>
              <a:rPr lang="en-US">
                <a:ea typeface="Times New Roman" charset="0"/>
                <a:cs typeface="Times New Roman" charset="0"/>
              </a:rPr>
              <a:t>is adopted. It provides </a:t>
            </a:r>
            <a:r>
              <a:rPr lang="en-US" b="1">
                <a:ea typeface="Times New Roman" charset="0"/>
                <a:cs typeface="Times New Roman" charset="0"/>
              </a:rPr>
              <a:t>homogenous </a:t>
            </a:r>
            <a:r>
              <a:rPr lang="en-US">
                <a:ea typeface="Times New Roman" charset="0"/>
                <a:cs typeface="Times New Roman" charset="0"/>
              </a:rPr>
              <a:t>and well controlled coating. </a:t>
            </a:r>
          </a:p>
          <a:p>
            <a:r>
              <a:rPr lang="en-US">
                <a:ea typeface="Times New Roman" charset="0"/>
                <a:cs typeface="Times New Roman" charset="0"/>
              </a:rPr>
              <a:t>Simple tools are needed. First tests were done manually. </a:t>
            </a:r>
          </a:p>
          <a:p>
            <a:r>
              <a:rPr lang="en-US">
                <a:ea typeface="Times New Roman" charset="0"/>
                <a:cs typeface="Times New Roman" charset="0"/>
              </a:rPr>
              <a:t>Painting of 20 large glass plates was then performed successfully </a:t>
            </a:r>
          </a:p>
          <a:p>
            <a:r>
              <a:rPr lang="en-US">
                <a:ea typeface="Times New Roman" charset="0"/>
                <a:cs typeface="Times New Roman" charset="0"/>
              </a:rPr>
              <a:t>in a semi-automatic way.    </a:t>
            </a:r>
          </a:p>
        </p:txBody>
      </p:sp>
      <p:pic>
        <p:nvPicPr>
          <p:cNvPr id="390147" name="Picture 3" descr="03092009698"/>
          <p:cNvPicPr>
            <a:picLocks noChangeAspect="1" noChangeArrowheads="1"/>
          </p:cNvPicPr>
          <p:nvPr/>
        </p:nvPicPr>
        <p:blipFill>
          <a:blip r:embed="rId3"/>
          <a:srcRect/>
          <a:stretch>
            <a:fillRect/>
          </a:stretch>
        </p:blipFill>
        <p:spPr bwMode="auto">
          <a:xfrm>
            <a:off x="4679950" y="3276600"/>
            <a:ext cx="4235450" cy="3429000"/>
          </a:xfrm>
          <a:prstGeom prst="rect">
            <a:avLst/>
          </a:prstGeom>
          <a:noFill/>
        </p:spPr>
      </p:pic>
      <p:pic>
        <p:nvPicPr>
          <p:cNvPr id="390148" name="Picture 4" descr="03092009697"/>
          <p:cNvPicPr>
            <a:picLocks noChangeAspect="1" noChangeArrowheads="1"/>
          </p:cNvPicPr>
          <p:nvPr/>
        </p:nvPicPr>
        <p:blipFill>
          <a:blip r:embed="rId4"/>
          <a:srcRect/>
          <a:stretch>
            <a:fillRect/>
          </a:stretch>
        </p:blipFill>
        <p:spPr bwMode="auto">
          <a:xfrm>
            <a:off x="228600" y="3276600"/>
            <a:ext cx="4419600" cy="3429000"/>
          </a:xfrm>
          <a:prstGeom prst="rect">
            <a:avLst/>
          </a:prstGeom>
          <a:noFill/>
        </p:spPr>
      </p:pic>
      <p:sp>
        <p:nvSpPr>
          <p:cNvPr id="390149" name="Text Box 5"/>
          <p:cNvSpPr txBox="1">
            <a:spLocks noChangeArrowheads="1"/>
          </p:cNvSpPr>
          <p:nvPr/>
        </p:nvSpPr>
        <p:spPr bwMode="auto">
          <a:xfrm>
            <a:off x="76200" y="449263"/>
            <a:ext cx="2154238" cy="579437"/>
          </a:xfrm>
          <a:prstGeom prst="rect">
            <a:avLst/>
          </a:prstGeom>
          <a:noFill/>
          <a:ln w="9525">
            <a:noFill/>
            <a:miter lim="800000"/>
            <a:headEnd/>
            <a:tailEnd/>
          </a:ln>
          <a:effectLst/>
        </p:spPr>
        <p:txBody>
          <a:bodyPr wrap="none">
            <a:prstTxWarp prst="textNoShape">
              <a:avLst/>
            </a:prstTxWarp>
            <a:spAutoFit/>
          </a:bodyPr>
          <a:lstStyle/>
          <a:p>
            <a:r>
              <a:rPr lang="en-US" sz="3200" b="1">
                <a:solidFill>
                  <a:srgbClr val="CC3300"/>
                </a:solidFill>
              </a:rPr>
              <a:t>Detector</a:t>
            </a:r>
          </a:p>
        </p:txBody>
      </p:sp>
      <p:sp>
        <p:nvSpPr>
          <p:cNvPr id="390150" name="Text Box 6"/>
          <p:cNvSpPr txBox="1">
            <a:spLocks noChangeArrowheads="1"/>
          </p:cNvSpPr>
          <p:nvPr/>
        </p:nvSpPr>
        <p:spPr bwMode="auto">
          <a:xfrm>
            <a:off x="136525" y="874713"/>
            <a:ext cx="247650" cy="366712"/>
          </a:xfrm>
          <a:prstGeom prst="rect">
            <a:avLst/>
          </a:prstGeom>
          <a:noFill/>
          <a:ln w="9525">
            <a:noFill/>
            <a:miter lim="800000"/>
            <a:headEnd/>
            <a:tailEnd/>
          </a:ln>
          <a:effectLst/>
        </p:spPr>
        <p:txBody>
          <a:bodyPr wrap="none">
            <a:prstTxWarp prst="textNoShape">
              <a:avLst/>
            </a:prstTxWarp>
            <a:spAutoFit/>
          </a:bodyPr>
          <a:lstStyle/>
          <a:p>
            <a:r>
              <a:rPr lang="fr-FR">
                <a:latin typeface="Arial" charset="0"/>
              </a:rPr>
              <a:t> </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Espace réservé du numéro de diapositive 4"/>
          <p:cNvSpPr>
            <a:spLocks noGrp="1"/>
          </p:cNvSpPr>
          <p:nvPr>
            <p:ph type="sldNum" sz="quarter" idx="11"/>
          </p:nvPr>
        </p:nvSpPr>
        <p:spPr/>
        <p:txBody>
          <a:bodyPr/>
          <a:lstStyle/>
          <a:p>
            <a:fld id="{573434E3-C9CA-774E-A745-4FA318483BFF}" type="slidenum">
              <a:rPr lang="en-US"/>
              <a:pPr/>
              <a:t>28</a:t>
            </a:fld>
            <a:endParaRPr lang="en-US"/>
          </a:p>
        </p:txBody>
      </p:sp>
      <p:pic>
        <p:nvPicPr>
          <p:cNvPr id="392195" name="Picture 3"/>
          <p:cNvPicPr>
            <a:picLocks noChangeAspect="1" noChangeArrowheads="1"/>
          </p:cNvPicPr>
          <p:nvPr/>
        </p:nvPicPr>
        <p:blipFill>
          <a:blip r:embed="rId3"/>
          <a:srcRect/>
          <a:stretch>
            <a:fillRect/>
          </a:stretch>
        </p:blipFill>
        <p:spPr bwMode="auto">
          <a:xfrm>
            <a:off x="3429000" y="2209800"/>
            <a:ext cx="6705600" cy="3962400"/>
          </a:xfrm>
          <a:prstGeom prst="rect">
            <a:avLst/>
          </a:prstGeom>
          <a:noFill/>
          <a:ln w="9525">
            <a:noFill/>
            <a:miter lim="800000"/>
            <a:headEnd/>
            <a:tailEnd/>
          </a:ln>
        </p:spPr>
      </p:pic>
      <p:sp>
        <p:nvSpPr>
          <p:cNvPr id="392196" name="Text Box 4"/>
          <p:cNvSpPr txBox="1">
            <a:spLocks noChangeArrowheads="1"/>
          </p:cNvSpPr>
          <p:nvPr/>
        </p:nvSpPr>
        <p:spPr bwMode="auto">
          <a:xfrm>
            <a:off x="6096000" y="6019800"/>
            <a:ext cx="2033588" cy="641350"/>
          </a:xfrm>
          <a:prstGeom prst="rect">
            <a:avLst/>
          </a:prstGeom>
          <a:noFill/>
          <a:ln w="9525">
            <a:noFill/>
            <a:miter lim="800000"/>
            <a:headEnd/>
            <a:tailEnd/>
          </a:ln>
          <a:effectLst/>
        </p:spPr>
        <p:txBody>
          <a:bodyPr wrap="none">
            <a:prstTxWarp prst="textNoShape">
              <a:avLst/>
            </a:prstTxWarp>
            <a:spAutoFit/>
          </a:bodyPr>
          <a:lstStyle/>
          <a:p>
            <a:r>
              <a:rPr lang="en-US">
                <a:latin typeface="Arial" charset="0"/>
              </a:rPr>
              <a:t>R</a:t>
            </a:r>
            <a:r>
              <a:rPr lang="en-US" baseline="-25000">
                <a:latin typeface="Arial" charset="0"/>
              </a:rPr>
              <a:t>MAX</a:t>
            </a:r>
            <a:r>
              <a:rPr lang="en-US">
                <a:latin typeface="Arial" charset="0"/>
              </a:rPr>
              <a:t>/R</a:t>
            </a:r>
            <a:r>
              <a:rPr lang="en-US" baseline="-25000">
                <a:latin typeface="Arial" charset="0"/>
              </a:rPr>
              <a:t>MIN </a:t>
            </a:r>
            <a:r>
              <a:rPr lang="en-US">
                <a:latin typeface="Arial" charset="0"/>
              </a:rPr>
              <a:t> &lt; 2</a:t>
            </a:r>
          </a:p>
          <a:p>
            <a:r>
              <a:rPr lang="en-US">
                <a:latin typeface="Arial" charset="0"/>
              </a:rPr>
              <a:t> over 1 m</a:t>
            </a:r>
            <a:r>
              <a:rPr lang="en-US" baseline="30000">
                <a:latin typeface="Arial" charset="0"/>
              </a:rPr>
              <a:t>2</a:t>
            </a:r>
            <a:r>
              <a:rPr lang="en-US">
                <a:latin typeface="Arial" charset="0"/>
              </a:rPr>
              <a:t> surface</a:t>
            </a:r>
          </a:p>
        </p:txBody>
      </p:sp>
      <p:pic>
        <p:nvPicPr>
          <p:cNvPr id="392197" name="Picture 5" descr="Photo 005"/>
          <p:cNvPicPr>
            <a:picLocks noChangeAspect="1" noChangeArrowheads="1"/>
          </p:cNvPicPr>
          <p:nvPr/>
        </p:nvPicPr>
        <p:blipFill>
          <a:blip r:embed="rId4"/>
          <a:srcRect/>
          <a:stretch>
            <a:fillRect/>
          </a:stretch>
        </p:blipFill>
        <p:spPr bwMode="auto">
          <a:xfrm>
            <a:off x="152400" y="2459038"/>
            <a:ext cx="4343400" cy="3408362"/>
          </a:xfrm>
          <a:prstGeom prst="rect">
            <a:avLst/>
          </a:prstGeom>
          <a:noFill/>
        </p:spPr>
      </p:pic>
      <p:sp>
        <p:nvSpPr>
          <p:cNvPr id="392198" name="Text Box 6"/>
          <p:cNvSpPr txBox="1">
            <a:spLocks noChangeArrowheads="1"/>
          </p:cNvSpPr>
          <p:nvPr/>
        </p:nvSpPr>
        <p:spPr bwMode="auto">
          <a:xfrm>
            <a:off x="76200" y="449263"/>
            <a:ext cx="2154238" cy="579437"/>
          </a:xfrm>
          <a:prstGeom prst="rect">
            <a:avLst/>
          </a:prstGeom>
          <a:noFill/>
          <a:ln w="9525">
            <a:noFill/>
            <a:miter lim="800000"/>
            <a:headEnd/>
            <a:tailEnd/>
          </a:ln>
          <a:effectLst/>
        </p:spPr>
        <p:txBody>
          <a:bodyPr wrap="none">
            <a:prstTxWarp prst="textNoShape">
              <a:avLst/>
            </a:prstTxWarp>
            <a:spAutoFit/>
          </a:bodyPr>
          <a:lstStyle/>
          <a:p>
            <a:r>
              <a:rPr lang="en-US" sz="3200" b="1">
                <a:solidFill>
                  <a:srgbClr val="CC3300"/>
                </a:solidFill>
              </a:rPr>
              <a:t>Detector</a:t>
            </a:r>
          </a:p>
        </p:txBody>
      </p:sp>
      <p:sp>
        <p:nvSpPr>
          <p:cNvPr id="392199" name="Text Box 7"/>
          <p:cNvSpPr txBox="1">
            <a:spLocks noChangeArrowheads="1"/>
          </p:cNvSpPr>
          <p:nvPr/>
        </p:nvSpPr>
        <p:spPr bwMode="auto">
          <a:xfrm>
            <a:off x="76200" y="1033463"/>
            <a:ext cx="7618413" cy="1525587"/>
          </a:xfrm>
          <a:prstGeom prst="rect">
            <a:avLst/>
          </a:prstGeom>
          <a:noFill/>
          <a:ln w="9525">
            <a:noFill/>
            <a:miter lim="800000"/>
            <a:headEnd/>
            <a:tailEnd/>
          </a:ln>
          <a:effectLst/>
        </p:spPr>
        <p:txBody>
          <a:bodyPr wrap="none">
            <a:prstTxWarp prst="textNoShape">
              <a:avLst/>
            </a:prstTxWarp>
            <a:spAutoFit/>
          </a:bodyPr>
          <a:lstStyle/>
          <a:p>
            <a:r>
              <a:rPr lang="en-US" sz="2000">
                <a:ea typeface="Times New Roman" charset="0"/>
                <a:cs typeface="Times New Roman" charset="0"/>
              </a:rPr>
              <a:t>Painting techniques</a:t>
            </a:r>
          </a:p>
          <a:p>
            <a:endParaRPr lang="en-US" sz="2000">
              <a:ea typeface="Times New Roman" charset="0"/>
              <a:cs typeface="Times New Roman" charset="0"/>
            </a:endParaRPr>
          </a:p>
          <a:p>
            <a:r>
              <a:rPr lang="en-US">
                <a:ea typeface="Times New Roman" charset="0"/>
                <a:cs typeface="Times New Roman" charset="0"/>
              </a:rPr>
              <a:t>The measured resistivity on the 20 plates using semi-automatic </a:t>
            </a:r>
          </a:p>
          <a:p>
            <a:r>
              <a:rPr lang="en-US">
                <a:ea typeface="Times New Roman" charset="0"/>
                <a:cs typeface="Times New Roman" charset="0"/>
              </a:rPr>
              <a:t>Silk screen print machine show very nice homogeneity.</a:t>
            </a:r>
          </a:p>
          <a:p>
            <a:r>
              <a:rPr lang="en-US">
                <a:ea typeface="Times New Roman" charset="0"/>
                <a:cs typeface="Times New Roman" charset="0"/>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Espace réservé du numéro de diapositive 4"/>
          <p:cNvSpPr>
            <a:spLocks noGrp="1"/>
          </p:cNvSpPr>
          <p:nvPr>
            <p:ph type="sldNum" sz="quarter" idx="11"/>
          </p:nvPr>
        </p:nvSpPr>
        <p:spPr/>
        <p:txBody>
          <a:bodyPr/>
          <a:lstStyle/>
          <a:p>
            <a:fld id="{22F51401-E5E9-EA46-9D95-D51EF7318D1F}" type="slidenum">
              <a:rPr lang="en-US"/>
              <a:pPr/>
              <a:t>29</a:t>
            </a:fld>
            <a:endParaRPr lang="en-US"/>
          </a:p>
        </p:txBody>
      </p:sp>
      <p:sp>
        <p:nvSpPr>
          <p:cNvPr id="407555" name="Rectangle 3"/>
          <p:cNvSpPr>
            <a:spLocks noChangeArrowheads="1"/>
          </p:cNvSpPr>
          <p:nvPr/>
        </p:nvSpPr>
        <p:spPr bwMode="auto">
          <a:xfrm>
            <a:off x="153988" y="622300"/>
            <a:ext cx="7331075" cy="5332413"/>
          </a:xfrm>
          <a:prstGeom prst="rect">
            <a:avLst/>
          </a:prstGeom>
          <a:noFill/>
          <a:ln w="9525">
            <a:noFill/>
            <a:miter lim="800000"/>
            <a:headEnd/>
            <a:tailEnd/>
          </a:ln>
          <a:effectLst/>
        </p:spPr>
        <p:txBody>
          <a:bodyPr>
            <a:prstTxWarp prst="textNoShape">
              <a:avLst/>
            </a:prstTxWarp>
          </a:bodyPr>
          <a:lstStyle/>
          <a:p>
            <a:pPr marL="342900" indent="-342900">
              <a:lnSpc>
                <a:spcPct val="80000"/>
              </a:lnSpc>
              <a:spcBef>
                <a:spcPct val="20000"/>
              </a:spcBef>
              <a:buClr>
                <a:schemeClr val="bg2"/>
              </a:buClr>
              <a:buSzPct val="75000"/>
              <a:buFont typeface="Wingdings" charset="2"/>
              <a:buNone/>
            </a:pPr>
            <a:endParaRPr lang="fr-FR" sz="2800" b="1">
              <a:solidFill>
                <a:srgbClr val="0066FF"/>
              </a:solidFill>
              <a:latin typeface="Arial Unicode MS" charset="0"/>
            </a:endParaRPr>
          </a:p>
        </p:txBody>
      </p:sp>
      <p:sp>
        <p:nvSpPr>
          <p:cNvPr id="407556" name="Rectangle 4"/>
          <p:cNvSpPr>
            <a:spLocks noChangeArrowheads="1"/>
          </p:cNvSpPr>
          <p:nvPr/>
        </p:nvSpPr>
        <p:spPr bwMode="auto">
          <a:xfrm>
            <a:off x="0" y="1143000"/>
            <a:ext cx="4646613" cy="5715000"/>
          </a:xfrm>
          <a:prstGeom prst="rect">
            <a:avLst/>
          </a:prstGeom>
          <a:noFill/>
          <a:ln w="9525">
            <a:noFill/>
            <a:miter lim="800000"/>
            <a:headEnd/>
            <a:tailEnd/>
          </a:ln>
          <a:effectLst/>
        </p:spPr>
        <p:txBody>
          <a:bodyPr>
            <a:prstTxWarp prst="textNoShape">
              <a:avLst/>
            </a:prstTxWarp>
          </a:bodyPr>
          <a:lstStyle/>
          <a:p>
            <a:pPr marL="342900" indent="-342900">
              <a:lnSpc>
                <a:spcPct val="80000"/>
              </a:lnSpc>
              <a:spcBef>
                <a:spcPct val="20000"/>
              </a:spcBef>
              <a:buClr>
                <a:schemeClr val="bg2"/>
              </a:buClr>
              <a:buSzPct val="75000"/>
              <a:buFont typeface="Wingdings" charset="2"/>
              <a:buNone/>
            </a:pPr>
            <a:r>
              <a:rPr lang="fr-FR" sz="1600" b="1"/>
              <a:t>64-Channel</a:t>
            </a:r>
          </a:p>
          <a:p>
            <a:pPr marL="342900" indent="-342900">
              <a:lnSpc>
                <a:spcPct val="80000"/>
              </a:lnSpc>
              <a:spcBef>
                <a:spcPct val="20000"/>
              </a:spcBef>
              <a:buClr>
                <a:schemeClr val="bg2"/>
              </a:buClr>
              <a:buSzPct val="75000"/>
              <a:buFont typeface="Wingdings" charset="2"/>
              <a:buChar char="n"/>
            </a:pPr>
            <a:r>
              <a:rPr lang="fr-FR" sz="1600" b="1"/>
              <a:t>Dynamic range</a:t>
            </a:r>
          </a:p>
          <a:p>
            <a:pPr marL="342900" indent="-342900">
              <a:lnSpc>
                <a:spcPct val="80000"/>
              </a:lnSpc>
              <a:spcBef>
                <a:spcPct val="20000"/>
              </a:spcBef>
              <a:buClr>
                <a:schemeClr val="bg2"/>
              </a:buClr>
              <a:buSzPct val="75000"/>
              <a:buFont typeface="Wingdings" charset="2"/>
              <a:buNone/>
            </a:pPr>
            <a:r>
              <a:rPr lang="fr-FR" sz="1600" b="1"/>
              <a:t> </a:t>
            </a:r>
          </a:p>
          <a:p>
            <a:pPr marL="742950" lvl="1" indent="-285750">
              <a:lnSpc>
                <a:spcPct val="80000"/>
              </a:lnSpc>
              <a:spcBef>
                <a:spcPct val="20000"/>
              </a:spcBef>
              <a:buClr>
                <a:schemeClr val="accent2"/>
              </a:buClr>
              <a:buSzPct val="80000"/>
              <a:buFont typeface="Wingdings" charset="2"/>
              <a:buChar char="¨"/>
            </a:pPr>
            <a:r>
              <a:rPr lang="fr-FR" sz="1600">
                <a:ea typeface="Arial Unicode MS" charset="0"/>
                <a:cs typeface="Arial Unicode MS" charset="0"/>
              </a:rPr>
              <a:t>Gain correct.: </a:t>
            </a:r>
            <a:r>
              <a:rPr lang="fr-FR" sz="1600" b="1">
                <a:ea typeface="Arial Unicode MS" charset="0"/>
                <a:cs typeface="Arial Unicode MS" charset="0"/>
              </a:rPr>
              <a:t>8 bits</a:t>
            </a:r>
            <a:r>
              <a:rPr lang="fr-FR" sz="1600">
                <a:ea typeface="Arial Unicode MS" charset="0"/>
                <a:cs typeface="Arial Unicode MS" charset="0"/>
              </a:rPr>
              <a:t> </a:t>
            </a:r>
          </a:p>
          <a:p>
            <a:pPr marL="742950" lvl="1" indent="-285750">
              <a:lnSpc>
                <a:spcPct val="80000"/>
              </a:lnSpc>
              <a:spcBef>
                <a:spcPct val="20000"/>
              </a:spcBef>
              <a:buClr>
                <a:schemeClr val="accent2"/>
              </a:buClr>
              <a:buSzPct val="80000"/>
              <a:buFont typeface="Wingdings" charset="2"/>
              <a:buNone/>
            </a:pPr>
            <a:r>
              <a:rPr lang="fr-FR" sz="1600">
                <a:ea typeface="Arial Unicode MS" charset="0"/>
                <a:cs typeface="Arial Unicode MS" charset="0"/>
              </a:rPr>
              <a:t>    G=0 to 255 (analog G=0 to 2)</a:t>
            </a:r>
          </a:p>
          <a:p>
            <a:pPr marL="742950" lvl="1" indent="-285750">
              <a:lnSpc>
                <a:spcPct val="80000"/>
              </a:lnSpc>
              <a:spcBef>
                <a:spcPct val="20000"/>
              </a:spcBef>
              <a:buClr>
                <a:schemeClr val="accent2"/>
              </a:buClr>
              <a:buSzPct val="80000"/>
              <a:buFont typeface="Wingdings" charset="2"/>
              <a:buChar char="¨"/>
            </a:pPr>
            <a:r>
              <a:rPr lang="fr-FR" sz="1600" b="1">
                <a:ea typeface="Arial Unicode MS" charset="0"/>
                <a:cs typeface="Arial Unicode MS" charset="0"/>
              </a:rPr>
              <a:t>3 shapers, different Rf,Cf and gains</a:t>
            </a:r>
            <a:r>
              <a:rPr lang="fr-FR" sz="1600">
                <a:ea typeface="Arial Unicode MS" charset="0"/>
                <a:cs typeface="Arial Unicode MS" charset="0"/>
              </a:rPr>
              <a:t>:</a:t>
            </a:r>
          </a:p>
          <a:p>
            <a:pPr marL="1143000" lvl="2" indent="-228600">
              <a:lnSpc>
                <a:spcPct val="80000"/>
              </a:lnSpc>
              <a:spcBef>
                <a:spcPct val="20000"/>
              </a:spcBef>
              <a:buClr>
                <a:schemeClr val="bg2"/>
              </a:buClr>
              <a:buSzPct val="65000"/>
              <a:buFont typeface="Wingdings" charset="2"/>
              <a:buChar char="n"/>
            </a:pPr>
            <a:r>
              <a:rPr lang="fr-FR" sz="1600">
                <a:ea typeface="Arial Unicode MS" charset="0"/>
                <a:cs typeface="Arial Unicode MS" charset="0"/>
              </a:rPr>
              <a:t>Fsb1, G= </a:t>
            </a:r>
            <a:r>
              <a:rPr lang="fr-FR" sz="1600">
                <a:ea typeface="ＭＳ Ｐゴシック" charset="-128"/>
              </a:rPr>
              <a:t>½,</a:t>
            </a:r>
            <a:r>
              <a:rPr lang="fr-FR" sz="1600" b="1">
                <a:ea typeface="ＭＳ Ｐゴシック" charset="-128"/>
              </a:rPr>
              <a:t>1/4</a:t>
            </a:r>
            <a:r>
              <a:rPr lang="fr-FR" sz="1600">
                <a:ea typeface="ＭＳ Ｐゴシック" charset="-128"/>
              </a:rPr>
              <a:t>,1/8,1/16</a:t>
            </a:r>
            <a:r>
              <a:rPr lang="fr-FR" sz="1600">
                <a:ea typeface="Arial Unicode MS" charset="0"/>
                <a:cs typeface="Arial Unicode MS" charset="0"/>
              </a:rPr>
              <a:t> </a:t>
            </a:r>
          </a:p>
          <a:p>
            <a:pPr marL="1143000" lvl="2" indent="-228600">
              <a:lnSpc>
                <a:spcPct val="80000"/>
              </a:lnSpc>
              <a:spcBef>
                <a:spcPct val="20000"/>
              </a:spcBef>
              <a:buClr>
                <a:schemeClr val="bg2"/>
              </a:buClr>
              <a:buSzPct val="65000"/>
              <a:buFont typeface="Wingdings" charset="2"/>
              <a:buChar char="n"/>
            </a:pPr>
            <a:r>
              <a:rPr lang="fr-FR" sz="1600">
                <a:ea typeface="Arial Unicode MS" charset="0"/>
                <a:cs typeface="Arial Unicode MS" charset="0"/>
              </a:rPr>
              <a:t>Fsb2, G= </a:t>
            </a:r>
            <a:r>
              <a:rPr lang="fr-FR" sz="1600">
                <a:ea typeface="ＭＳ Ｐゴシック" charset="-128"/>
              </a:rPr>
              <a:t>1/8,</a:t>
            </a:r>
            <a:r>
              <a:rPr lang="fr-FR" sz="1600" b="1">
                <a:ea typeface="ＭＳ Ｐゴシック" charset="-128"/>
              </a:rPr>
              <a:t>1/16</a:t>
            </a:r>
            <a:r>
              <a:rPr lang="fr-FR" sz="1600">
                <a:ea typeface="ＭＳ Ｐゴシック" charset="-128"/>
              </a:rPr>
              <a:t>,1/32,1/64</a:t>
            </a:r>
            <a:endParaRPr lang="fr-FR" sz="1600">
              <a:ea typeface="Arial Unicode MS" charset="0"/>
              <a:cs typeface="Arial Unicode MS" charset="0"/>
            </a:endParaRPr>
          </a:p>
          <a:p>
            <a:pPr marL="742950" lvl="1" indent="-285750">
              <a:lnSpc>
                <a:spcPct val="80000"/>
              </a:lnSpc>
              <a:spcBef>
                <a:spcPct val="20000"/>
              </a:spcBef>
              <a:buClr>
                <a:schemeClr val="accent2"/>
              </a:buClr>
              <a:buSzPct val="80000"/>
              <a:buFont typeface="Wingdings" charset="2"/>
              <a:buChar char="¨"/>
            </a:pPr>
            <a:r>
              <a:rPr lang="fr-FR" sz="1600" b="1">
                <a:ea typeface="Arial Unicode MS" charset="0"/>
                <a:cs typeface="Arial Unicode MS" charset="0"/>
              </a:rPr>
              <a:t>3 thresholds</a:t>
            </a:r>
            <a:r>
              <a:rPr lang="fr-FR" sz="1600">
                <a:ea typeface="Arial Unicode MS" charset="0"/>
                <a:cs typeface="Arial Unicode MS" charset="0"/>
              </a:rPr>
              <a:t> (=&gt; 3 DACs): </a:t>
            </a:r>
            <a:endParaRPr lang="fr-FR">
              <a:ea typeface="Arial Unicode MS" charset="0"/>
              <a:cs typeface="Arial Unicode MS" charset="0"/>
            </a:endParaRPr>
          </a:p>
          <a:p>
            <a:pPr marL="1143000" lvl="2" indent="-228600">
              <a:lnSpc>
                <a:spcPct val="80000"/>
              </a:lnSpc>
              <a:spcBef>
                <a:spcPct val="20000"/>
              </a:spcBef>
              <a:buClr>
                <a:schemeClr val="bg2"/>
              </a:buClr>
              <a:buSzPct val="65000"/>
              <a:buFont typeface="Wingdings" charset="2"/>
              <a:buChar char="n"/>
            </a:pPr>
            <a:r>
              <a:rPr lang="fr-FR" sz="1600">
                <a:ea typeface="Arial Unicode MS" charset="0"/>
                <a:cs typeface="Arial Unicode MS" charset="0"/>
              </a:rPr>
              <a:t>100fC, 1pC, 10pC (GRPC)</a:t>
            </a:r>
          </a:p>
          <a:p>
            <a:pPr marL="342900" indent="-342900">
              <a:lnSpc>
                <a:spcPct val="80000"/>
              </a:lnSpc>
              <a:spcBef>
                <a:spcPct val="20000"/>
              </a:spcBef>
              <a:buClr>
                <a:schemeClr val="bg2"/>
              </a:buClr>
              <a:buSzPct val="75000"/>
              <a:buFont typeface="Wingdings" charset="2"/>
              <a:buChar char="n"/>
            </a:pPr>
            <a:r>
              <a:rPr lang="fr-FR" sz="1600"/>
              <a:t>128 memory depth </a:t>
            </a:r>
          </a:p>
          <a:p>
            <a:pPr marL="342900" indent="-342900">
              <a:lnSpc>
                <a:spcPct val="80000"/>
              </a:lnSpc>
              <a:spcBef>
                <a:spcPct val="20000"/>
              </a:spcBef>
              <a:buClr>
                <a:schemeClr val="bg2"/>
              </a:buClr>
              <a:buSzPct val="75000"/>
              <a:buFont typeface="Wingdings" charset="2"/>
              <a:buNone/>
            </a:pPr>
            <a:endParaRPr lang="fr-FR" sz="1600"/>
          </a:p>
          <a:p>
            <a:pPr marL="342900" indent="-342900">
              <a:lnSpc>
                <a:spcPct val="80000"/>
              </a:lnSpc>
              <a:spcBef>
                <a:spcPct val="20000"/>
              </a:spcBef>
              <a:buClr>
                <a:schemeClr val="bg2"/>
              </a:buClr>
              <a:buSzPct val="75000"/>
              <a:buFont typeface="Wingdings" charset="2"/>
              <a:buChar char="n"/>
            </a:pPr>
            <a:r>
              <a:rPr lang="fr-FR" sz="1600"/>
              <a:t>Mask</a:t>
            </a:r>
          </a:p>
          <a:p>
            <a:pPr marL="342900" indent="-342900">
              <a:lnSpc>
                <a:spcPct val="80000"/>
              </a:lnSpc>
              <a:spcBef>
                <a:spcPct val="20000"/>
              </a:spcBef>
              <a:buClr>
                <a:schemeClr val="bg2"/>
              </a:buClr>
              <a:buSzPct val="75000"/>
              <a:buFont typeface="Wingdings" charset="2"/>
              <a:buNone/>
            </a:pPr>
            <a:endParaRPr lang="fr-FR"/>
          </a:p>
          <a:p>
            <a:pPr marL="342900" indent="-342900">
              <a:spcBef>
                <a:spcPct val="20000"/>
              </a:spcBef>
              <a:buClr>
                <a:schemeClr val="bg2"/>
              </a:buClr>
              <a:buSzPct val="75000"/>
              <a:buFont typeface="Wingdings" charset="2"/>
              <a:buChar char="n"/>
            </a:pPr>
            <a:r>
              <a:rPr lang="en-US" sz="1600" b="1"/>
              <a:t>872 SC registers</a:t>
            </a:r>
            <a:r>
              <a:rPr lang="en-US" sz="1600"/>
              <a:t>, default config</a:t>
            </a:r>
          </a:p>
          <a:p>
            <a:pPr marL="342900" indent="-342900">
              <a:spcBef>
                <a:spcPct val="20000"/>
              </a:spcBef>
              <a:buClr>
                <a:schemeClr val="bg2"/>
              </a:buClr>
              <a:buSzPct val="75000"/>
              <a:buFont typeface="Wingdings" charset="2"/>
              <a:buNone/>
            </a:pPr>
            <a:endParaRPr lang="en-US" sz="1600"/>
          </a:p>
          <a:p>
            <a:pPr marL="342900" indent="-342900">
              <a:lnSpc>
                <a:spcPct val="80000"/>
              </a:lnSpc>
              <a:spcBef>
                <a:spcPct val="20000"/>
              </a:spcBef>
              <a:buClr>
                <a:schemeClr val="bg2"/>
              </a:buClr>
              <a:buSzPct val="75000"/>
              <a:buFont typeface="Wingdings" charset="2"/>
              <a:buChar char="n"/>
            </a:pPr>
            <a:r>
              <a:rPr lang="fr-FR" sz="1600" b="1"/>
              <a:t>Power pulsing:</a:t>
            </a:r>
          </a:p>
          <a:p>
            <a:pPr marL="742950" lvl="1" indent="-285750">
              <a:lnSpc>
                <a:spcPct val="80000"/>
              </a:lnSpc>
              <a:spcBef>
                <a:spcPct val="20000"/>
              </a:spcBef>
              <a:buClr>
                <a:schemeClr val="accent2"/>
              </a:buClr>
              <a:buSzPct val="80000"/>
              <a:buFont typeface="Wingdings" charset="2"/>
              <a:buChar char="¨"/>
            </a:pPr>
            <a:r>
              <a:rPr lang="fr-FR" sz="1600">
                <a:ea typeface="ＭＳ Ｐゴシック" charset="-128"/>
              </a:rPr>
              <a:t>Bandgap +ref Voltages + master I: power pulsed</a:t>
            </a:r>
            <a:endParaRPr lang="en-US" sz="1600">
              <a:ea typeface="ＭＳ Ｐゴシック" charset="-128"/>
            </a:endParaRPr>
          </a:p>
          <a:p>
            <a:pPr marL="742950" lvl="1" indent="-285750">
              <a:spcBef>
                <a:spcPct val="20000"/>
              </a:spcBef>
              <a:buClr>
                <a:schemeClr val="accent2"/>
              </a:buClr>
              <a:buSzPct val="80000"/>
              <a:buFont typeface="Wingdings" charset="2"/>
              <a:buChar char="¨"/>
            </a:pPr>
            <a:r>
              <a:rPr lang="en-US" sz="1600">
                <a:ea typeface="ＭＳ Ｐゴシック" charset="-128"/>
              </a:rPr>
              <a:t>POD module (power budget)</a:t>
            </a:r>
            <a:endParaRPr lang="fr-FR" sz="1600">
              <a:ea typeface="Arial Unicode MS" charset="0"/>
              <a:cs typeface="Arial Unicode MS" charset="0"/>
            </a:endParaRPr>
          </a:p>
        </p:txBody>
      </p:sp>
      <p:pic>
        <p:nvPicPr>
          <p:cNvPr id="407557" name="Picture 5" descr="Priinciple_hardroc2"/>
          <p:cNvPicPr>
            <a:picLocks noChangeAspect="1" noChangeArrowheads="1"/>
          </p:cNvPicPr>
          <p:nvPr/>
        </p:nvPicPr>
        <p:blipFill>
          <a:blip r:embed="rId2"/>
          <a:srcRect/>
          <a:stretch>
            <a:fillRect/>
          </a:stretch>
        </p:blipFill>
        <p:spPr bwMode="auto">
          <a:xfrm>
            <a:off x="4427538" y="1101725"/>
            <a:ext cx="4716462" cy="5603875"/>
          </a:xfrm>
          <a:prstGeom prst="rect">
            <a:avLst/>
          </a:prstGeom>
          <a:noFill/>
        </p:spPr>
      </p:pic>
      <p:sp>
        <p:nvSpPr>
          <p:cNvPr id="407559" name="Text Box 7"/>
          <p:cNvSpPr txBox="1">
            <a:spLocks noChangeArrowheads="1"/>
          </p:cNvSpPr>
          <p:nvPr/>
        </p:nvSpPr>
        <p:spPr bwMode="auto">
          <a:xfrm>
            <a:off x="304800" y="496888"/>
            <a:ext cx="7635875" cy="457200"/>
          </a:xfrm>
          <a:prstGeom prst="rect">
            <a:avLst/>
          </a:prstGeom>
          <a:noFill/>
          <a:ln w="9525">
            <a:noFill/>
            <a:miter lim="800000"/>
            <a:headEnd/>
            <a:tailEnd/>
          </a:ln>
          <a:effectLst/>
        </p:spPr>
        <p:txBody>
          <a:bodyPr>
            <a:prstTxWarp prst="textNoShape">
              <a:avLst/>
            </a:prstTxWarp>
            <a:spAutoFit/>
          </a:bodyPr>
          <a:lstStyle/>
          <a:p>
            <a:r>
              <a:rPr lang="fr-FR" sz="2400">
                <a:latin typeface="Arial" charset="0"/>
              </a:rPr>
              <a:t>Readout Electronics : ASIC : HR2</a:t>
            </a:r>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 name="Espace réservé du numéro de diapositive 4"/>
          <p:cNvSpPr>
            <a:spLocks noGrp="1"/>
          </p:cNvSpPr>
          <p:nvPr>
            <p:ph type="sldNum" sz="quarter" idx="11"/>
          </p:nvPr>
        </p:nvSpPr>
        <p:spPr/>
        <p:txBody>
          <a:bodyPr/>
          <a:lstStyle/>
          <a:p>
            <a:fld id="{8DA3732E-ABD2-0846-AC94-5AE7DF402B20}" type="slidenum">
              <a:rPr lang="en-US"/>
              <a:pPr/>
              <a:t>3</a:t>
            </a:fld>
            <a:endParaRPr lang="en-US"/>
          </a:p>
        </p:txBody>
      </p:sp>
      <p:sp>
        <p:nvSpPr>
          <p:cNvPr id="317442" name="Rectangle 2"/>
          <p:cNvSpPr>
            <a:spLocks noGrp="1" noChangeArrowheads="1"/>
          </p:cNvSpPr>
          <p:nvPr>
            <p:ph type="body" idx="1"/>
          </p:nvPr>
        </p:nvSpPr>
        <p:spPr>
          <a:xfrm>
            <a:off x="152400" y="746799"/>
            <a:ext cx="9677400" cy="3672801"/>
          </a:xfrm>
        </p:spPr>
        <p:txBody>
          <a:bodyPr wrap="square">
            <a:spAutoFit/>
          </a:bodyPr>
          <a:lstStyle/>
          <a:p>
            <a:pPr>
              <a:buFont typeface="Wingdings" charset="2"/>
              <a:buNone/>
            </a:pPr>
            <a:r>
              <a:rPr lang="en-US" sz="1600" dirty="0">
                <a:solidFill>
                  <a:srgbClr val="FF0000"/>
                </a:solidFill>
                <a:latin typeface="Verdana" charset="0"/>
              </a:rPr>
              <a:t>1- Detector </a:t>
            </a:r>
            <a:r>
              <a:rPr lang="en-US" sz="1600" dirty="0" smtClean="0">
                <a:solidFill>
                  <a:srgbClr val="FF0000"/>
                </a:solidFill>
                <a:latin typeface="Verdana" charset="0"/>
              </a:rPr>
              <a:t>choice</a:t>
            </a:r>
          </a:p>
          <a:p>
            <a:pPr>
              <a:buFont typeface="Wingdings" charset="2"/>
              <a:buNone/>
            </a:pPr>
            <a:r>
              <a:rPr lang="en-US" sz="1400" dirty="0" smtClean="0">
                <a:latin typeface="Verdana" charset="0"/>
              </a:rPr>
              <a:t>Gaseous detectors: </a:t>
            </a:r>
            <a:r>
              <a:rPr lang="en-US" sz="1400" dirty="0">
                <a:latin typeface="Verdana" charset="0"/>
              </a:rPr>
              <a:t>homogenous</a:t>
            </a:r>
            <a:r>
              <a:rPr lang="en-US" sz="1400" dirty="0" smtClean="0">
                <a:latin typeface="Verdana" charset="0"/>
              </a:rPr>
              <a:t>, cost</a:t>
            </a:r>
            <a:r>
              <a:rPr lang="en-US" sz="1400" dirty="0">
                <a:latin typeface="Verdana" charset="0"/>
              </a:rPr>
              <a:t>-</a:t>
            </a:r>
            <a:r>
              <a:rPr lang="en-US" sz="1400" dirty="0" smtClean="0">
                <a:latin typeface="Verdana" charset="0"/>
              </a:rPr>
              <a:t>effective and highly transverse </a:t>
            </a:r>
            <a:r>
              <a:rPr lang="en-US" sz="1400" dirty="0">
                <a:latin typeface="Verdana" charset="0"/>
              </a:rPr>
              <a:t>and </a:t>
            </a:r>
            <a:r>
              <a:rPr lang="en-US" sz="1400" dirty="0" smtClean="0">
                <a:latin typeface="Verdana" charset="0"/>
              </a:rPr>
              <a:t>longitudinal </a:t>
            </a:r>
            <a:r>
              <a:rPr lang="en-US" sz="1400" b="1" dirty="0" smtClean="0">
                <a:solidFill>
                  <a:srgbClr val="F13535"/>
                </a:solidFill>
                <a:latin typeface="Verdana" charset="0"/>
              </a:rPr>
              <a:t>granular</a:t>
            </a:r>
            <a:r>
              <a:rPr lang="en-US" sz="1400" b="1" dirty="0" smtClean="0">
                <a:latin typeface="Verdana" charset="0"/>
              </a:rPr>
              <a:t>.    </a:t>
            </a:r>
          </a:p>
          <a:p>
            <a:pPr>
              <a:buFont typeface="Wingdings" charset="2"/>
              <a:buNone/>
            </a:pPr>
            <a:r>
              <a:rPr lang="en-US" sz="1400" b="1" dirty="0" smtClean="0">
                <a:latin typeface="Verdana" charset="0"/>
              </a:rPr>
              <a:t>GRPC </a:t>
            </a:r>
            <a:r>
              <a:rPr lang="en-US" sz="1400" dirty="0" smtClean="0">
                <a:latin typeface="Verdana" charset="0"/>
              </a:rPr>
              <a:t>: is an adequate candidate for ILC.  </a:t>
            </a:r>
            <a:endParaRPr lang="en-US" sz="1400" dirty="0">
              <a:latin typeface="Verdana" charset="0"/>
            </a:endParaRPr>
          </a:p>
          <a:p>
            <a:pPr>
              <a:buFont typeface="Wingdings" charset="2"/>
              <a:buNone/>
            </a:pPr>
            <a:r>
              <a:rPr lang="en-US" sz="1600" dirty="0">
                <a:solidFill>
                  <a:srgbClr val="FF0000"/>
                </a:solidFill>
                <a:latin typeface="Verdana" charset="0"/>
              </a:rPr>
              <a:t>2- Electronics readout choice </a:t>
            </a:r>
          </a:p>
          <a:p>
            <a:pPr>
              <a:buFont typeface="Wingdings" charset="2"/>
              <a:buNone/>
            </a:pPr>
            <a:r>
              <a:rPr lang="en-US" sz="1400" dirty="0">
                <a:latin typeface="Verdana" charset="0"/>
              </a:rPr>
              <a:t>At </a:t>
            </a:r>
            <a:r>
              <a:rPr lang="en-US" sz="1400" dirty="0">
                <a:solidFill>
                  <a:srgbClr val="FF0000"/>
                </a:solidFill>
                <a:latin typeface="Verdana" charset="0"/>
              </a:rPr>
              <a:t>high energy</a:t>
            </a:r>
            <a:r>
              <a:rPr lang="en-US" sz="1400" dirty="0">
                <a:latin typeface="Verdana" charset="0"/>
              </a:rPr>
              <a:t> the shower core is</a:t>
            </a:r>
            <a:r>
              <a:rPr lang="en-US" sz="1400" dirty="0" smtClean="0">
                <a:latin typeface="Verdana" charset="0"/>
              </a:rPr>
              <a:t>  very </a:t>
            </a:r>
            <a:r>
              <a:rPr lang="en-US" sz="1400" dirty="0" smtClean="0">
                <a:solidFill>
                  <a:srgbClr val="FF0000"/>
                </a:solidFill>
                <a:latin typeface="Verdana" charset="0"/>
              </a:rPr>
              <a:t>dense</a:t>
            </a:r>
          </a:p>
          <a:p>
            <a:pPr>
              <a:buNone/>
            </a:pPr>
            <a:r>
              <a:rPr lang="en-US" sz="1400" dirty="0" err="1" smtClean="0">
                <a:latin typeface="Verdana" charset="0"/>
                <a:sym typeface="Wingdings"/>
              </a:rPr>
              <a:t></a:t>
            </a:r>
            <a:r>
              <a:rPr lang="en-US" sz="1400" dirty="0" smtClean="0">
                <a:latin typeface="Verdana" charset="0"/>
                <a:sym typeface="Wingdings"/>
              </a:rPr>
              <a:t> </a:t>
            </a:r>
            <a:r>
              <a:rPr lang="en-US" sz="1400" dirty="0" smtClean="0">
                <a:latin typeface="Verdana" charset="0"/>
                <a:sym typeface="Wingdings" charset="2"/>
              </a:rPr>
              <a:t>Simple binary readout </a:t>
            </a:r>
            <a:r>
              <a:rPr lang="en-US" sz="1400" dirty="0">
                <a:latin typeface="Verdana" charset="0"/>
                <a:sym typeface="Wingdings" charset="2"/>
              </a:rPr>
              <a:t>will suffer saturation </a:t>
            </a:r>
            <a:r>
              <a:rPr lang="en-US" sz="1400" dirty="0" smtClean="0">
                <a:latin typeface="Verdana" charset="0"/>
                <a:sym typeface="Wingdings" charset="2"/>
              </a:rPr>
              <a:t>effect</a:t>
            </a:r>
          </a:p>
          <a:p>
            <a:pPr>
              <a:buNone/>
            </a:pPr>
            <a:r>
              <a:rPr lang="en-US" sz="1400" dirty="0" err="1" smtClean="0">
                <a:latin typeface="Verdana" charset="0"/>
                <a:sym typeface="Wingdings"/>
              </a:rPr>
              <a:t></a:t>
            </a:r>
            <a:r>
              <a:rPr lang="en-US" sz="1400" dirty="0" smtClean="0">
                <a:latin typeface="Verdana" charset="0"/>
              </a:rPr>
              <a:t> Semi</a:t>
            </a:r>
            <a:r>
              <a:rPr lang="en-US" sz="1400" dirty="0">
                <a:latin typeface="Verdana" charset="0"/>
              </a:rPr>
              <a:t>-digital readout (2-bit)</a:t>
            </a:r>
            <a:r>
              <a:rPr lang="en-US" sz="1400" dirty="0" smtClean="0">
                <a:latin typeface="Verdana" charset="0"/>
              </a:rPr>
              <a:t> can </a:t>
            </a:r>
            <a:r>
              <a:rPr lang="en-US" sz="1400" dirty="0">
                <a:latin typeface="Verdana" charset="0"/>
              </a:rPr>
              <a:t>improve the </a:t>
            </a:r>
            <a:r>
              <a:rPr lang="en-US" sz="1400" dirty="0" smtClean="0">
                <a:latin typeface="Verdana" charset="0"/>
              </a:rPr>
              <a:t>energy</a:t>
            </a:r>
          </a:p>
          <a:p>
            <a:pPr>
              <a:buNone/>
            </a:pPr>
            <a:r>
              <a:rPr lang="en-US" sz="1400" dirty="0" smtClean="0">
                <a:latin typeface="Verdana" charset="0"/>
              </a:rPr>
              <a:t>    resolution</a:t>
            </a:r>
            <a:r>
              <a:rPr lang="en-US" sz="1400" dirty="0">
                <a:latin typeface="Verdana" charset="0"/>
              </a:rPr>
              <a:t>.  </a:t>
            </a:r>
          </a:p>
        </p:txBody>
      </p:sp>
      <p:pic>
        <p:nvPicPr>
          <p:cNvPr id="317443" name="Picture 3" descr="E:\plots-pi-analys-IPNL_2009\LastData\resol-japanSemivsDigi.gif"/>
          <p:cNvPicPr>
            <a:picLocks noChangeAspect="1" noChangeArrowheads="1"/>
          </p:cNvPicPr>
          <p:nvPr/>
        </p:nvPicPr>
        <p:blipFill>
          <a:blip r:embed="rId3"/>
          <a:srcRect/>
          <a:stretch>
            <a:fillRect/>
          </a:stretch>
        </p:blipFill>
        <p:spPr bwMode="auto">
          <a:xfrm>
            <a:off x="5410200" y="4528622"/>
            <a:ext cx="3380183" cy="2329378"/>
          </a:xfrm>
          <a:prstGeom prst="rect">
            <a:avLst/>
          </a:prstGeom>
          <a:noFill/>
          <a:ln w="9525">
            <a:noFill/>
            <a:miter lim="800000"/>
            <a:headEnd/>
            <a:tailEnd/>
          </a:ln>
        </p:spPr>
      </p:pic>
      <p:sp>
        <p:nvSpPr>
          <p:cNvPr id="317444" name="Text Box 4"/>
          <p:cNvSpPr txBox="1">
            <a:spLocks noChangeArrowheads="1"/>
          </p:cNvSpPr>
          <p:nvPr/>
        </p:nvSpPr>
        <p:spPr bwMode="auto">
          <a:xfrm>
            <a:off x="7162801" y="6172200"/>
            <a:ext cx="1295399" cy="307777"/>
          </a:xfrm>
          <a:prstGeom prst="rect">
            <a:avLst/>
          </a:prstGeom>
          <a:noFill/>
          <a:ln w="9525">
            <a:noFill/>
            <a:miter lim="800000"/>
            <a:headEnd/>
            <a:tailEnd/>
          </a:ln>
          <a:effectLst/>
        </p:spPr>
        <p:txBody>
          <a:bodyPr wrap="square">
            <a:prstTxWarp prst="textNoShape">
              <a:avLst/>
            </a:prstTxWarp>
            <a:spAutoFit/>
          </a:bodyPr>
          <a:lstStyle/>
          <a:p>
            <a:r>
              <a:rPr lang="en-US" sz="1400" b="1" dirty="0" smtClean="0">
                <a:latin typeface="Arial" charset="0"/>
              </a:rPr>
              <a:t>Simulation</a:t>
            </a:r>
            <a:endParaRPr lang="en-US" sz="1400" b="1" dirty="0">
              <a:latin typeface="Arial" charset="0"/>
            </a:endParaRPr>
          </a:p>
        </p:txBody>
      </p:sp>
      <p:grpSp>
        <p:nvGrpSpPr>
          <p:cNvPr id="22" name="Grouper 21"/>
          <p:cNvGrpSpPr/>
          <p:nvPr/>
        </p:nvGrpSpPr>
        <p:grpSpPr>
          <a:xfrm>
            <a:off x="304800" y="4648200"/>
            <a:ext cx="3276600" cy="1960622"/>
            <a:chOff x="304800" y="4648200"/>
            <a:chExt cx="3276600" cy="1960622"/>
          </a:xfrm>
        </p:grpSpPr>
        <p:sp>
          <p:nvSpPr>
            <p:cNvPr id="317445" name="Text Box 5"/>
            <p:cNvSpPr txBox="1">
              <a:spLocks noChangeArrowheads="1"/>
            </p:cNvSpPr>
            <p:nvPr/>
          </p:nvSpPr>
          <p:spPr bwMode="auto">
            <a:xfrm>
              <a:off x="1938648" y="6271017"/>
              <a:ext cx="1286600" cy="33780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spAutoFit/>
            </a:bodyPr>
            <a:lstStyle/>
            <a:p>
              <a:r>
                <a:rPr lang="en-US" sz="2000" b="1">
                  <a:solidFill>
                    <a:srgbClr val="FF0000"/>
                  </a:solidFill>
                  <a:latin typeface="Arial" charset="0"/>
                </a:rPr>
                <a:t>1 cm</a:t>
              </a:r>
              <a:r>
                <a:rPr lang="en-US" sz="2000" b="1" baseline="30000">
                  <a:solidFill>
                    <a:srgbClr val="FF0000"/>
                  </a:solidFill>
                  <a:latin typeface="Arial" charset="0"/>
                </a:rPr>
                <a:t>2</a:t>
              </a:r>
              <a:r>
                <a:rPr lang="en-US" sz="2000" b="1">
                  <a:solidFill>
                    <a:srgbClr val="FF0000"/>
                  </a:solidFill>
                  <a:latin typeface="Arial" charset="0"/>
                </a:rPr>
                <a:t> pad</a:t>
              </a:r>
            </a:p>
          </p:txBody>
        </p:sp>
        <p:sp>
          <p:nvSpPr>
            <p:cNvPr id="317446" name="Text Box 6"/>
            <p:cNvSpPr txBox="1">
              <a:spLocks noChangeArrowheads="1"/>
            </p:cNvSpPr>
            <p:nvPr/>
          </p:nvSpPr>
          <p:spPr bwMode="auto">
            <a:xfrm>
              <a:off x="304800" y="5396777"/>
              <a:ext cx="1359314" cy="31213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prstTxWarp prst="textNoShape">
                <a:avLst/>
              </a:prstTxWarp>
              <a:spAutoFit/>
            </a:bodyPr>
            <a:lstStyle/>
            <a:p>
              <a:r>
                <a:rPr lang="en-US" b="1">
                  <a:latin typeface="Arial" charset="0"/>
                </a:rPr>
                <a:t>Avalanches</a:t>
              </a:r>
            </a:p>
          </p:txBody>
        </p:sp>
        <p:grpSp>
          <p:nvGrpSpPr>
            <p:cNvPr id="3" name="Group 7"/>
            <p:cNvGrpSpPr>
              <a:grpSpLocks/>
            </p:cNvGrpSpPr>
            <p:nvPr/>
          </p:nvGrpSpPr>
          <p:grpSpPr bwMode="auto">
            <a:xfrm>
              <a:off x="1729409" y="4648200"/>
              <a:ext cx="1851991" cy="1426890"/>
              <a:chOff x="576" y="2815"/>
              <a:chExt cx="1248" cy="1056"/>
            </a:xfrm>
          </p:grpSpPr>
          <p:sp>
            <p:nvSpPr>
              <p:cNvPr id="317448" name="Rectangle 8"/>
              <p:cNvSpPr>
                <a:spLocks noChangeArrowheads="1"/>
              </p:cNvSpPr>
              <p:nvPr/>
            </p:nvSpPr>
            <p:spPr bwMode="auto">
              <a:xfrm>
                <a:off x="576" y="2815"/>
                <a:ext cx="1248" cy="105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pPr algn="ctr"/>
                <a:endParaRPr lang="fr-FR">
                  <a:latin typeface="Arial" charset="0"/>
                </a:endParaRPr>
              </a:p>
            </p:txBody>
          </p:sp>
          <p:sp>
            <p:nvSpPr>
              <p:cNvPr id="317449" name="Oval 9"/>
              <p:cNvSpPr>
                <a:spLocks noChangeArrowheads="1"/>
              </p:cNvSpPr>
              <p:nvPr/>
            </p:nvSpPr>
            <p:spPr bwMode="auto">
              <a:xfrm>
                <a:off x="768" y="3024"/>
                <a:ext cx="144" cy="144"/>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endParaRPr lang="en-GB"/>
              </a:p>
            </p:txBody>
          </p:sp>
          <p:sp>
            <p:nvSpPr>
              <p:cNvPr id="317450" name="Oval 10"/>
              <p:cNvSpPr>
                <a:spLocks noChangeArrowheads="1"/>
              </p:cNvSpPr>
              <p:nvPr/>
            </p:nvSpPr>
            <p:spPr bwMode="auto">
              <a:xfrm>
                <a:off x="1248" y="3216"/>
                <a:ext cx="240" cy="240"/>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endParaRPr lang="en-GB"/>
              </a:p>
            </p:txBody>
          </p:sp>
          <p:sp>
            <p:nvSpPr>
              <p:cNvPr id="317451" name="Oval 11"/>
              <p:cNvSpPr>
                <a:spLocks noChangeArrowheads="1"/>
              </p:cNvSpPr>
              <p:nvPr/>
            </p:nvSpPr>
            <p:spPr bwMode="auto">
              <a:xfrm>
                <a:off x="816" y="3600"/>
                <a:ext cx="192" cy="192"/>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endParaRPr lang="en-GB"/>
              </a:p>
            </p:txBody>
          </p:sp>
          <p:sp>
            <p:nvSpPr>
              <p:cNvPr id="317452" name="Oval 12"/>
              <p:cNvSpPr>
                <a:spLocks noChangeArrowheads="1"/>
              </p:cNvSpPr>
              <p:nvPr/>
            </p:nvSpPr>
            <p:spPr bwMode="auto">
              <a:xfrm>
                <a:off x="1296" y="3696"/>
                <a:ext cx="144" cy="144"/>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endParaRPr lang="en-GB"/>
              </a:p>
            </p:txBody>
          </p:sp>
          <p:sp>
            <p:nvSpPr>
              <p:cNvPr id="317453" name="Oval 13"/>
              <p:cNvSpPr>
                <a:spLocks noChangeArrowheads="1"/>
              </p:cNvSpPr>
              <p:nvPr/>
            </p:nvSpPr>
            <p:spPr bwMode="auto">
              <a:xfrm>
                <a:off x="1392" y="3648"/>
                <a:ext cx="192" cy="192"/>
              </a:xfrm>
              <a:prstGeom prst="ellipse">
                <a:avLst/>
              </a:prstGeom>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endParaRPr lang="en-GB"/>
              </a:p>
            </p:txBody>
          </p:sp>
        </p:grpSp>
        <p:sp>
          <p:nvSpPr>
            <p:cNvPr id="317454" name="Line 14"/>
            <p:cNvSpPr>
              <a:spLocks noChangeShapeType="1"/>
            </p:cNvSpPr>
            <p:nvPr/>
          </p:nvSpPr>
          <p:spPr bwMode="auto">
            <a:xfrm flipV="1">
              <a:off x="1586948" y="5060322"/>
              <a:ext cx="498613" cy="518869"/>
            </a:xfrm>
            <a:prstGeom prst="line">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endParaRPr lang="en-GB"/>
            </a:p>
          </p:txBody>
        </p:sp>
        <p:sp>
          <p:nvSpPr>
            <p:cNvPr id="317455" name="Line 15"/>
            <p:cNvSpPr>
              <a:spLocks noChangeShapeType="1"/>
            </p:cNvSpPr>
            <p:nvPr/>
          </p:nvSpPr>
          <p:spPr bwMode="auto">
            <a:xfrm>
              <a:off x="1586948" y="5579191"/>
              <a:ext cx="569843" cy="129717"/>
            </a:xfrm>
            <a:prstGeom prst="line">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endParaRPr lang="en-GB"/>
            </a:p>
          </p:txBody>
        </p:sp>
        <p:sp>
          <p:nvSpPr>
            <p:cNvPr id="317456" name="Line 16"/>
            <p:cNvSpPr>
              <a:spLocks noChangeShapeType="1"/>
            </p:cNvSpPr>
            <p:nvPr/>
          </p:nvSpPr>
          <p:spPr bwMode="auto">
            <a:xfrm flipV="1">
              <a:off x="1586948" y="5319757"/>
              <a:ext cx="1210917" cy="259434"/>
            </a:xfrm>
            <a:prstGeom prst="line">
              <a:avLst/>
            </a:prstGeom>
            <a:ln>
              <a:headEnd/>
              <a:tailEnd type="triangle" w="med" len="med"/>
            </a:ln>
          </p:spPr>
          <p:style>
            <a:lnRef idx="2">
              <a:schemeClr val="accent2"/>
            </a:lnRef>
            <a:fillRef idx="1">
              <a:schemeClr val="lt1"/>
            </a:fillRef>
            <a:effectRef idx="0">
              <a:schemeClr val="accent2"/>
            </a:effectRef>
            <a:fontRef idx="minor">
              <a:schemeClr val="dk1"/>
            </a:fontRef>
          </p:style>
          <p:txBody>
            <a:bodyPr>
              <a:prstTxWarp prst="textNoShape">
                <a:avLst/>
              </a:prstTxWarp>
            </a:bodyPr>
            <a:lstStyle/>
            <a:p>
              <a:endParaRPr lang="en-GB"/>
            </a:p>
          </p:txBody>
        </p:sp>
      </p:grpSp>
      <p:pic>
        <p:nvPicPr>
          <p:cNvPr id="317457" name="Picture 17" descr="gerbe3Dwithd1"/>
          <p:cNvPicPr>
            <a:picLocks noChangeAspect="1" noChangeArrowheads="1"/>
          </p:cNvPicPr>
          <p:nvPr/>
        </p:nvPicPr>
        <p:blipFill>
          <a:blip r:embed="rId4"/>
          <a:srcRect/>
          <a:stretch>
            <a:fillRect/>
          </a:stretch>
        </p:blipFill>
        <p:spPr bwMode="auto">
          <a:xfrm>
            <a:off x="5410200" y="1905001"/>
            <a:ext cx="3380183" cy="2362200"/>
          </a:xfrm>
          <a:prstGeom prst="rect">
            <a:avLst/>
          </a:prstGeom>
          <a:noFill/>
        </p:spPr>
      </p:pic>
      <p:sp>
        <p:nvSpPr>
          <p:cNvPr id="317458" name="Text Box 18"/>
          <p:cNvSpPr txBox="1">
            <a:spLocks noChangeArrowheads="1"/>
          </p:cNvSpPr>
          <p:nvPr/>
        </p:nvSpPr>
        <p:spPr bwMode="auto">
          <a:xfrm>
            <a:off x="228600" y="152400"/>
            <a:ext cx="3032050" cy="461665"/>
          </a:xfrm>
          <a:prstGeom prst="rect">
            <a:avLst/>
          </a:prstGeom>
          <a:noFill/>
          <a:ln w="9525">
            <a:noFill/>
            <a:miter lim="800000"/>
            <a:headEnd/>
            <a:tailEnd/>
          </a:ln>
          <a:effectLst/>
        </p:spPr>
        <p:txBody>
          <a:bodyPr wrap="none">
            <a:prstTxWarp prst="textNoShape">
              <a:avLst/>
            </a:prstTxWarp>
            <a:spAutoFit/>
          </a:bodyPr>
          <a:lstStyle/>
          <a:p>
            <a:r>
              <a:rPr lang="en-US" sz="2400" b="1" dirty="0" smtClean="0">
                <a:solidFill>
                  <a:srgbClr val="000000"/>
                </a:solidFill>
                <a:latin typeface="Verdana"/>
                <a:cs typeface="Verdana"/>
              </a:rPr>
              <a:t>SDHCAL concept</a:t>
            </a:r>
          </a:p>
          <a:p>
            <a:endParaRPr lang="en-US" sz="2400" b="1" dirty="0">
              <a:solidFill>
                <a:srgbClr val="CC3300"/>
              </a:solidFill>
              <a:latin typeface="Verdana"/>
              <a:cs typeface="Verdana"/>
            </a:endParaRPr>
          </a:p>
        </p:txBody>
      </p:sp>
      <p:cxnSp>
        <p:nvCxnSpPr>
          <p:cNvPr id="24" name="Connecteur droit avec flèche 23"/>
          <p:cNvCxnSpPr/>
          <p:nvPr/>
        </p:nvCxnSpPr>
        <p:spPr>
          <a:xfrm rot="5400000">
            <a:off x="5880599" y="6054821"/>
            <a:ext cx="432391" cy="1588"/>
          </a:xfrm>
          <a:prstGeom prst="straightConnector1">
            <a:avLst/>
          </a:prstGeom>
          <a:ln>
            <a:solidFill>
              <a:schemeClr val="tx1"/>
            </a:solidFill>
            <a:tailEnd type="triangle"/>
          </a:ln>
        </p:spPr>
        <p:style>
          <a:lnRef idx="3">
            <a:schemeClr val="accent1"/>
          </a:lnRef>
          <a:fillRef idx="0">
            <a:schemeClr val="accent1"/>
          </a:fillRef>
          <a:effectRef idx="2">
            <a:schemeClr val="accent1"/>
          </a:effectRef>
          <a:fontRef idx="minor">
            <a:schemeClr val="tx1"/>
          </a:fontRef>
        </p:style>
      </p:cxnSp>
      <p:sp>
        <p:nvSpPr>
          <p:cNvPr id="25" name="ZoneTexte 24"/>
          <p:cNvSpPr txBox="1"/>
          <p:nvPr/>
        </p:nvSpPr>
        <p:spPr>
          <a:xfrm>
            <a:off x="5791200" y="5396777"/>
            <a:ext cx="762000" cy="307777"/>
          </a:xfrm>
          <a:prstGeom prst="rect">
            <a:avLst/>
          </a:prstGeom>
          <a:ln>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400" dirty="0" smtClean="0"/>
              <a:t>30 </a:t>
            </a:r>
            <a:r>
              <a:rPr lang="en-GB" sz="1400" dirty="0" err="1" smtClean="0"/>
              <a:t>GeV</a:t>
            </a:r>
            <a:endParaRPr lang="en-GB"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Espace réservé du numéro de diapositive 4"/>
          <p:cNvSpPr>
            <a:spLocks noGrp="1"/>
          </p:cNvSpPr>
          <p:nvPr>
            <p:ph type="sldNum" sz="quarter" idx="11"/>
          </p:nvPr>
        </p:nvSpPr>
        <p:spPr/>
        <p:txBody>
          <a:bodyPr/>
          <a:lstStyle/>
          <a:p>
            <a:fld id="{53E59C9A-9A57-AA44-8EEB-32443D18B04F}" type="slidenum">
              <a:rPr lang="en-US"/>
              <a:pPr/>
              <a:t>30</a:t>
            </a:fld>
            <a:endParaRPr lang="en-US"/>
          </a:p>
        </p:txBody>
      </p:sp>
      <p:pic>
        <p:nvPicPr>
          <p:cNvPr id="423940" name="Image 2"/>
          <p:cNvPicPr>
            <a:picLocks noChangeAspect="1" noChangeArrowheads="1"/>
          </p:cNvPicPr>
          <p:nvPr/>
        </p:nvPicPr>
        <p:blipFill>
          <a:blip r:embed="rId2"/>
          <a:srcRect/>
          <a:stretch>
            <a:fillRect/>
          </a:stretch>
        </p:blipFill>
        <p:spPr bwMode="auto">
          <a:xfrm>
            <a:off x="5181600" y="1828800"/>
            <a:ext cx="3733800" cy="3581400"/>
          </a:xfrm>
          <a:prstGeom prst="rect">
            <a:avLst/>
          </a:prstGeom>
          <a:noFill/>
          <a:ln w="9525">
            <a:noFill/>
            <a:miter lim="800000"/>
            <a:headEnd/>
            <a:tailEnd/>
          </a:ln>
        </p:spPr>
      </p:pic>
      <p:pic>
        <p:nvPicPr>
          <p:cNvPr id="423941" name="Objet 3"/>
          <p:cNvPicPr>
            <a:picLocks noChangeArrowheads="1"/>
          </p:cNvPicPr>
          <p:nvPr/>
        </p:nvPicPr>
        <p:blipFill>
          <a:blip r:embed="rId3"/>
          <a:srcRect l="-1665" t="-2455" b="-169"/>
          <a:stretch>
            <a:fillRect/>
          </a:stretch>
        </p:blipFill>
        <p:spPr bwMode="auto">
          <a:xfrm>
            <a:off x="-112713" y="1828800"/>
            <a:ext cx="5218113" cy="3341688"/>
          </a:xfrm>
          <a:prstGeom prst="rect">
            <a:avLst/>
          </a:prstGeom>
          <a:noFill/>
          <a:ln w="9525">
            <a:noFill/>
            <a:miter lim="800000"/>
            <a:headEnd/>
            <a:tailEnd/>
          </a:ln>
        </p:spPr>
      </p:pic>
      <p:sp>
        <p:nvSpPr>
          <p:cNvPr id="423942" name="Text Box 6"/>
          <p:cNvSpPr txBox="1">
            <a:spLocks noChangeArrowheads="1"/>
          </p:cNvSpPr>
          <p:nvPr/>
        </p:nvSpPr>
        <p:spPr bwMode="auto">
          <a:xfrm>
            <a:off x="441325" y="762000"/>
            <a:ext cx="7635875" cy="457200"/>
          </a:xfrm>
          <a:prstGeom prst="rect">
            <a:avLst/>
          </a:prstGeom>
          <a:noFill/>
          <a:ln w="9525">
            <a:noFill/>
            <a:miter lim="800000"/>
            <a:headEnd/>
            <a:tailEnd/>
          </a:ln>
          <a:effectLst/>
        </p:spPr>
        <p:txBody>
          <a:bodyPr>
            <a:prstTxWarp prst="textNoShape">
              <a:avLst/>
            </a:prstTxWarp>
            <a:spAutoFit/>
          </a:bodyPr>
          <a:lstStyle/>
          <a:p>
            <a:r>
              <a:rPr lang="fr-FR" sz="2400">
                <a:latin typeface="Arial" charset="0"/>
              </a:rPr>
              <a:t>Readout Electronics : DIF</a:t>
            </a:r>
            <a:endParaRPr lang="fr-F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Espace réservé du numéro de diapositive 4"/>
          <p:cNvSpPr>
            <a:spLocks noGrp="1"/>
          </p:cNvSpPr>
          <p:nvPr>
            <p:ph type="sldNum" sz="quarter" idx="11"/>
          </p:nvPr>
        </p:nvSpPr>
        <p:spPr/>
        <p:txBody>
          <a:bodyPr/>
          <a:lstStyle/>
          <a:p>
            <a:fld id="{3302FBA1-DE47-6840-A031-9BA3338A8B9B}" type="slidenum">
              <a:rPr lang="en-US"/>
              <a:pPr/>
              <a:t>31</a:t>
            </a:fld>
            <a:endParaRPr lang="en-US"/>
          </a:p>
        </p:txBody>
      </p:sp>
      <p:pic>
        <p:nvPicPr>
          <p:cNvPr id="424965" name="Image 5"/>
          <p:cNvPicPr>
            <a:picLocks noChangeAspect="1" noChangeArrowheads="1"/>
          </p:cNvPicPr>
          <p:nvPr/>
        </p:nvPicPr>
        <p:blipFill>
          <a:blip r:embed="rId2"/>
          <a:srcRect/>
          <a:stretch>
            <a:fillRect/>
          </a:stretch>
        </p:blipFill>
        <p:spPr bwMode="auto">
          <a:xfrm>
            <a:off x="3124200" y="2438400"/>
            <a:ext cx="5781675" cy="3810000"/>
          </a:xfrm>
          <a:prstGeom prst="rect">
            <a:avLst/>
          </a:prstGeom>
          <a:noFill/>
          <a:ln w="9525">
            <a:noFill/>
            <a:miter lim="800000"/>
            <a:headEnd/>
            <a:tailEnd/>
          </a:ln>
        </p:spPr>
      </p:pic>
      <p:sp>
        <p:nvSpPr>
          <p:cNvPr id="424962" name="Rectangle 2"/>
          <p:cNvSpPr>
            <a:spLocks noGrp="1" noChangeArrowheads="1"/>
          </p:cNvSpPr>
          <p:nvPr>
            <p:ph type="body" idx="1"/>
          </p:nvPr>
        </p:nvSpPr>
        <p:spPr>
          <a:xfrm>
            <a:off x="381000" y="1371600"/>
            <a:ext cx="8229600" cy="5486400"/>
          </a:xfrm>
        </p:spPr>
        <p:txBody>
          <a:bodyPr>
            <a:normAutofit fontScale="25000" lnSpcReduction="20000"/>
          </a:bodyPr>
          <a:lstStyle/>
          <a:p>
            <a:pPr>
              <a:buFont typeface="Wingdings" charset="2"/>
              <a:buNone/>
            </a:pPr>
            <a:r>
              <a:rPr lang="en-US" sz="4800" dirty="0">
                <a:latin typeface="Verdana" charset="0"/>
              </a:rPr>
              <a:t>The Active Sensor Unit (ASU) board hosts the front-end electronics.</a:t>
            </a:r>
          </a:p>
          <a:p>
            <a:pPr>
              <a:buFont typeface="Wingdings" charset="2"/>
              <a:buNone/>
            </a:pPr>
            <a:r>
              <a:rPr lang="en-US" sz="4800" dirty="0">
                <a:latin typeface="Verdana" charset="0"/>
              </a:rPr>
              <a:t>To circumvent the fabrication difficulties of the  square meter </a:t>
            </a:r>
          </a:p>
          <a:p>
            <a:pPr>
              <a:buFont typeface="Wingdings" charset="2"/>
              <a:buNone/>
            </a:pPr>
            <a:r>
              <a:rPr lang="en-US" sz="4800" dirty="0">
                <a:latin typeface="Verdana" charset="0"/>
              </a:rPr>
              <a:t>integrated circuit, the approach of assembling 6 smaller boards has </a:t>
            </a:r>
          </a:p>
          <a:p>
            <a:pPr>
              <a:buFont typeface="Wingdings" charset="2"/>
              <a:buNone/>
            </a:pPr>
            <a:r>
              <a:rPr lang="en-US" sz="4800" dirty="0">
                <a:latin typeface="Verdana" charset="0"/>
              </a:rPr>
              <a:t>been taken. </a:t>
            </a:r>
          </a:p>
          <a:p>
            <a:pPr>
              <a:buFont typeface="Wingdings" charset="2"/>
              <a:buNone/>
            </a:pPr>
            <a:endParaRPr lang="en-US" sz="4800" dirty="0">
              <a:latin typeface="Verdana" charset="0"/>
            </a:endParaRPr>
          </a:p>
          <a:p>
            <a:pPr>
              <a:buFont typeface="Wingdings" charset="2"/>
              <a:buNone/>
            </a:pPr>
            <a:endParaRPr lang="en-US" sz="4800" dirty="0">
              <a:latin typeface="Verdana" charset="0"/>
            </a:endParaRPr>
          </a:p>
          <a:p>
            <a:pPr>
              <a:buFont typeface="Wingdings" charset="2"/>
              <a:buNone/>
            </a:pPr>
            <a:r>
              <a:rPr lang="en-US" sz="4800" dirty="0">
                <a:latin typeface="Verdana" charset="0"/>
              </a:rPr>
              <a:t>2 </a:t>
            </a:r>
            <a:r>
              <a:rPr lang="en-US" sz="4800" dirty="0" err="1">
                <a:latin typeface="Verdana" charset="0"/>
              </a:rPr>
              <a:t>ASUs</a:t>
            </a:r>
            <a:r>
              <a:rPr lang="en-US" sz="4800" dirty="0">
                <a:latin typeface="Verdana" charset="0"/>
              </a:rPr>
              <a:t> are connected</a:t>
            </a:r>
          </a:p>
          <a:p>
            <a:pPr>
              <a:buFont typeface="Wingdings" charset="2"/>
              <a:buNone/>
            </a:pPr>
            <a:r>
              <a:rPr lang="en-US" sz="4800" dirty="0">
                <a:latin typeface="Verdana" charset="0"/>
              </a:rPr>
              <a:t>two by two using an </a:t>
            </a:r>
          </a:p>
          <a:p>
            <a:pPr>
              <a:buFont typeface="Wingdings" charset="2"/>
              <a:buNone/>
            </a:pPr>
            <a:r>
              <a:rPr lang="en-US" sz="4800" dirty="0">
                <a:latin typeface="Verdana" charset="0"/>
              </a:rPr>
              <a:t>inter-connect to form a </a:t>
            </a:r>
          </a:p>
          <a:p>
            <a:pPr>
              <a:buFont typeface="Wingdings" charset="2"/>
              <a:buNone/>
            </a:pPr>
            <a:r>
              <a:rPr lang="en-US" sz="4800" dirty="0">
                <a:latin typeface="Verdana" charset="0"/>
              </a:rPr>
              <a:t>slab. A slab is connected </a:t>
            </a:r>
          </a:p>
          <a:p>
            <a:pPr>
              <a:buFont typeface="Wingdings" charset="2"/>
              <a:buNone/>
            </a:pPr>
            <a:r>
              <a:rPr lang="en-US" sz="4800" dirty="0">
                <a:latin typeface="Verdana" charset="0"/>
              </a:rPr>
              <a:t>to a DIF using an </a:t>
            </a:r>
          </a:p>
          <a:p>
            <a:pPr>
              <a:buFont typeface="Wingdings" charset="2"/>
              <a:buNone/>
            </a:pPr>
            <a:r>
              <a:rPr lang="en-US" sz="4800" dirty="0">
                <a:latin typeface="Verdana" charset="0"/>
              </a:rPr>
              <a:t>Interconnect board</a:t>
            </a:r>
            <a:r>
              <a:rPr lang="en-US" sz="4800" dirty="0" smtClean="0">
                <a:latin typeface="Verdana" charset="0"/>
              </a:rPr>
              <a:t>  3 </a:t>
            </a:r>
            <a:r>
              <a:rPr lang="en-US" sz="4800" dirty="0" err="1">
                <a:latin typeface="Verdana" charset="0"/>
              </a:rPr>
              <a:t>DIFs</a:t>
            </a:r>
            <a:r>
              <a:rPr lang="en-US" sz="4800" dirty="0">
                <a:latin typeface="Verdana" charset="0"/>
              </a:rPr>
              <a:t> are needed for</a:t>
            </a:r>
            <a:r>
              <a:rPr lang="en-US" sz="4800" dirty="0" smtClean="0">
                <a:latin typeface="Verdana" charset="0"/>
              </a:rPr>
              <a:t> 1m</a:t>
            </a:r>
            <a:r>
              <a:rPr lang="en-US" sz="4800" baseline="30000" dirty="0" smtClean="0">
                <a:latin typeface="Verdana" charset="0"/>
              </a:rPr>
              <a:t>2</a:t>
            </a:r>
            <a:r>
              <a:rPr lang="en-US" sz="4800" dirty="0" smtClean="0">
                <a:latin typeface="Verdana" charset="0"/>
              </a:rPr>
              <a:t> </a:t>
            </a:r>
            <a:r>
              <a:rPr lang="en-US" sz="4800" dirty="0">
                <a:latin typeface="Verdana" charset="0"/>
              </a:rPr>
              <a:t>integrated circuit</a:t>
            </a:r>
          </a:p>
          <a:p>
            <a:pPr>
              <a:buFont typeface="Wingdings" charset="2"/>
              <a:buNone/>
            </a:pPr>
            <a:r>
              <a:rPr lang="en-US" sz="1800" dirty="0">
                <a:latin typeface="Verdana" charset="0"/>
              </a:rPr>
              <a:t> </a:t>
            </a:r>
          </a:p>
          <a:p>
            <a:pPr>
              <a:buFont typeface="Wingdings" charset="2"/>
              <a:buNone/>
            </a:pPr>
            <a:r>
              <a:rPr lang="fr-FR" sz="1800" dirty="0">
                <a:latin typeface="Verdana" charset="0"/>
              </a:rPr>
              <a:t> </a:t>
            </a:r>
          </a:p>
        </p:txBody>
      </p:sp>
      <p:sp>
        <p:nvSpPr>
          <p:cNvPr id="424966" name="Text Box 6"/>
          <p:cNvSpPr txBox="1">
            <a:spLocks noChangeArrowheads="1"/>
          </p:cNvSpPr>
          <p:nvPr/>
        </p:nvSpPr>
        <p:spPr bwMode="auto">
          <a:xfrm>
            <a:off x="441325" y="762000"/>
            <a:ext cx="7635875" cy="457200"/>
          </a:xfrm>
          <a:prstGeom prst="rect">
            <a:avLst/>
          </a:prstGeom>
          <a:noFill/>
          <a:ln w="9525">
            <a:noFill/>
            <a:miter lim="800000"/>
            <a:headEnd/>
            <a:tailEnd/>
          </a:ln>
          <a:effectLst/>
        </p:spPr>
        <p:txBody>
          <a:bodyPr>
            <a:prstTxWarp prst="textNoShape">
              <a:avLst/>
            </a:prstTxWarp>
            <a:spAutoFit/>
          </a:bodyPr>
          <a:lstStyle/>
          <a:p>
            <a:r>
              <a:rPr lang="en-US" sz="2400"/>
              <a:t>Readout Electronics : ASU</a:t>
            </a: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 name="Espace réservé du numéro de diapositive 4"/>
          <p:cNvSpPr>
            <a:spLocks noGrp="1"/>
          </p:cNvSpPr>
          <p:nvPr>
            <p:ph type="sldNum" sz="quarter" idx="11"/>
          </p:nvPr>
        </p:nvSpPr>
        <p:spPr/>
        <p:txBody>
          <a:bodyPr/>
          <a:lstStyle/>
          <a:p>
            <a:fld id="{F6FD428B-C19D-2E42-975A-297CCDFD6D47}" type="slidenum">
              <a:rPr lang="en-US"/>
              <a:pPr/>
              <a:t>32</a:t>
            </a:fld>
            <a:endParaRPr lang="en-US"/>
          </a:p>
        </p:txBody>
      </p:sp>
      <p:grpSp>
        <p:nvGrpSpPr>
          <p:cNvPr id="2" name="Group 2"/>
          <p:cNvGrpSpPr>
            <a:grpSpLocks/>
          </p:cNvGrpSpPr>
          <p:nvPr/>
        </p:nvGrpSpPr>
        <p:grpSpPr bwMode="auto">
          <a:xfrm>
            <a:off x="228600" y="4114800"/>
            <a:ext cx="5953125" cy="2776538"/>
            <a:chOff x="1247" y="754"/>
            <a:chExt cx="3560" cy="2903"/>
          </a:xfrm>
        </p:grpSpPr>
        <p:grpSp>
          <p:nvGrpSpPr>
            <p:cNvPr id="3" name="Group 3"/>
            <p:cNvGrpSpPr>
              <a:grpSpLocks/>
            </p:cNvGrpSpPr>
            <p:nvPr/>
          </p:nvGrpSpPr>
          <p:grpSpPr bwMode="auto">
            <a:xfrm>
              <a:off x="1247" y="754"/>
              <a:ext cx="3560" cy="2903"/>
              <a:chOff x="912" y="1104"/>
              <a:chExt cx="4835" cy="2903"/>
            </a:xfrm>
          </p:grpSpPr>
          <p:sp>
            <p:nvSpPr>
              <p:cNvPr id="496644" name="Text Box 4"/>
              <p:cNvSpPr txBox="1">
                <a:spLocks noChangeArrowheads="1"/>
              </p:cNvSpPr>
              <p:nvPr/>
            </p:nvSpPr>
            <p:spPr bwMode="auto">
              <a:xfrm>
                <a:off x="933" y="3575"/>
                <a:ext cx="149" cy="384"/>
              </a:xfrm>
              <a:prstGeom prst="rect">
                <a:avLst/>
              </a:prstGeom>
              <a:noFill/>
              <a:ln w="9525">
                <a:noFill/>
                <a:miter lim="800000"/>
                <a:headEnd/>
                <a:tailEnd/>
              </a:ln>
              <a:effectLst/>
            </p:spPr>
            <p:txBody>
              <a:bodyPr wrap="none">
                <a:prstTxWarp prst="textNoShape">
                  <a:avLst/>
                </a:prstTxWarp>
                <a:spAutoFit/>
              </a:bodyPr>
              <a:lstStyle/>
              <a:p>
                <a:endParaRPr lang="fr-FR">
                  <a:latin typeface="Arial" charset="0"/>
                  <a:ea typeface="Times New Roman" charset="0"/>
                  <a:cs typeface="Times New Roman" charset="0"/>
                </a:endParaRPr>
              </a:p>
            </p:txBody>
          </p:sp>
          <p:sp>
            <p:nvSpPr>
              <p:cNvPr id="496645" name="Rectangle 5"/>
              <p:cNvSpPr>
                <a:spLocks noChangeArrowheads="1"/>
              </p:cNvSpPr>
              <p:nvPr/>
            </p:nvSpPr>
            <p:spPr bwMode="auto">
              <a:xfrm>
                <a:off x="3120" y="1104"/>
                <a:ext cx="1104" cy="225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46" name="Rectangle 6"/>
              <p:cNvSpPr>
                <a:spLocks noChangeArrowheads="1"/>
              </p:cNvSpPr>
              <p:nvPr/>
            </p:nvSpPr>
            <p:spPr bwMode="auto">
              <a:xfrm>
                <a:off x="2016" y="1104"/>
                <a:ext cx="1104" cy="225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47" name="Rectangle 7"/>
              <p:cNvSpPr>
                <a:spLocks noChangeArrowheads="1"/>
              </p:cNvSpPr>
              <p:nvPr/>
            </p:nvSpPr>
            <p:spPr bwMode="auto">
              <a:xfrm>
                <a:off x="912" y="1104"/>
                <a:ext cx="1104" cy="2256"/>
              </a:xfrm>
              <a:prstGeom prst="rect">
                <a:avLst/>
              </a:prstGeom>
              <a:solidFill>
                <a:schemeClr val="accent1"/>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48" name="Oval 8"/>
              <p:cNvSpPr>
                <a:spLocks noChangeArrowheads="1"/>
              </p:cNvSpPr>
              <p:nvPr/>
            </p:nvSpPr>
            <p:spPr bwMode="auto">
              <a:xfrm>
                <a:off x="3312" y="1488"/>
                <a:ext cx="720" cy="28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GB"/>
              </a:p>
            </p:txBody>
          </p:sp>
          <p:sp>
            <p:nvSpPr>
              <p:cNvPr id="496649" name="Oval 9"/>
              <p:cNvSpPr>
                <a:spLocks noChangeArrowheads="1"/>
              </p:cNvSpPr>
              <p:nvPr/>
            </p:nvSpPr>
            <p:spPr bwMode="auto">
              <a:xfrm>
                <a:off x="2208" y="1536"/>
                <a:ext cx="720" cy="28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GB"/>
              </a:p>
            </p:txBody>
          </p:sp>
          <p:sp>
            <p:nvSpPr>
              <p:cNvPr id="496650" name="Oval 10"/>
              <p:cNvSpPr>
                <a:spLocks noChangeArrowheads="1"/>
              </p:cNvSpPr>
              <p:nvPr/>
            </p:nvSpPr>
            <p:spPr bwMode="auto">
              <a:xfrm>
                <a:off x="1104" y="2880"/>
                <a:ext cx="720" cy="28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endParaRPr lang="en-GB"/>
              </a:p>
            </p:txBody>
          </p:sp>
          <p:sp>
            <p:nvSpPr>
              <p:cNvPr id="496651" name="Rectangle 11"/>
              <p:cNvSpPr>
                <a:spLocks noChangeArrowheads="1"/>
              </p:cNvSpPr>
              <p:nvPr/>
            </p:nvSpPr>
            <p:spPr bwMode="auto">
              <a:xfrm>
                <a:off x="4224" y="1248"/>
                <a:ext cx="432" cy="48"/>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52" name="Rectangle 12"/>
              <p:cNvSpPr>
                <a:spLocks noChangeArrowheads="1"/>
              </p:cNvSpPr>
              <p:nvPr/>
            </p:nvSpPr>
            <p:spPr bwMode="auto">
              <a:xfrm>
                <a:off x="4224" y="3072"/>
                <a:ext cx="432" cy="48"/>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53" name="Rectangle 13"/>
              <p:cNvSpPr>
                <a:spLocks noChangeArrowheads="1"/>
              </p:cNvSpPr>
              <p:nvPr/>
            </p:nvSpPr>
            <p:spPr bwMode="auto">
              <a:xfrm>
                <a:off x="4224" y="3024"/>
                <a:ext cx="432" cy="48"/>
              </a:xfrm>
              <a:prstGeom prst="rect">
                <a:avLst/>
              </a:prstGeom>
              <a:solidFill>
                <a:schemeClr val="folHlink"/>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54" name="Text Box 14"/>
              <p:cNvSpPr txBox="1">
                <a:spLocks noChangeArrowheads="1"/>
              </p:cNvSpPr>
              <p:nvPr/>
            </p:nvSpPr>
            <p:spPr bwMode="auto">
              <a:xfrm>
                <a:off x="4694" y="1154"/>
                <a:ext cx="882" cy="383"/>
              </a:xfrm>
              <a:prstGeom prst="rect">
                <a:avLst/>
              </a:prstGeom>
              <a:noFill/>
              <a:ln w="9525">
                <a:noFill/>
                <a:miter lim="800000"/>
                <a:headEnd/>
                <a:tailEnd/>
              </a:ln>
              <a:effectLst/>
            </p:spPr>
            <p:txBody>
              <a:bodyPr wrap="none">
                <a:prstTxWarp prst="textNoShape">
                  <a:avLst/>
                </a:prstTxWarp>
                <a:spAutoFit/>
              </a:bodyPr>
              <a:lstStyle/>
              <a:p>
                <a:r>
                  <a:rPr lang="en-US">
                    <a:latin typeface="Arial" charset="0"/>
                    <a:ea typeface="Times New Roman" charset="0"/>
                    <a:cs typeface="Times New Roman" charset="0"/>
                  </a:rPr>
                  <a:t>Gas inlet</a:t>
                </a:r>
              </a:p>
            </p:txBody>
          </p:sp>
          <p:sp>
            <p:nvSpPr>
              <p:cNvPr id="496655" name="Text Box 15"/>
              <p:cNvSpPr txBox="1">
                <a:spLocks noChangeArrowheads="1"/>
              </p:cNvSpPr>
              <p:nvPr/>
            </p:nvSpPr>
            <p:spPr bwMode="auto">
              <a:xfrm>
                <a:off x="4752" y="2976"/>
                <a:ext cx="995" cy="384"/>
              </a:xfrm>
              <a:prstGeom prst="rect">
                <a:avLst/>
              </a:prstGeom>
              <a:noFill/>
              <a:ln w="9525">
                <a:noFill/>
                <a:miter lim="800000"/>
                <a:headEnd/>
                <a:tailEnd/>
              </a:ln>
              <a:effectLst/>
            </p:spPr>
            <p:txBody>
              <a:bodyPr wrap="none">
                <a:prstTxWarp prst="textNoShape">
                  <a:avLst/>
                </a:prstTxWarp>
                <a:spAutoFit/>
              </a:bodyPr>
              <a:lstStyle/>
              <a:p>
                <a:r>
                  <a:rPr lang="en-US">
                    <a:latin typeface="Arial" charset="0"/>
                    <a:ea typeface="Times New Roman" charset="0"/>
                    <a:cs typeface="Times New Roman" charset="0"/>
                  </a:rPr>
                  <a:t>Gas outlet</a:t>
                </a:r>
              </a:p>
            </p:txBody>
          </p:sp>
          <p:sp>
            <p:nvSpPr>
              <p:cNvPr id="496656" name="Rectangle 16"/>
              <p:cNvSpPr>
                <a:spLocks noChangeArrowheads="1"/>
              </p:cNvSpPr>
              <p:nvPr/>
            </p:nvSpPr>
            <p:spPr bwMode="auto">
              <a:xfrm>
                <a:off x="1200" y="3360"/>
                <a:ext cx="192" cy="240"/>
              </a:xfrm>
              <a:prstGeom prst="rect">
                <a:avLst/>
              </a:prstGeom>
              <a:solidFill>
                <a:srgbClr val="FFFF66"/>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57" name="Rectangle 17"/>
              <p:cNvSpPr>
                <a:spLocks noChangeArrowheads="1"/>
              </p:cNvSpPr>
              <p:nvPr/>
            </p:nvSpPr>
            <p:spPr bwMode="auto">
              <a:xfrm>
                <a:off x="2256" y="3360"/>
                <a:ext cx="192" cy="240"/>
              </a:xfrm>
              <a:prstGeom prst="rect">
                <a:avLst/>
              </a:prstGeom>
              <a:solidFill>
                <a:srgbClr val="FFFF66"/>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58" name="Rectangle 18"/>
              <p:cNvSpPr>
                <a:spLocks noChangeArrowheads="1"/>
              </p:cNvSpPr>
              <p:nvPr/>
            </p:nvSpPr>
            <p:spPr bwMode="auto">
              <a:xfrm>
                <a:off x="3264" y="3360"/>
                <a:ext cx="192" cy="240"/>
              </a:xfrm>
              <a:prstGeom prst="rect">
                <a:avLst/>
              </a:prstGeom>
              <a:solidFill>
                <a:srgbClr val="FFFF66"/>
              </a:solidFill>
              <a:ln w="9525">
                <a:solidFill>
                  <a:schemeClr val="tx1"/>
                </a:solidFill>
                <a:miter lim="800000"/>
                <a:headEnd/>
                <a:tailEnd/>
              </a:ln>
              <a:effectLst/>
            </p:spPr>
            <p:txBody>
              <a:bodyPr wrap="none" anchor="ctr">
                <a:prstTxWarp prst="textNoShape">
                  <a:avLst/>
                </a:prstTxWarp>
              </a:bodyPr>
              <a:lstStyle/>
              <a:p>
                <a:endParaRPr lang="en-GB"/>
              </a:p>
            </p:txBody>
          </p:sp>
          <p:sp>
            <p:nvSpPr>
              <p:cNvPr id="496659" name="Text Box 19"/>
              <p:cNvSpPr txBox="1">
                <a:spLocks noChangeArrowheads="1"/>
              </p:cNvSpPr>
              <p:nvPr/>
            </p:nvSpPr>
            <p:spPr bwMode="auto">
              <a:xfrm>
                <a:off x="1140" y="3624"/>
                <a:ext cx="552" cy="383"/>
              </a:xfrm>
              <a:prstGeom prst="rect">
                <a:avLst/>
              </a:prstGeom>
              <a:noFill/>
              <a:ln w="9525">
                <a:noFill/>
                <a:miter lim="800000"/>
                <a:headEnd/>
                <a:tailEnd/>
              </a:ln>
              <a:effectLst/>
            </p:spPr>
            <p:txBody>
              <a:bodyPr wrap="none">
                <a:prstTxWarp prst="textNoShape">
                  <a:avLst/>
                </a:prstTxWarp>
                <a:spAutoFit/>
              </a:bodyPr>
              <a:lstStyle/>
              <a:p>
                <a:r>
                  <a:rPr lang="en-US">
                    <a:latin typeface="Arial" charset="0"/>
                    <a:ea typeface="Times New Roman" charset="0"/>
                    <a:cs typeface="Times New Roman" charset="0"/>
                  </a:rPr>
                  <a:t>DIF6</a:t>
                </a:r>
              </a:p>
            </p:txBody>
          </p:sp>
        </p:grpSp>
        <p:sp>
          <p:nvSpPr>
            <p:cNvPr id="496660" name="Text Box 20"/>
            <p:cNvSpPr txBox="1">
              <a:spLocks noChangeArrowheads="1"/>
            </p:cNvSpPr>
            <p:nvPr/>
          </p:nvSpPr>
          <p:spPr bwMode="auto">
            <a:xfrm>
              <a:off x="2154" y="3290"/>
              <a:ext cx="421" cy="352"/>
            </a:xfrm>
            <a:prstGeom prst="rect">
              <a:avLst/>
            </a:prstGeom>
            <a:noFill/>
            <a:ln w="28575">
              <a:noFill/>
              <a:miter lim="800000"/>
              <a:headEnd/>
              <a:tailEnd/>
            </a:ln>
            <a:effectLst/>
          </p:spPr>
          <p:txBody>
            <a:bodyPr>
              <a:prstTxWarp prst="textNoShape">
                <a:avLst/>
              </a:prstTxWarp>
              <a:spAutoFit/>
            </a:bodyPr>
            <a:lstStyle/>
            <a:p>
              <a:r>
                <a:rPr lang="en-US" sz="1600">
                  <a:ea typeface="Times New Roman" charset="0"/>
                  <a:cs typeface="Times New Roman" charset="0"/>
                </a:rPr>
                <a:t>DIF9</a:t>
              </a:r>
            </a:p>
          </p:txBody>
        </p:sp>
        <p:sp>
          <p:nvSpPr>
            <p:cNvPr id="496661" name="Rectangle 21"/>
            <p:cNvSpPr>
              <a:spLocks noChangeArrowheads="1"/>
            </p:cNvSpPr>
            <p:nvPr/>
          </p:nvSpPr>
          <p:spPr bwMode="auto">
            <a:xfrm>
              <a:off x="2880" y="3267"/>
              <a:ext cx="479" cy="352"/>
            </a:xfrm>
            <a:prstGeom prst="rect">
              <a:avLst/>
            </a:prstGeom>
            <a:noFill/>
            <a:ln w="28575">
              <a:noFill/>
              <a:miter lim="800000"/>
              <a:headEnd/>
              <a:tailEnd/>
            </a:ln>
            <a:effectLst/>
          </p:spPr>
          <p:txBody>
            <a:bodyPr wrap="none">
              <a:prstTxWarp prst="textNoShape">
                <a:avLst/>
              </a:prstTxWarp>
              <a:spAutoFit/>
            </a:bodyPr>
            <a:lstStyle/>
            <a:p>
              <a:r>
                <a:rPr lang="en-US" sz="1600">
                  <a:ea typeface="Times New Roman" charset="0"/>
                  <a:cs typeface="Times New Roman" charset="0"/>
                </a:rPr>
                <a:t>DIF10</a:t>
              </a:r>
            </a:p>
          </p:txBody>
        </p:sp>
      </p:grpSp>
      <p:pic>
        <p:nvPicPr>
          <p:cNvPr id="496662" name="Picture 22" descr="09112009797"/>
          <p:cNvPicPr>
            <a:picLocks noChangeAspect="1" noChangeArrowheads="1"/>
          </p:cNvPicPr>
          <p:nvPr/>
        </p:nvPicPr>
        <p:blipFill>
          <a:blip r:embed="rId3"/>
          <a:srcRect/>
          <a:stretch>
            <a:fillRect/>
          </a:stretch>
        </p:blipFill>
        <p:spPr bwMode="auto">
          <a:xfrm>
            <a:off x="4572000" y="1600200"/>
            <a:ext cx="4191000" cy="4648200"/>
          </a:xfrm>
          <a:prstGeom prst="rect">
            <a:avLst/>
          </a:prstGeom>
          <a:noFill/>
        </p:spPr>
      </p:pic>
      <p:pic>
        <p:nvPicPr>
          <p:cNvPr id="496663" name="Picture 23" descr="LargeChamberSuperImposeAreas"/>
          <p:cNvPicPr>
            <a:picLocks noChangeAspect="1" noChangeArrowheads="1"/>
          </p:cNvPicPr>
          <p:nvPr/>
        </p:nvPicPr>
        <p:blipFill>
          <a:blip r:embed="rId4"/>
          <a:srcRect/>
          <a:stretch>
            <a:fillRect/>
          </a:stretch>
        </p:blipFill>
        <p:spPr bwMode="auto">
          <a:xfrm>
            <a:off x="0" y="1371600"/>
            <a:ext cx="4648200" cy="2743200"/>
          </a:xfrm>
          <a:prstGeom prst="rect">
            <a:avLst/>
          </a:prstGeom>
          <a:noFill/>
        </p:spPr>
      </p:pic>
      <p:sp>
        <p:nvSpPr>
          <p:cNvPr id="496664" name="Text Box 24"/>
          <p:cNvSpPr txBox="1">
            <a:spLocks noChangeArrowheads="1"/>
          </p:cNvSpPr>
          <p:nvPr/>
        </p:nvSpPr>
        <p:spPr bwMode="auto">
          <a:xfrm>
            <a:off x="4486275" y="5345113"/>
            <a:ext cx="4094163"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bg1"/>
                </a:solidFill>
                <a:latin typeface="Arial" charset="0"/>
              </a:rPr>
              <a:t>Acquisition based on CMS XDAQ  </a:t>
            </a:r>
          </a:p>
        </p:txBody>
      </p:sp>
      <p:sp>
        <p:nvSpPr>
          <p:cNvPr id="496665" name="Text Box 25"/>
          <p:cNvSpPr txBox="1">
            <a:spLocks noChangeArrowheads="1"/>
          </p:cNvSpPr>
          <p:nvPr/>
        </p:nvSpPr>
        <p:spPr bwMode="auto">
          <a:xfrm>
            <a:off x="228600" y="449263"/>
            <a:ext cx="2154238" cy="579437"/>
          </a:xfrm>
          <a:prstGeom prst="rect">
            <a:avLst/>
          </a:prstGeom>
          <a:noFill/>
          <a:ln w="9525">
            <a:noFill/>
            <a:miter lim="800000"/>
            <a:headEnd/>
            <a:tailEnd/>
          </a:ln>
          <a:effectLst/>
        </p:spPr>
        <p:txBody>
          <a:bodyPr wrap="none">
            <a:prstTxWarp prst="textNoShape">
              <a:avLst/>
            </a:prstTxWarp>
            <a:spAutoFit/>
          </a:bodyPr>
          <a:lstStyle/>
          <a:p>
            <a:r>
              <a:rPr lang="en-US" sz="3200" b="1">
                <a:solidFill>
                  <a:srgbClr val="CC3300"/>
                </a:solidFill>
              </a:rPr>
              <a:t>Detector</a:t>
            </a:r>
          </a:p>
        </p:txBody>
      </p:sp>
      <p:sp>
        <p:nvSpPr>
          <p:cNvPr id="496666" name="Text Box 26"/>
          <p:cNvSpPr txBox="1">
            <a:spLocks noChangeArrowheads="1"/>
          </p:cNvSpPr>
          <p:nvPr/>
        </p:nvSpPr>
        <p:spPr bwMode="auto">
          <a:xfrm>
            <a:off x="365125" y="946150"/>
            <a:ext cx="3810000" cy="457200"/>
          </a:xfrm>
          <a:prstGeom prst="rect">
            <a:avLst/>
          </a:prstGeom>
          <a:noFill/>
          <a:ln w="9525">
            <a:noFill/>
            <a:miter lim="800000"/>
            <a:headEnd/>
            <a:tailEnd/>
          </a:ln>
          <a:effectLst/>
        </p:spPr>
        <p:txBody>
          <a:bodyPr wrap="none">
            <a:prstTxWarp prst="textNoShape">
              <a:avLst/>
            </a:prstTxWarp>
            <a:spAutoFit/>
          </a:bodyPr>
          <a:lstStyle/>
          <a:p>
            <a:r>
              <a:rPr lang="en-US" sz="2400"/>
              <a:t>Homogeneity validation</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ZoneTexte 15"/>
          <p:cNvSpPr txBox="1"/>
          <p:nvPr/>
        </p:nvSpPr>
        <p:spPr>
          <a:xfrm>
            <a:off x="2306638" y="1752600"/>
            <a:ext cx="4395787" cy="369332"/>
          </a:xfrm>
          <a:prstGeom prst="rect">
            <a:avLst/>
          </a:prstGeom>
          <a:solidFill>
            <a:schemeClr val="bg1"/>
          </a:solidFill>
        </p:spPr>
        <p:txBody>
          <a:bodyPr wrap="square" rtlCol="0">
            <a:spAutoFit/>
          </a:bodyPr>
          <a:lstStyle/>
          <a:p>
            <a:endParaRPr lang="en-GB" dirty="0"/>
          </a:p>
        </p:txBody>
      </p:sp>
      <p:sp>
        <p:nvSpPr>
          <p:cNvPr id="64514" name="Text Box 1"/>
          <p:cNvSpPr txBox="1">
            <a:spLocks noChangeArrowheads="1"/>
          </p:cNvSpPr>
          <p:nvPr/>
        </p:nvSpPr>
        <p:spPr bwMode="auto">
          <a:xfrm>
            <a:off x="3379788" y="0"/>
            <a:ext cx="1978025" cy="490538"/>
          </a:xfrm>
          <a:prstGeom prst="rect">
            <a:avLst/>
          </a:prstGeom>
          <a:noFill/>
          <a:ln w="9525">
            <a:noFill/>
            <a:round/>
            <a:headEnd/>
            <a:tailEnd/>
          </a:ln>
        </p:spPr>
        <p:txBody>
          <a:bodyPr wrap="none" lIns="90000" tIns="45000" rIns="90000" bIns="45000">
            <a:prstTxWarp prst="textNoShape">
              <a:avLst/>
            </a:prstTxWarp>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600" b="1">
                <a:solidFill>
                  <a:srgbClr val="000000"/>
                </a:solidFill>
              </a:rPr>
              <a:t>Digitisation</a:t>
            </a:r>
          </a:p>
        </p:txBody>
      </p:sp>
      <p:sp>
        <p:nvSpPr>
          <p:cNvPr id="64515" name="Text Box 2"/>
          <p:cNvSpPr txBox="1">
            <a:spLocks noChangeArrowheads="1"/>
          </p:cNvSpPr>
          <p:nvPr/>
        </p:nvSpPr>
        <p:spPr bwMode="auto">
          <a:xfrm>
            <a:off x="423863" y="652463"/>
            <a:ext cx="8066087" cy="587375"/>
          </a:xfrm>
          <a:prstGeom prst="rect">
            <a:avLst/>
          </a:prstGeom>
          <a:noFill/>
          <a:ln w="9525">
            <a:noFill/>
            <a:round/>
            <a:headEnd/>
            <a:tailEnd/>
          </a:ln>
        </p:spPr>
        <p:txBody>
          <a:bodyPr lIns="90000" tIns="45000" rIns="90000" bIns="45000">
            <a:prstTxWarp prst="textNoShape">
              <a:avLst/>
            </a:prstTxWarp>
          </a:bodyPr>
          <a:lstStyle/>
          <a:p>
            <a:pPr>
              <a:buSzPct val="6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rPr>
              <a:t>  First step:</a:t>
            </a:r>
          </a:p>
          <a:p>
            <a:pPr>
              <a:buSzPct val="6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0000"/>
                </a:solidFill>
              </a:rPr>
              <a:t>  Measure GRPC analog signal with cosmic muon</a:t>
            </a:r>
          </a:p>
        </p:txBody>
      </p:sp>
      <p:grpSp>
        <p:nvGrpSpPr>
          <p:cNvPr id="2" name="Group 41"/>
          <p:cNvGrpSpPr>
            <a:grpSpLocks/>
          </p:cNvGrpSpPr>
          <p:nvPr/>
        </p:nvGrpSpPr>
        <p:grpSpPr bwMode="auto">
          <a:xfrm>
            <a:off x="2306638" y="1781175"/>
            <a:ext cx="4627562" cy="4106863"/>
            <a:chOff x="2700" y="1122"/>
            <a:chExt cx="2915" cy="2587"/>
          </a:xfrm>
        </p:grpSpPr>
        <p:grpSp>
          <p:nvGrpSpPr>
            <p:cNvPr id="3" name="Group 42"/>
            <p:cNvGrpSpPr>
              <a:grpSpLocks/>
            </p:cNvGrpSpPr>
            <p:nvPr/>
          </p:nvGrpSpPr>
          <p:grpSpPr bwMode="auto">
            <a:xfrm>
              <a:off x="2700" y="1207"/>
              <a:ext cx="2915" cy="2502"/>
              <a:chOff x="2700" y="1207"/>
              <a:chExt cx="2915" cy="2502"/>
            </a:xfrm>
          </p:grpSpPr>
          <p:sp>
            <p:nvSpPr>
              <p:cNvPr id="64519" name="Rectangle 43"/>
              <p:cNvSpPr>
                <a:spLocks noChangeArrowheads="1"/>
              </p:cNvSpPr>
              <p:nvPr/>
            </p:nvSpPr>
            <p:spPr bwMode="auto">
              <a:xfrm>
                <a:off x="3793" y="3378"/>
                <a:ext cx="693" cy="332"/>
              </a:xfrm>
              <a:prstGeom prst="rect">
                <a:avLst/>
              </a:prstGeom>
              <a:no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000000"/>
                    </a:solidFill>
                    <a:latin typeface="Calibri" charset="0"/>
                  </a:rPr>
                  <a:t>Charge(pC)</a:t>
                </a:r>
              </a:p>
            </p:txBody>
          </p:sp>
          <p:pic>
            <p:nvPicPr>
              <p:cNvPr id="64520" name="Picture 44"/>
              <p:cNvPicPr>
                <a:picLocks noChangeAspect="1" noChangeArrowheads="1"/>
              </p:cNvPicPr>
              <p:nvPr/>
            </p:nvPicPr>
            <p:blipFill>
              <a:blip r:embed="rId3"/>
              <a:srcRect/>
              <a:stretch>
                <a:fillRect/>
              </a:stretch>
            </p:blipFill>
            <p:spPr bwMode="auto">
              <a:xfrm>
                <a:off x="2700" y="1297"/>
                <a:ext cx="2769" cy="2124"/>
              </a:xfrm>
              <a:prstGeom prst="rect">
                <a:avLst/>
              </a:prstGeom>
              <a:noFill/>
              <a:ln w="9525">
                <a:noFill/>
                <a:round/>
                <a:headEnd/>
                <a:tailEnd/>
              </a:ln>
            </p:spPr>
          </p:pic>
          <p:sp>
            <p:nvSpPr>
              <p:cNvPr id="64521" name="Rectangle 45"/>
              <p:cNvSpPr>
                <a:spLocks noChangeArrowheads="1"/>
              </p:cNvSpPr>
              <p:nvPr/>
            </p:nvSpPr>
            <p:spPr bwMode="auto">
              <a:xfrm>
                <a:off x="2744" y="1207"/>
                <a:ext cx="1402" cy="212"/>
              </a:xfrm>
              <a:prstGeom prst="rect">
                <a:avLst/>
              </a:prstGeom>
              <a:no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Times New Roman" charset="0"/>
                    <a:ea typeface="Times New Roman" charset="0"/>
                    <a:cs typeface="Times New Roman" charset="0"/>
                  </a:rPr>
                  <a:t>Polya-distribution:</a:t>
                </a:r>
              </a:p>
            </p:txBody>
          </p:sp>
          <p:pic>
            <p:nvPicPr>
              <p:cNvPr id="64522" name="Picture 46"/>
              <p:cNvPicPr>
                <a:picLocks noChangeAspect="1" noChangeArrowheads="1"/>
              </p:cNvPicPr>
              <p:nvPr/>
            </p:nvPicPr>
            <p:blipFill>
              <a:blip r:embed="rId4"/>
              <a:srcRect/>
              <a:stretch>
                <a:fillRect/>
              </a:stretch>
            </p:blipFill>
            <p:spPr bwMode="auto">
              <a:xfrm>
                <a:off x="4420" y="1879"/>
                <a:ext cx="938" cy="428"/>
              </a:xfrm>
              <a:prstGeom prst="rect">
                <a:avLst/>
              </a:prstGeom>
              <a:noFill/>
              <a:ln w="9525">
                <a:noFill/>
                <a:round/>
                <a:headEnd/>
                <a:tailEnd/>
              </a:ln>
            </p:spPr>
          </p:pic>
          <p:sp>
            <p:nvSpPr>
              <p:cNvPr id="64523" name="Line 47"/>
              <p:cNvSpPr>
                <a:spLocks noChangeShapeType="1"/>
              </p:cNvSpPr>
              <p:nvPr/>
            </p:nvSpPr>
            <p:spPr bwMode="auto">
              <a:xfrm>
                <a:off x="3498" y="2688"/>
                <a:ext cx="139" cy="1"/>
              </a:xfrm>
              <a:prstGeom prst="line">
                <a:avLst/>
              </a:prstGeom>
              <a:noFill/>
              <a:ln w="19080">
                <a:solidFill>
                  <a:srgbClr val="333399"/>
                </a:solidFill>
                <a:miter lim="800000"/>
                <a:headEnd/>
                <a:tailEnd/>
              </a:ln>
            </p:spPr>
            <p:txBody>
              <a:bodyPr>
                <a:prstTxWarp prst="textNoShape">
                  <a:avLst/>
                </a:prstTxWarp>
              </a:bodyPr>
              <a:lstStyle/>
              <a:p>
                <a:endParaRPr lang="en-GB"/>
              </a:p>
            </p:txBody>
          </p:sp>
          <p:sp>
            <p:nvSpPr>
              <p:cNvPr id="64524" name="Rectangle 48"/>
              <p:cNvSpPr>
                <a:spLocks noChangeArrowheads="1"/>
              </p:cNvSpPr>
              <p:nvPr/>
            </p:nvSpPr>
            <p:spPr bwMode="auto">
              <a:xfrm>
                <a:off x="3638" y="2571"/>
                <a:ext cx="965" cy="366"/>
              </a:xfrm>
              <a:prstGeom prst="rect">
                <a:avLst/>
              </a:prstGeom>
              <a:no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charset="0"/>
                  </a:rPr>
                  <a:t>Cosmic Charge</a:t>
                </a:r>
              </a:p>
            </p:txBody>
          </p:sp>
          <p:sp>
            <p:nvSpPr>
              <p:cNvPr id="64525" name="Line 49"/>
              <p:cNvSpPr>
                <a:spLocks noChangeShapeType="1"/>
              </p:cNvSpPr>
              <p:nvPr/>
            </p:nvSpPr>
            <p:spPr bwMode="auto">
              <a:xfrm>
                <a:off x="3498" y="2880"/>
                <a:ext cx="139" cy="1"/>
              </a:xfrm>
              <a:prstGeom prst="line">
                <a:avLst/>
              </a:prstGeom>
              <a:noFill/>
              <a:ln w="19080">
                <a:solidFill>
                  <a:srgbClr val="7030A0"/>
                </a:solidFill>
                <a:miter lim="800000"/>
                <a:headEnd/>
                <a:tailEnd/>
              </a:ln>
            </p:spPr>
            <p:txBody>
              <a:bodyPr>
                <a:prstTxWarp prst="textNoShape">
                  <a:avLst/>
                </a:prstTxWarp>
              </a:bodyPr>
              <a:lstStyle/>
              <a:p>
                <a:endParaRPr lang="en-GB"/>
              </a:p>
            </p:txBody>
          </p:sp>
          <p:sp>
            <p:nvSpPr>
              <p:cNvPr id="64526" name="Rectangle 50"/>
              <p:cNvSpPr>
                <a:spLocks noChangeArrowheads="1"/>
              </p:cNvSpPr>
              <p:nvPr/>
            </p:nvSpPr>
            <p:spPr bwMode="auto">
              <a:xfrm>
                <a:off x="3638" y="2771"/>
                <a:ext cx="870" cy="212"/>
              </a:xfrm>
              <a:prstGeom prst="rect">
                <a:avLst/>
              </a:prstGeom>
              <a:no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Calibri" charset="0"/>
                  </a:rPr>
                  <a:t>Polya Fit</a:t>
                </a:r>
              </a:p>
            </p:txBody>
          </p:sp>
          <p:sp>
            <p:nvSpPr>
              <p:cNvPr id="64527" name="Rectangle 51"/>
              <p:cNvSpPr>
                <a:spLocks noChangeArrowheads="1"/>
              </p:cNvSpPr>
              <p:nvPr/>
            </p:nvSpPr>
            <p:spPr bwMode="auto">
              <a:xfrm>
                <a:off x="4347" y="1632"/>
                <a:ext cx="1269" cy="212"/>
              </a:xfrm>
              <a:prstGeom prst="rect">
                <a:avLst/>
              </a:prstGeom>
              <a:no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000000"/>
                    </a:solidFill>
                    <a:latin typeface="Times New Roman" charset="0"/>
                    <a:ea typeface="Times New Roman" charset="0"/>
                    <a:cs typeface="Times New Roman" charset="0"/>
                  </a:rPr>
                  <a:t>7400V  Polya Fitting</a:t>
                </a:r>
              </a:p>
            </p:txBody>
          </p:sp>
        </p:grpSp>
        <p:pic>
          <p:nvPicPr>
            <p:cNvPr id="64518" name="Picture 52"/>
            <p:cNvPicPr>
              <a:picLocks noChangeAspect="1" noChangeArrowheads="1"/>
            </p:cNvPicPr>
            <p:nvPr/>
          </p:nvPicPr>
          <p:blipFill>
            <a:blip r:embed="rId5"/>
            <a:srcRect/>
            <a:stretch>
              <a:fillRect/>
            </a:stretch>
          </p:blipFill>
          <p:spPr bwMode="auto">
            <a:xfrm>
              <a:off x="3672" y="1122"/>
              <a:ext cx="1705" cy="362"/>
            </a:xfrm>
            <a:prstGeom prst="rect">
              <a:avLst/>
            </a:prstGeom>
            <a:noFill/>
            <a:ln w="9525">
              <a:noFill/>
              <a:round/>
              <a:headEnd/>
              <a:tailEnd/>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0" name="Image 1" descr="eff_scan_all_chambers.png"/>
          <p:cNvPicPr>
            <a:picLocks noChangeAspect="1"/>
          </p:cNvPicPr>
          <p:nvPr/>
        </p:nvPicPr>
        <p:blipFill>
          <a:blip r:embed="rId2"/>
          <a:srcRect/>
          <a:stretch>
            <a:fillRect/>
          </a:stretch>
        </p:blipFill>
        <p:spPr bwMode="auto">
          <a:xfrm>
            <a:off x="152400" y="1295400"/>
            <a:ext cx="4794250" cy="4343400"/>
          </a:xfrm>
          <a:prstGeom prst="rect">
            <a:avLst/>
          </a:prstGeom>
          <a:noFill/>
          <a:ln w="9525">
            <a:noFill/>
            <a:miter lim="800000"/>
            <a:headEnd/>
            <a:tailEnd/>
          </a:ln>
        </p:spPr>
      </p:pic>
      <p:pic>
        <p:nvPicPr>
          <p:cNvPr id="37891" name="Image 2" descr="eff_scan_combined.pdf"/>
          <p:cNvPicPr>
            <a:picLocks noChangeAspect="1"/>
          </p:cNvPicPr>
          <p:nvPr/>
        </p:nvPicPr>
        <p:blipFill>
          <a:blip r:embed="rId3"/>
          <a:srcRect/>
          <a:stretch>
            <a:fillRect/>
          </a:stretch>
        </p:blipFill>
        <p:spPr bwMode="auto">
          <a:xfrm>
            <a:off x="4613275" y="1295400"/>
            <a:ext cx="4530725" cy="5105400"/>
          </a:xfrm>
          <a:prstGeom prst="rect">
            <a:avLst/>
          </a:prstGeom>
          <a:noFill/>
          <a:ln w="9525">
            <a:noFill/>
            <a:miter lim="800000"/>
            <a:headEnd/>
            <a:tailEnd/>
          </a:ln>
        </p:spPr>
      </p:pic>
      <p:sp>
        <p:nvSpPr>
          <p:cNvPr id="37892" name="ZoneTexte 3"/>
          <p:cNvSpPr txBox="1">
            <a:spLocks noChangeArrowheads="1"/>
          </p:cNvSpPr>
          <p:nvPr/>
        </p:nvSpPr>
        <p:spPr bwMode="auto">
          <a:xfrm>
            <a:off x="762000" y="457200"/>
            <a:ext cx="7924800" cy="1230313"/>
          </a:xfrm>
          <a:prstGeom prst="rect">
            <a:avLst/>
          </a:prstGeom>
          <a:noFill/>
          <a:ln w="9525">
            <a:noFill/>
            <a:miter lim="800000"/>
            <a:headEnd/>
            <a:tailEnd/>
          </a:ln>
        </p:spPr>
        <p:txBody>
          <a:bodyPr>
            <a:prstTxWarp prst="textNoShape">
              <a:avLst/>
            </a:prstTxWarp>
            <a:spAutoFit/>
          </a:bodyPr>
          <a:lstStyle/>
          <a:p>
            <a:r>
              <a:rPr lang="fr-FR" sz="1400">
                <a:solidFill>
                  <a:srgbClr val="000000"/>
                </a:solidFill>
              </a:rPr>
              <a:t>Simulation:</a:t>
            </a:r>
          </a:p>
          <a:p>
            <a:r>
              <a:rPr lang="fr-FR" sz="1400">
                <a:solidFill>
                  <a:srgbClr val="000000"/>
                </a:solidFill>
              </a:rPr>
              <a:t>A partir des données expérimentales on peut remonter au spectre de la charge associée au passage des mips dans les GRPC.  On peut donc simuler l’effet des seuils et le nombre de hits laissés par une gerbe hadronique. </a:t>
            </a:r>
            <a:r>
              <a:rPr lang="fr-FR" sz="1400"/>
              <a:t>:</a:t>
            </a:r>
          </a:p>
          <a:p>
            <a:r>
              <a:rPr lang="fr-FR"/>
              <a:t>, </a:t>
            </a:r>
          </a:p>
        </p:txBody>
      </p:sp>
      <p:sp>
        <p:nvSpPr>
          <p:cNvPr id="37893" name="ZoneTexte 4"/>
          <p:cNvSpPr txBox="1">
            <a:spLocks noChangeArrowheads="1"/>
          </p:cNvSpPr>
          <p:nvPr/>
        </p:nvSpPr>
        <p:spPr bwMode="auto">
          <a:xfrm>
            <a:off x="609600" y="5486400"/>
            <a:ext cx="4267200" cy="923925"/>
          </a:xfrm>
          <a:prstGeom prst="rect">
            <a:avLst/>
          </a:prstGeom>
          <a:noFill/>
          <a:ln w="9525">
            <a:noFill/>
            <a:miter lim="800000"/>
            <a:headEnd/>
            <a:tailEnd/>
          </a:ln>
        </p:spPr>
        <p:txBody>
          <a:bodyPr>
            <a:prstTxWarp prst="textNoShape">
              <a:avLst/>
            </a:prstTxWarp>
            <a:spAutoFit/>
          </a:bodyPr>
          <a:lstStyle/>
          <a:p>
            <a:r>
              <a:rPr lang="fr-FR">
                <a:solidFill>
                  <a:srgbClr val="000000"/>
                </a:solidFill>
              </a:rPr>
              <a:t>Plusieurs modèles de gerbes hadroniques sont ensuite simulées dans le SDHCAL et comparées aux données</a:t>
            </a:r>
          </a:p>
        </p:txBody>
      </p:sp>
      <p:sp>
        <p:nvSpPr>
          <p:cNvPr id="37894" name="ZoneTexte 6"/>
          <p:cNvSpPr txBox="1">
            <a:spLocks noChangeArrowheads="1"/>
          </p:cNvSpPr>
          <p:nvPr/>
        </p:nvSpPr>
        <p:spPr bwMode="auto">
          <a:xfrm>
            <a:off x="7086600" y="6488113"/>
            <a:ext cx="2133600" cy="369887"/>
          </a:xfrm>
          <a:prstGeom prst="rect">
            <a:avLst/>
          </a:prstGeom>
          <a:noFill/>
          <a:ln w="9525">
            <a:noFill/>
            <a:miter lim="800000"/>
            <a:headEnd/>
            <a:tailEnd/>
          </a:ln>
        </p:spPr>
        <p:txBody>
          <a:bodyPr>
            <a:prstTxWarp prst="textNoShape">
              <a:avLst/>
            </a:prstTxWarp>
            <a:spAutoFit/>
          </a:bodyPr>
          <a:lstStyle/>
          <a:p>
            <a:r>
              <a:rPr lang="fr-FR">
                <a:solidFill>
                  <a:srgbClr val="000000"/>
                </a:solidFill>
              </a:rPr>
              <a:t>Y.Haddad</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Espace réservé du numéro de diapositive 4"/>
          <p:cNvSpPr>
            <a:spLocks noGrp="1"/>
          </p:cNvSpPr>
          <p:nvPr>
            <p:ph type="sldNum" sz="quarter" idx="11"/>
          </p:nvPr>
        </p:nvSpPr>
        <p:spPr/>
        <p:txBody>
          <a:bodyPr/>
          <a:lstStyle/>
          <a:p>
            <a:fld id="{EE0F052F-4F17-B84C-98C3-9688F23EDEB5}" type="slidenum">
              <a:rPr lang="en-US"/>
              <a:pPr/>
              <a:t>35</a:t>
            </a:fld>
            <a:endParaRPr lang="en-US"/>
          </a:p>
        </p:txBody>
      </p:sp>
      <p:grpSp>
        <p:nvGrpSpPr>
          <p:cNvPr id="2" name="Group 2"/>
          <p:cNvGrpSpPr>
            <a:grpSpLocks/>
          </p:cNvGrpSpPr>
          <p:nvPr/>
        </p:nvGrpSpPr>
        <p:grpSpPr bwMode="auto">
          <a:xfrm>
            <a:off x="76200" y="1385888"/>
            <a:ext cx="4267200" cy="5624512"/>
            <a:chOff x="0" y="528"/>
            <a:chExt cx="4320" cy="3543"/>
          </a:xfrm>
        </p:grpSpPr>
        <p:pic>
          <p:nvPicPr>
            <p:cNvPr id="494595" name="Picture 3" descr="Vth2-PP-asic9"/>
            <p:cNvPicPr>
              <a:picLocks noChangeAspect="1" noChangeArrowheads="1"/>
            </p:cNvPicPr>
            <p:nvPr/>
          </p:nvPicPr>
          <p:blipFill>
            <a:blip r:embed="rId3"/>
            <a:srcRect/>
            <a:stretch>
              <a:fillRect/>
            </a:stretch>
          </p:blipFill>
          <p:spPr bwMode="auto">
            <a:xfrm>
              <a:off x="0" y="528"/>
              <a:ext cx="4320" cy="3240"/>
            </a:xfrm>
            <a:prstGeom prst="rect">
              <a:avLst/>
            </a:prstGeom>
            <a:noFill/>
          </p:spPr>
        </p:pic>
        <p:sp>
          <p:nvSpPr>
            <p:cNvPr id="494596" name="Text Box 4"/>
            <p:cNvSpPr txBox="1">
              <a:spLocks noChangeArrowheads="1"/>
            </p:cNvSpPr>
            <p:nvPr/>
          </p:nvSpPr>
          <p:spPr bwMode="auto">
            <a:xfrm>
              <a:off x="1200" y="3840"/>
              <a:ext cx="187" cy="231"/>
            </a:xfrm>
            <a:prstGeom prst="rect">
              <a:avLst/>
            </a:prstGeom>
            <a:noFill/>
            <a:ln w="9525">
              <a:noFill/>
              <a:miter lim="800000"/>
              <a:headEnd/>
              <a:tailEnd/>
            </a:ln>
            <a:effectLst/>
          </p:spPr>
          <p:txBody>
            <a:bodyPr wrap="none">
              <a:prstTxWarp prst="textNoShape">
                <a:avLst/>
              </a:prstTxWarp>
              <a:spAutoFit/>
            </a:bodyPr>
            <a:lstStyle/>
            <a:p>
              <a:endParaRPr lang="fr-FR">
                <a:latin typeface="Times New Roman" charset="0"/>
              </a:endParaRPr>
            </a:p>
          </p:txBody>
        </p:sp>
        <p:sp>
          <p:nvSpPr>
            <p:cNvPr id="494597" name="Text Box 5"/>
            <p:cNvSpPr txBox="1">
              <a:spLocks noChangeArrowheads="1"/>
            </p:cNvSpPr>
            <p:nvPr/>
          </p:nvSpPr>
          <p:spPr bwMode="auto">
            <a:xfrm>
              <a:off x="145" y="1008"/>
              <a:ext cx="1851" cy="231"/>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New Roman" charset="0"/>
                </a:rPr>
                <a:t>Trig_ext (Lemo1)</a:t>
              </a:r>
            </a:p>
          </p:txBody>
        </p:sp>
        <p:sp>
          <p:nvSpPr>
            <p:cNvPr id="494598" name="Text Box 6"/>
            <p:cNvSpPr txBox="1">
              <a:spLocks noChangeArrowheads="1"/>
            </p:cNvSpPr>
            <p:nvPr/>
          </p:nvSpPr>
          <p:spPr bwMode="auto">
            <a:xfrm>
              <a:off x="145" y="1632"/>
              <a:ext cx="1273" cy="231"/>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New Roman" charset="0"/>
                </a:rPr>
                <a:t>Enable Acq</a:t>
              </a:r>
            </a:p>
          </p:txBody>
        </p:sp>
        <p:sp>
          <p:nvSpPr>
            <p:cNvPr id="494599" name="Text Box 7"/>
            <p:cNvSpPr txBox="1">
              <a:spLocks noChangeArrowheads="1"/>
            </p:cNvSpPr>
            <p:nvPr/>
          </p:nvSpPr>
          <p:spPr bwMode="auto">
            <a:xfrm>
              <a:off x="145" y="2121"/>
              <a:ext cx="1144" cy="231"/>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New Roman" charset="0"/>
                </a:rPr>
                <a:t>Enable PP</a:t>
              </a:r>
            </a:p>
          </p:txBody>
        </p:sp>
        <p:sp>
          <p:nvSpPr>
            <p:cNvPr id="494600" name="Text Box 8"/>
            <p:cNvSpPr txBox="1">
              <a:spLocks noChangeArrowheads="1"/>
            </p:cNvSpPr>
            <p:nvPr/>
          </p:nvSpPr>
          <p:spPr bwMode="auto">
            <a:xfrm>
              <a:off x="191" y="2688"/>
              <a:ext cx="650" cy="231"/>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New Roman" charset="0"/>
                </a:rPr>
                <a:t>Vth2</a:t>
              </a:r>
            </a:p>
          </p:txBody>
        </p:sp>
        <p:sp>
          <p:nvSpPr>
            <p:cNvPr id="494601" name="Line 9"/>
            <p:cNvSpPr>
              <a:spLocks noChangeShapeType="1"/>
            </p:cNvSpPr>
            <p:nvPr/>
          </p:nvSpPr>
          <p:spPr bwMode="auto">
            <a:xfrm>
              <a:off x="816" y="3168"/>
              <a:ext cx="0" cy="288"/>
            </a:xfrm>
            <a:prstGeom prst="line">
              <a:avLst/>
            </a:prstGeom>
            <a:noFill/>
            <a:ln w="38100">
              <a:solidFill>
                <a:schemeClr val="bg1"/>
              </a:solidFill>
              <a:round/>
              <a:headEnd type="triangle" w="med" len="med"/>
              <a:tailEnd/>
            </a:ln>
            <a:effectLst/>
          </p:spPr>
          <p:txBody>
            <a:bodyPr wrap="none" anchor="ctr">
              <a:prstTxWarp prst="textNoShape">
                <a:avLst/>
              </a:prstTxWarp>
            </a:bodyPr>
            <a:lstStyle/>
            <a:p>
              <a:endParaRPr lang="en-GB"/>
            </a:p>
          </p:txBody>
        </p:sp>
        <p:sp>
          <p:nvSpPr>
            <p:cNvPr id="494602" name="Text Box 10"/>
            <p:cNvSpPr txBox="1">
              <a:spLocks noChangeArrowheads="1"/>
            </p:cNvSpPr>
            <p:nvPr/>
          </p:nvSpPr>
          <p:spPr bwMode="auto">
            <a:xfrm>
              <a:off x="529" y="3437"/>
              <a:ext cx="1118" cy="231"/>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New Roman" charset="0"/>
                </a:rPr>
                <a:t>Power On</a:t>
              </a:r>
            </a:p>
          </p:txBody>
        </p:sp>
        <p:sp>
          <p:nvSpPr>
            <p:cNvPr id="494603" name="Line 11"/>
            <p:cNvSpPr>
              <a:spLocks noChangeShapeType="1"/>
            </p:cNvSpPr>
            <p:nvPr/>
          </p:nvSpPr>
          <p:spPr bwMode="auto">
            <a:xfrm>
              <a:off x="2496" y="2428"/>
              <a:ext cx="0" cy="288"/>
            </a:xfrm>
            <a:prstGeom prst="line">
              <a:avLst/>
            </a:prstGeom>
            <a:noFill/>
            <a:ln w="38100">
              <a:solidFill>
                <a:schemeClr val="bg1"/>
              </a:solidFill>
              <a:round/>
              <a:headEnd type="triangle" w="med" len="med"/>
              <a:tailEnd/>
            </a:ln>
            <a:effectLst/>
          </p:spPr>
          <p:txBody>
            <a:bodyPr wrap="none" anchor="ctr">
              <a:prstTxWarp prst="textNoShape">
                <a:avLst/>
              </a:prstTxWarp>
            </a:bodyPr>
            <a:lstStyle/>
            <a:p>
              <a:endParaRPr lang="en-GB"/>
            </a:p>
          </p:txBody>
        </p:sp>
        <p:sp>
          <p:nvSpPr>
            <p:cNvPr id="494604" name="Text Box 12"/>
            <p:cNvSpPr txBox="1">
              <a:spLocks noChangeArrowheads="1"/>
            </p:cNvSpPr>
            <p:nvPr/>
          </p:nvSpPr>
          <p:spPr bwMode="auto">
            <a:xfrm>
              <a:off x="2208" y="2697"/>
              <a:ext cx="1157" cy="231"/>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New Roman" charset="0"/>
                </a:rPr>
                <a:t>Power Off</a:t>
              </a:r>
            </a:p>
          </p:txBody>
        </p:sp>
        <p:sp>
          <p:nvSpPr>
            <p:cNvPr id="494605" name="Line 13"/>
            <p:cNvSpPr>
              <a:spLocks noChangeShapeType="1"/>
            </p:cNvSpPr>
            <p:nvPr/>
          </p:nvSpPr>
          <p:spPr bwMode="auto">
            <a:xfrm>
              <a:off x="816" y="1632"/>
              <a:ext cx="816" cy="0"/>
            </a:xfrm>
            <a:prstGeom prst="line">
              <a:avLst/>
            </a:prstGeom>
            <a:noFill/>
            <a:ln w="28575">
              <a:solidFill>
                <a:schemeClr val="bg1"/>
              </a:solidFill>
              <a:round/>
              <a:headEnd type="triangle" w="med" len="med"/>
              <a:tailEnd type="triangle" w="med" len="med"/>
            </a:ln>
            <a:effectLst/>
          </p:spPr>
          <p:txBody>
            <a:bodyPr wrap="none" anchor="ctr">
              <a:prstTxWarp prst="textNoShape">
                <a:avLst/>
              </a:prstTxWarp>
            </a:bodyPr>
            <a:lstStyle/>
            <a:p>
              <a:endParaRPr lang="en-GB"/>
            </a:p>
          </p:txBody>
        </p:sp>
        <p:sp>
          <p:nvSpPr>
            <p:cNvPr id="494606" name="Text Box 14"/>
            <p:cNvSpPr txBox="1">
              <a:spLocks noChangeArrowheads="1"/>
            </p:cNvSpPr>
            <p:nvPr/>
          </p:nvSpPr>
          <p:spPr bwMode="auto">
            <a:xfrm>
              <a:off x="959" y="1392"/>
              <a:ext cx="700" cy="231"/>
            </a:xfrm>
            <a:prstGeom prst="rect">
              <a:avLst/>
            </a:prstGeom>
            <a:noFill/>
            <a:ln w="9525">
              <a:noFill/>
              <a:miter lim="800000"/>
              <a:headEnd/>
              <a:tailEnd/>
            </a:ln>
            <a:effectLst/>
          </p:spPr>
          <p:txBody>
            <a:bodyPr wrap="none">
              <a:prstTxWarp prst="textNoShape">
                <a:avLst/>
              </a:prstTxWarp>
              <a:spAutoFit/>
            </a:bodyPr>
            <a:lstStyle/>
            <a:p>
              <a:r>
                <a:rPr lang="en-US">
                  <a:solidFill>
                    <a:schemeClr val="bg1"/>
                  </a:solidFill>
                  <a:latin typeface="Times New Roman" charset="0"/>
                </a:rPr>
                <a:t>50 µs</a:t>
              </a:r>
            </a:p>
          </p:txBody>
        </p:sp>
      </p:grpSp>
      <p:sp>
        <p:nvSpPr>
          <p:cNvPr id="494607" name="Text Box 15"/>
          <p:cNvSpPr txBox="1">
            <a:spLocks noChangeArrowheads="1"/>
          </p:cNvSpPr>
          <p:nvPr/>
        </p:nvSpPr>
        <p:spPr bwMode="auto">
          <a:xfrm>
            <a:off x="4343400" y="1306513"/>
            <a:ext cx="4800600" cy="1465262"/>
          </a:xfrm>
          <a:prstGeom prst="rect">
            <a:avLst/>
          </a:prstGeom>
          <a:noFill/>
          <a:ln w="9525">
            <a:noFill/>
            <a:miter lim="800000"/>
            <a:headEnd/>
            <a:tailEnd/>
          </a:ln>
          <a:effectLst/>
        </p:spPr>
        <p:txBody>
          <a:bodyPr>
            <a:prstTxWarp prst="textNoShape">
              <a:avLst/>
            </a:prstTxWarp>
            <a:spAutoFit/>
          </a:bodyPr>
          <a:lstStyle/>
          <a:p>
            <a:r>
              <a:rPr lang="en-US"/>
              <a:t>Power pulsing was successfully tested on a </a:t>
            </a:r>
            <a:r>
              <a:rPr lang="en-US">
                <a:solidFill>
                  <a:srgbClr val="FF0000"/>
                </a:solidFill>
              </a:rPr>
              <a:t>24-ASIC </a:t>
            </a:r>
            <a:r>
              <a:rPr lang="en-US"/>
              <a:t>electronic board. The board associated to a GRPC was also successfully tested in a </a:t>
            </a:r>
            <a:r>
              <a:rPr lang="en-US">
                <a:solidFill>
                  <a:srgbClr val="FF0000"/>
                </a:solidFill>
              </a:rPr>
              <a:t>3-Tesla B</a:t>
            </a:r>
            <a:r>
              <a:rPr lang="en-US"/>
              <a:t> field in June (SPS-H2)</a:t>
            </a:r>
          </a:p>
        </p:txBody>
      </p:sp>
      <p:sp>
        <p:nvSpPr>
          <p:cNvPr id="494608" name="Text Box 16"/>
          <p:cNvSpPr txBox="1">
            <a:spLocks noChangeArrowheads="1"/>
          </p:cNvSpPr>
          <p:nvPr/>
        </p:nvSpPr>
        <p:spPr bwMode="auto">
          <a:xfrm>
            <a:off x="365125" y="609600"/>
            <a:ext cx="7635875" cy="457200"/>
          </a:xfrm>
          <a:prstGeom prst="rect">
            <a:avLst/>
          </a:prstGeom>
          <a:noFill/>
          <a:ln w="9525">
            <a:noFill/>
            <a:miter lim="800000"/>
            <a:headEnd/>
            <a:tailEnd/>
          </a:ln>
          <a:effectLst/>
        </p:spPr>
        <p:txBody>
          <a:bodyPr>
            <a:prstTxWarp prst="textNoShape">
              <a:avLst/>
            </a:prstTxWarp>
            <a:spAutoFit/>
          </a:bodyPr>
          <a:lstStyle/>
          <a:p>
            <a:r>
              <a:rPr lang="fr-FR" sz="2400"/>
              <a:t>Readout Electronics : Power-Pulsing</a:t>
            </a:r>
          </a:p>
        </p:txBody>
      </p:sp>
      <p:pic>
        <p:nvPicPr>
          <p:cNvPr id="494609" name="Picture 17" descr="170620101074"/>
          <p:cNvPicPr>
            <a:picLocks noChangeAspect="1" noChangeArrowheads="1"/>
          </p:cNvPicPr>
          <p:nvPr/>
        </p:nvPicPr>
        <p:blipFill>
          <a:blip r:embed="rId4"/>
          <a:srcRect/>
          <a:stretch>
            <a:fillRect/>
          </a:stretch>
        </p:blipFill>
        <p:spPr bwMode="auto">
          <a:xfrm>
            <a:off x="4495800" y="2819400"/>
            <a:ext cx="3810000" cy="36576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Espace réservé du numéro de diapositive 4"/>
          <p:cNvSpPr>
            <a:spLocks noGrp="1"/>
          </p:cNvSpPr>
          <p:nvPr>
            <p:ph type="sldNum" sz="quarter" idx="11"/>
          </p:nvPr>
        </p:nvSpPr>
        <p:spPr>
          <a:noFill/>
        </p:spPr>
        <p:txBody>
          <a:bodyPr/>
          <a:lstStyle/>
          <a:p>
            <a:fld id="{6C3DEA6E-E3F4-ED4C-9A1C-AB6926BF6D6B}" type="slidenum">
              <a:rPr lang="en-US" smtClean="0"/>
              <a:pPr/>
              <a:t>36</a:t>
            </a:fld>
            <a:endParaRPr lang="en-US" smtClean="0"/>
          </a:p>
        </p:txBody>
      </p:sp>
      <p:sp>
        <p:nvSpPr>
          <p:cNvPr id="45059" name="Text Box 1"/>
          <p:cNvSpPr txBox="1">
            <a:spLocks noChangeArrowheads="1"/>
          </p:cNvSpPr>
          <p:nvPr/>
        </p:nvSpPr>
        <p:spPr bwMode="auto">
          <a:xfrm>
            <a:off x="857250" y="1006475"/>
            <a:ext cx="7624763" cy="100806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rPr>
              <a:t>A robot was used to test the 10500 ASICs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000000"/>
                </a:solidFill>
              </a:rPr>
              <a:t>The procedure allows to select the good ASICs and calibrate them</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a:solidFill>
                  <a:srgbClr val="FF0000"/>
                </a:solidFill>
              </a:rPr>
              <a:t>Yield 93%</a:t>
            </a:r>
          </a:p>
        </p:txBody>
      </p:sp>
      <p:sp>
        <p:nvSpPr>
          <p:cNvPr id="45060" name="Text Box 2"/>
          <p:cNvSpPr txBox="1">
            <a:spLocks noChangeArrowheads="1"/>
          </p:cNvSpPr>
          <p:nvPr/>
        </p:nvSpPr>
        <p:spPr bwMode="auto">
          <a:xfrm>
            <a:off x="441325" y="471488"/>
            <a:ext cx="8321675" cy="520700"/>
          </a:xfrm>
          <a:prstGeom prst="rect">
            <a:avLst/>
          </a:prstGeom>
          <a:solidFill>
            <a:schemeClr val="bg1"/>
          </a:solid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a:solidFill>
                  <a:srgbClr val="000000"/>
                </a:solidFill>
              </a:rPr>
              <a:t>Electonics: ASICs stand test</a:t>
            </a:r>
          </a:p>
        </p:txBody>
      </p:sp>
      <p:pic>
        <p:nvPicPr>
          <p:cNvPr id="45061" name="Picture 3"/>
          <p:cNvPicPr>
            <a:picLocks noChangeAspect="1" noChangeArrowheads="1"/>
          </p:cNvPicPr>
          <p:nvPr/>
        </p:nvPicPr>
        <p:blipFill>
          <a:blip r:embed="rId3"/>
          <a:srcRect/>
          <a:stretch>
            <a:fillRect/>
          </a:stretch>
        </p:blipFill>
        <p:spPr bwMode="auto">
          <a:xfrm>
            <a:off x="152400" y="2133600"/>
            <a:ext cx="5867400" cy="4572000"/>
          </a:xfrm>
          <a:prstGeom prst="rect">
            <a:avLst/>
          </a:prstGeom>
          <a:noFill/>
          <a:ln w="9525">
            <a:noFill/>
            <a:round/>
            <a:headEnd/>
            <a:tailEnd/>
          </a:ln>
        </p:spPr>
      </p:pic>
      <p:pic>
        <p:nvPicPr>
          <p:cNvPr id="45062" name="Picture 4"/>
          <p:cNvPicPr>
            <a:picLocks noChangeAspect="1" noChangeArrowheads="1"/>
          </p:cNvPicPr>
          <p:nvPr/>
        </p:nvPicPr>
        <p:blipFill>
          <a:blip r:embed="rId4"/>
          <a:srcRect/>
          <a:stretch>
            <a:fillRect/>
          </a:stretch>
        </p:blipFill>
        <p:spPr bwMode="auto">
          <a:xfrm>
            <a:off x="4572000" y="2133600"/>
            <a:ext cx="4343400" cy="4572000"/>
          </a:xfrm>
          <a:prstGeom prst="rect">
            <a:avLst/>
          </a:prstGeom>
          <a:solidFill>
            <a:srgbClr val="FFFFFF"/>
          </a:solid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1"/>
          </p:nvPr>
        </p:nvSpPr>
        <p:spPr/>
        <p:txBody>
          <a:bodyPr/>
          <a:lstStyle/>
          <a:p>
            <a:fld id="{0E0A8608-6D7B-764A-BE2F-C2B04CC4136E}" type="slidenum">
              <a:rPr lang="en-US"/>
              <a:pPr/>
              <a:t>37</a:t>
            </a:fld>
            <a:endParaRPr lang="en-US"/>
          </a:p>
        </p:txBody>
      </p:sp>
      <p:pic>
        <p:nvPicPr>
          <p:cNvPr id="434180" name="Imagen 20"/>
          <p:cNvPicPr>
            <a:picLocks noChangeAspect="1" noChangeArrowheads="1"/>
          </p:cNvPicPr>
          <p:nvPr/>
        </p:nvPicPr>
        <p:blipFill>
          <a:blip r:embed="rId2"/>
          <a:srcRect/>
          <a:stretch>
            <a:fillRect/>
          </a:stretch>
        </p:blipFill>
        <p:spPr bwMode="auto">
          <a:xfrm>
            <a:off x="609600" y="981075"/>
            <a:ext cx="7543800" cy="5419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Espace réservé du numéro de diapositive 4"/>
          <p:cNvSpPr>
            <a:spLocks noGrp="1"/>
          </p:cNvSpPr>
          <p:nvPr>
            <p:ph type="sldNum" sz="quarter" idx="11"/>
          </p:nvPr>
        </p:nvSpPr>
        <p:spPr/>
        <p:txBody>
          <a:bodyPr/>
          <a:lstStyle/>
          <a:p>
            <a:fld id="{D7D9A52D-6438-C249-8BB6-003F6CBF8DB1}" type="slidenum">
              <a:rPr lang="en-US"/>
              <a:pPr/>
              <a:t>38</a:t>
            </a:fld>
            <a:endParaRPr lang="en-US"/>
          </a:p>
        </p:txBody>
      </p:sp>
      <p:pic>
        <p:nvPicPr>
          <p:cNvPr id="435204" name="Imagen 23"/>
          <p:cNvPicPr>
            <a:picLocks noChangeAspect="1" noChangeArrowheads="1"/>
          </p:cNvPicPr>
          <p:nvPr/>
        </p:nvPicPr>
        <p:blipFill>
          <a:blip r:embed="rId2"/>
          <a:srcRect/>
          <a:stretch>
            <a:fillRect/>
          </a:stretch>
        </p:blipFill>
        <p:spPr bwMode="auto">
          <a:xfrm>
            <a:off x="1447800" y="609600"/>
            <a:ext cx="61722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11163" y="993775"/>
            <a:ext cx="7635875" cy="460375"/>
          </a:xfrm>
          <a:prstGeom prst="rect">
            <a:avLst/>
          </a:prstGeom>
          <a:no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a:solidFill>
                  <a:srgbClr val="FFFFFF"/>
                </a:solidFill>
                <a:latin typeface="Verdana" charset="0"/>
              </a:rPr>
              <a:t>Assembling procedure</a:t>
            </a:r>
          </a:p>
        </p:txBody>
      </p:sp>
      <p:sp>
        <p:nvSpPr>
          <p:cNvPr id="49155" name="Text Box 2"/>
          <p:cNvSpPr txBox="1">
            <a:spLocks noChangeArrowheads="1"/>
          </p:cNvSpPr>
          <p:nvPr/>
        </p:nvSpPr>
        <p:spPr bwMode="auto">
          <a:xfrm>
            <a:off x="14288" y="5794375"/>
            <a:ext cx="4410075" cy="825500"/>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FFFFFF"/>
                </a:solidFill>
                <a:latin typeface="Verdana" charset="0"/>
              </a:rPr>
              <a:t>Clearance :    2 mm  in Z</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a:solidFill>
                  <a:srgbClr val="FFFFFF"/>
                </a:solidFill>
                <a:latin typeface="Verdana" charset="0"/>
              </a:rPr>
              <a:t>                      4 mm  in  X</a:t>
            </a:r>
          </a:p>
        </p:txBody>
      </p:sp>
      <p:sp>
        <p:nvSpPr>
          <p:cNvPr id="49156" name="Text Box 3"/>
          <p:cNvSpPr txBox="1">
            <a:spLocks noChangeArrowheads="1"/>
          </p:cNvSpPr>
          <p:nvPr/>
        </p:nvSpPr>
        <p:spPr bwMode="auto">
          <a:xfrm>
            <a:off x="5338763" y="5983288"/>
            <a:ext cx="2095500" cy="460375"/>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2400" b="1">
                <a:solidFill>
                  <a:srgbClr val="FFFFFF"/>
                </a:solidFill>
              </a:rPr>
              <a:t>Insertion test</a:t>
            </a:r>
          </a:p>
        </p:txBody>
      </p:sp>
      <p:sp>
        <p:nvSpPr>
          <p:cNvPr id="49157" name="Text Box 4"/>
          <p:cNvSpPr txBox="1">
            <a:spLocks noChangeArrowheads="1"/>
          </p:cNvSpPr>
          <p:nvPr/>
        </p:nvSpPr>
        <p:spPr bwMode="auto">
          <a:xfrm>
            <a:off x="588963" y="6124575"/>
            <a:ext cx="3394075" cy="365125"/>
          </a:xfrm>
          <a:prstGeom prst="rect">
            <a:avLst/>
          </a:prstGeom>
          <a:noFill/>
          <a:ln w="9525">
            <a:noFill/>
            <a:round/>
            <a:headEnd/>
            <a:tailEnd/>
          </a:ln>
        </p:spPr>
        <p:txBody>
          <a:bodyPr wrap="none" lIns="90000" tIns="45000" rIns="90000" bIns="45000">
            <a:prstTxWarp prst="textNoShape">
              <a:avLst/>
            </a:prstTxWarp>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a:solidFill>
                  <a:srgbClr val="FFFFFF"/>
                </a:solidFill>
              </a:rPr>
              <a:t>Mechanical structure being built</a:t>
            </a:r>
          </a:p>
        </p:txBody>
      </p:sp>
      <p:pic>
        <p:nvPicPr>
          <p:cNvPr id="49158" name="Picture 5"/>
          <p:cNvPicPr>
            <a:picLocks noChangeAspect="1" noChangeArrowheads="1"/>
          </p:cNvPicPr>
          <p:nvPr/>
        </p:nvPicPr>
        <p:blipFill>
          <a:blip r:embed="rId3"/>
          <a:srcRect/>
          <a:stretch>
            <a:fillRect/>
          </a:stretch>
        </p:blipFill>
        <p:spPr bwMode="auto">
          <a:xfrm>
            <a:off x="457200" y="3536950"/>
            <a:ext cx="8229600" cy="3092450"/>
          </a:xfrm>
          <a:prstGeom prst="rect">
            <a:avLst/>
          </a:prstGeom>
          <a:noFill/>
          <a:ln w="9525">
            <a:noFill/>
            <a:round/>
            <a:headEnd/>
            <a:tailEnd/>
          </a:ln>
        </p:spPr>
      </p:pic>
      <p:pic>
        <p:nvPicPr>
          <p:cNvPr id="49159" name="Picture 6"/>
          <p:cNvPicPr>
            <a:picLocks noChangeAspect="1" noChangeArrowheads="1"/>
          </p:cNvPicPr>
          <p:nvPr/>
        </p:nvPicPr>
        <p:blipFill>
          <a:blip r:embed="rId4"/>
          <a:srcRect/>
          <a:stretch>
            <a:fillRect/>
          </a:stretch>
        </p:blipFill>
        <p:spPr bwMode="auto">
          <a:xfrm>
            <a:off x="469900" y="415925"/>
            <a:ext cx="8229600" cy="32004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 name="Espace réservé du numéro de diapositive 4"/>
          <p:cNvSpPr>
            <a:spLocks noGrp="1"/>
          </p:cNvSpPr>
          <p:nvPr>
            <p:ph type="sldNum" sz="quarter" idx="11"/>
          </p:nvPr>
        </p:nvSpPr>
        <p:spPr/>
        <p:txBody>
          <a:bodyPr/>
          <a:lstStyle/>
          <a:p>
            <a:fld id="{04A01BAF-F906-0F48-AC50-BE1AD84349B5}" type="slidenum">
              <a:rPr lang="en-US"/>
              <a:pPr/>
              <a:t>4</a:t>
            </a:fld>
            <a:endParaRPr lang="en-US"/>
          </a:p>
        </p:txBody>
      </p:sp>
      <p:sp>
        <p:nvSpPr>
          <p:cNvPr id="162823" name="Text Box 7"/>
          <p:cNvSpPr txBox="1">
            <a:spLocks noChangeArrowheads="1"/>
          </p:cNvSpPr>
          <p:nvPr/>
        </p:nvSpPr>
        <p:spPr bwMode="auto">
          <a:xfrm>
            <a:off x="76200" y="2011740"/>
            <a:ext cx="5105400" cy="1384995"/>
          </a:xfrm>
          <a:prstGeom prst="rect">
            <a:avLst/>
          </a:prstGeom>
          <a:noFill/>
          <a:ln w="9525">
            <a:noFill/>
            <a:miter lim="800000"/>
            <a:headEnd/>
            <a:tailEnd/>
          </a:ln>
          <a:effectLst/>
        </p:spPr>
        <p:txBody>
          <a:bodyPr wrap="square">
            <a:prstTxWarp prst="textNoShape">
              <a:avLst/>
            </a:prstTxWarp>
            <a:spAutoFit/>
          </a:bodyPr>
          <a:lstStyle/>
          <a:p>
            <a:r>
              <a:rPr lang="en-US" sz="1400" dirty="0">
                <a:latin typeface="Verdana"/>
                <a:cs typeface="Verdana"/>
              </a:rPr>
              <a:t>The structure proposed for the SDHCAL-ILD</a:t>
            </a:r>
            <a:r>
              <a:rPr lang="en-US" sz="1400" dirty="0" smtClean="0">
                <a:latin typeface="Verdana"/>
                <a:cs typeface="Verdana"/>
              </a:rPr>
              <a:t> :</a:t>
            </a:r>
            <a:endParaRPr lang="en-US" sz="1400" dirty="0">
              <a:latin typeface="Verdana"/>
              <a:cs typeface="Verdana"/>
            </a:endParaRPr>
          </a:p>
          <a:p>
            <a:pPr>
              <a:buFontTx/>
              <a:buChar char="•"/>
            </a:pPr>
            <a:r>
              <a:rPr lang="en-US" sz="1400" dirty="0">
                <a:latin typeface="Verdana"/>
                <a:cs typeface="Verdana"/>
              </a:rPr>
              <a:t> </a:t>
            </a:r>
            <a:r>
              <a:rPr lang="en-US" sz="1400" dirty="0" smtClean="0">
                <a:latin typeface="Verdana"/>
                <a:cs typeface="Verdana"/>
              </a:rPr>
              <a:t> Is self</a:t>
            </a:r>
            <a:r>
              <a:rPr lang="en-US" sz="1400" dirty="0">
                <a:latin typeface="Verdana"/>
                <a:cs typeface="Verdana"/>
              </a:rPr>
              <a:t>-supporting </a:t>
            </a:r>
          </a:p>
          <a:p>
            <a:pPr>
              <a:buFontTx/>
              <a:buChar char="•"/>
            </a:pPr>
            <a:r>
              <a:rPr lang="en-US" sz="1400" dirty="0" smtClean="0">
                <a:latin typeface="Verdana"/>
                <a:cs typeface="Verdana"/>
              </a:rPr>
              <a:t>  Has </a:t>
            </a:r>
            <a:r>
              <a:rPr lang="en-US" sz="1400" dirty="0">
                <a:latin typeface="Verdana"/>
                <a:cs typeface="Verdana"/>
              </a:rPr>
              <a:t>negligible dead zones</a:t>
            </a:r>
          </a:p>
          <a:p>
            <a:pPr>
              <a:buFontTx/>
              <a:buChar char="•"/>
            </a:pPr>
            <a:r>
              <a:rPr lang="en-US" sz="1400" dirty="0">
                <a:latin typeface="Verdana"/>
                <a:cs typeface="Verdana"/>
              </a:rPr>
              <a:t>  Eliminates projective cracks  </a:t>
            </a:r>
          </a:p>
          <a:p>
            <a:pPr>
              <a:buFontTx/>
              <a:buChar char="•"/>
            </a:pPr>
            <a:r>
              <a:rPr lang="en-US" sz="1400" dirty="0">
                <a:latin typeface="Verdana"/>
                <a:cs typeface="Verdana"/>
              </a:rPr>
              <a:t>  Minimizes barrel / </a:t>
            </a:r>
            <a:r>
              <a:rPr lang="en-US" sz="1400" dirty="0" err="1">
                <a:latin typeface="Verdana"/>
                <a:cs typeface="Verdana"/>
              </a:rPr>
              <a:t>endcap</a:t>
            </a:r>
            <a:r>
              <a:rPr lang="en-US" sz="1400" dirty="0">
                <a:latin typeface="Verdana"/>
                <a:cs typeface="Verdana"/>
              </a:rPr>
              <a:t> separation </a:t>
            </a:r>
          </a:p>
          <a:p>
            <a:r>
              <a:rPr lang="en-US" sz="1400" dirty="0">
                <a:latin typeface="Verdana"/>
                <a:cs typeface="Verdana"/>
              </a:rPr>
              <a:t>   (services leaving from the outer radius)</a:t>
            </a:r>
          </a:p>
        </p:txBody>
      </p:sp>
      <p:sp>
        <p:nvSpPr>
          <p:cNvPr id="162837" name="Text Box 21"/>
          <p:cNvSpPr txBox="1">
            <a:spLocks noChangeArrowheads="1"/>
          </p:cNvSpPr>
          <p:nvPr/>
        </p:nvSpPr>
        <p:spPr bwMode="auto">
          <a:xfrm>
            <a:off x="228600" y="152400"/>
            <a:ext cx="2378726" cy="523220"/>
          </a:xfrm>
          <a:prstGeom prst="rect">
            <a:avLst/>
          </a:prstGeom>
          <a:noFill/>
          <a:ln w="9525">
            <a:noFill/>
            <a:miter lim="800000"/>
            <a:headEnd/>
            <a:tailEnd/>
          </a:ln>
          <a:effectLst/>
        </p:spPr>
        <p:txBody>
          <a:bodyPr wrap="none">
            <a:prstTxWarp prst="textNoShape">
              <a:avLst/>
            </a:prstTxWarp>
            <a:spAutoFit/>
          </a:bodyPr>
          <a:lstStyle/>
          <a:p>
            <a:r>
              <a:rPr lang="en-US" sz="2800" b="1" dirty="0" smtClean="0">
                <a:solidFill>
                  <a:srgbClr val="000000"/>
                </a:solidFill>
                <a:latin typeface="Arial" charset="0"/>
              </a:rPr>
              <a:t>SDHCAL-ILD</a:t>
            </a:r>
            <a:endParaRPr lang="en-US" sz="2800" b="1" dirty="0">
              <a:solidFill>
                <a:srgbClr val="000000"/>
              </a:solidFill>
              <a:latin typeface="Arial" charset="0"/>
            </a:endParaRPr>
          </a:p>
        </p:txBody>
      </p:sp>
      <p:sp>
        <p:nvSpPr>
          <p:cNvPr id="162838" name="Text Box 22"/>
          <p:cNvSpPr txBox="1">
            <a:spLocks noChangeArrowheads="1"/>
          </p:cNvSpPr>
          <p:nvPr/>
        </p:nvSpPr>
        <p:spPr bwMode="auto">
          <a:xfrm>
            <a:off x="76200" y="751582"/>
            <a:ext cx="8153400" cy="954107"/>
          </a:xfrm>
          <a:prstGeom prst="rect">
            <a:avLst/>
          </a:prstGeom>
          <a:noFill/>
          <a:ln w="9525">
            <a:noFill/>
            <a:miter lim="800000"/>
            <a:headEnd/>
            <a:tailEnd/>
          </a:ln>
          <a:effectLst/>
        </p:spPr>
        <p:txBody>
          <a:bodyPr wrap="square">
            <a:prstTxWarp prst="textNoShape">
              <a:avLst/>
            </a:prstTxWarp>
            <a:spAutoFit/>
          </a:bodyPr>
          <a:lstStyle/>
          <a:p>
            <a:r>
              <a:rPr lang="en-US" sz="1400" dirty="0" smtClean="0">
                <a:latin typeface="Verdana"/>
                <a:cs typeface="Verdana"/>
              </a:rPr>
              <a:t> The SDHCAL-GRPC is </a:t>
            </a:r>
            <a:r>
              <a:rPr lang="en-US" sz="1400" dirty="0">
                <a:latin typeface="Verdana"/>
                <a:cs typeface="Verdana"/>
              </a:rPr>
              <a:t>one of the two HCAL options </a:t>
            </a:r>
            <a:r>
              <a:rPr lang="en-US" sz="1400" dirty="0" smtClean="0">
                <a:latin typeface="Verdana"/>
                <a:cs typeface="Verdana"/>
              </a:rPr>
              <a:t>proposed</a:t>
            </a:r>
          </a:p>
          <a:p>
            <a:r>
              <a:rPr lang="en-US" sz="1400" dirty="0" smtClean="0">
                <a:latin typeface="Verdana"/>
                <a:cs typeface="Verdana"/>
              </a:rPr>
              <a:t> in the </a:t>
            </a:r>
            <a:r>
              <a:rPr lang="en-US" sz="1400" b="1" dirty="0">
                <a:latin typeface="Verdana"/>
                <a:cs typeface="Verdana"/>
              </a:rPr>
              <a:t>ILD</a:t>
            </a:r>
            <a:r>
              <a:rPr lang="en-US" sz="1400" dirty="0">
                <a:latin typeface="Verdana"/>
                <a:cs typeface="Verdana"/>
              </a:rPr>
              <a:t> </a:t>
            </a:r>
            <a:r>
              <a:rPr lang="en-US" sz="1400" b="1" dirty="0">
                <a:latin typeface="Verdana"/>
                <a:cs typeface="Verdana"/>
              </a:rPr>
              <a:t>L</a:t>
            </a:r>
            <a:r>
              <a:rPr lang="en-US" sz="1400" dirty="0">
                <a:latin typeface="Verdana"/>
                <a:cs typeface="Verdana"/>
              </a:rPr>
              <a:t>etter </a:t>
            </a:r>
            <a:r>
              <a:rPr lang="en-US" sz="1400" b="1" dirty="0">
                <a:latin typeface="Verdana"/>
                <a:cs typeface="Verdana"/>
              </a:rPr>
              <a:t>O</a:t>
            </a:r>
            <a:r>
              <a:rPr lang="en-US" sz="1400" dirty="0">
                <a:latin typeface="Verdana"/>
                <a:cs typeface="Verdana"/>
              </a:rPr>
              <a:t>f </a:t>
            </a:r>
            <a:r>
              <a:rPr lang="en-US" sz="1400" b="1" dirty="0" smtClean="0">
                <a:latin typeface="Verdana"/>
                <a:cs typeface="Verdana"/>
              </a:rPr>
              <a:t>I</a:t>
            </a:r>
            <a:r>
              <a:rPr lang="en-US" sz="1400" dirty="0" smtClean="0">
                <a:latin typeface="Verdana"/>
                <a:cs typeface="Verdana"/>
              </a:rPr>
              <a:t>ntention (LOI). Modules are  made of </a:t>
            </a:r>
          </a:p>
          <a:p>
            <a:r>
              <a:rPr lang="en-US" sz="1400" dirty="0" smtClean="0">
                <a:latin typeface="Verdana"/>
                <a:cs typeface="Verdana"/>
              </a:rPr>
              <a:t> 48 RPC chambers (6λ</a:t>
            </a:r>
            <a:r>
              <a:rPr lang="en-US" sz="1400" baseline="-25000" dirty="0" smtClean="0">
                <a:latin typeface="Verdana"/>
                <a:cs typeface="Verdana"/>
              </a:rPr>
              <a:t>I</a:t>
            </a:r>
            <a:r>
              <a:rPr lang="en-US" sz="1400" dirty="0" smtClean="0">
                <a:latin typeface="Verdana"/>
                <a:cs typeface="Verdana"/>
              </a:rPr>
              <a:t>) equipped with </a:t>
            </a:r>
          </a:p>
          <a:p>
            <a:r>
              <a:rPr lang="en-US" sz="1400" dirty="0" smtClean="0">
                <a:latin typeface="Verdana"/>
                <a:cs typeface="Verdana"/>
              </a:rPr>
              <a:t> power-pulsing electronics readout.   </a:t>
            </a:r>
            <a:endParaRPr lang="en-US" sz="1400" dirty="0">
              <a:latin typeface="Verdana"/>
              <a:cs typeface="Verdana"/>
            </a:endParaRPr>
          </a:p>
        </p:txBody>
      </p:sp>
      <p:pic>
        <p:nvPicPr>
          <p:cNvPr id="23" name="Image 3" descr="DHCALview_global.png"/>
          <p:cNvPicPr>
            <a:picLocks noChangeAspect="1"/>
          </p:cNvPicPr>
          <p:nvPr/>
        </p:nvPicPr>
        <p:blipFill>
          <a:blip r:embed="rId3"/>
          <a:srcRect/>
          <a:stretch>
            <a:fillRect/>
          </a:stretch>
        </p:blipFill>
        <p:spPr bwMode="auto">
          <a:xfrm>
            <a:off x="5715000" y="381000"/>
            <a:ext cx="3352800" cy="3095625"/>
          </a:xfrm>
          <a:prstGeom prst="rect">
            <a:avLst/>
          </a:prstGeom>
          <a:noFill/>
          <a:ln w="9525">
            <a:noFill/>
            <a:miter lim="800000"/>
            <a:headEnd/>
            <a:tailEnd/>
          </a:ln>
        </p:spPr>
      </p:pic>
      <p:pic>
        <p:nvPicPr>
          <p:cNvPr id="24" name="Picture 16"/>
          <p:cNvPicPr>
            <a:picLocks noChangeAspect="1" noChangeArrowheads="1"/>
          </p:cNvPicPr>
          <p:nvPr/>
        </p:nvPicPr>
        <p:blipFill>
          <a:blip r:embed="rId4"/>
          <a:srcRect/>
          <a:stretch>
            <a:fillRect/>
          </a:stretch>
        </p:blipFill>
        <p:spPr bwMode="auto">
          <a:xfrm>
            <a:off x="4832350" y="3709988"/>
            <a:ext cx="4235450" cy="2995612"/>
          </a:xfrm>
          <a:prstGeom prst="rect">
            <a:avLst/>
          </a:prstGeom>
          <a:noFill/>
          <a:ln w="9525">
            <a:noFill/>
            <a:round/>
            <a:headEnd/>
            <a:tailEnd/>
          </a:ln>
        </p:spPr>
      </p:pic>
      <p:sp>
        <p:nvSpPr>
          <p:cNvPr id="25" name="Text Box 2"/>
          <p:cNvSpPr txBox="1">
            <a:spLocks noChangeArrowheads="1"/>
          </p:cNvSpPr>
          <p:nvPr/>
        </p:nvSpPr>
        <p:spPr bwMode="auto">
          <a:xfrm>
            <a:off x="152400" y="3429000"/>
            <a:ext cx="4377631" cy="2956836"/>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smtClean="0">
              <a:solidFill>
                <a:srgbClr val="FF0000"/>
              </a:solidFill>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smtClean="0">
                <a:solidFill>
                  <a:srgbClr val="FF0000"/>
                </a:solidFill>
                <a:latin typeface="Verdana" charset="0"/>
              </a:rPr>
              <a:t>SDHCAL Prototype</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smtClean="0">
                <a:solidFill>
                  <a:srgbClr val="000000"/>
                </a:solidFill>
                <a:latin typeface="Verdana" charset="0"/>
              </a:rPr>
              <a:t>- Come as close as possible to the ILD module</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smtClean="0">
                <a:solidFill>
                  <a:srgbClr val="000000"/>
                </a:solidFill>
                <a:latin typeface="Verdana" charset="0"/>
              </a:rPr>
              <a:t>  and be able to study </a:t>
            </a:r>
            <a:r>
              <a:rPr lang="en-US" sz="1400" dirty="0" err="1" smtClean="0">
                <a:solidFill>
                  <a:srgbClr val="000000"/>
                </a:solidFill>
                <a:latin typeface="Verdana" charset="0"/>
              </a:rPr>
              <a:t>hadronic</a:t>
            </a:r>
            <a:r>
              <a:rPr lang="en-US" sz="1400" dirty="0" smtClean="0">
                <a:solidFill>
                  <a:srgbClr val="000000"/>
                </a:solidFill>
                <a:latin typeface="Verdana" charset="0"/>
              </a:rPr>
              <a:t> showers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smtClean="0">
                <a:latin typeface="Verdana" charset="0"/>
              </a:rPr>
              <a:t>-48 units (active layer + absorber)</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smtClean="0">
                <a:latin typeface="Verdana" charset="0"/>
              </a:rPr>
              <a:t>  fulfilling the ILD requirements.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400" dirty="0" smtClean="0">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smtClean="0">
                <a:solidFill>
                  <a:schemeClr val="accent2">
                    <a:lumMod val="50000"/>
                    <a:lumOff val="50000"/>
                  </a:schemeClr>
                </a:solidFill>
                <a:latin typeface="Verdana" charset="0"/>
              </a:rPr>
              <a:t>Challenges</a:t>
            </a:r>
            <a:r>
              <a:rPr lang="en-US" sz="1400" dirty="0" smtClean="0">
                <a:latin typeface="Verdana" charset="0"/>
              </a:rPr>
              <a:t>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smtClean="0">
                <a:solidFill>
                  <a:srgbClr val="000000"/>
                </a:solidFill>
                <a:latin typeface="Verdana" charset="0"/>
              </a:rPr>
              <a:t>-Homogeneity </a:t>
            </a:r>
            <a:r>
              <a:rPr lang="en-US" sz="1400" dirty="0">
                <a:solidFill>
                  <a:srgbClr val="000000"/>
                </a:solidFill>
                <a:latin typeface="Verdana" charset="0"/>
              </a:rPr>
              <a:t>for large surfaces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Verdana" charset="0"/>
              </a:rPr>
              <a:t>-Thickness of only few mms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Verdana" charset="0"/>
              </a:rPr>
              <a:t>-Services from one side</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Verdana" charset="0"/>
              </a:rPr>
              <a:t>-Embedded power-cycled electronics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Verdana" charset="0"/>
              </a:rPr>
              <a:t>-Self-supporting mechanical structure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Image 6" descr="SDHCAL_DAQ_Schema.png"/>
          <p:cNvPicPr>
            <a:picLocks noChangeAspect="1"/>
          </p:cNvPicPr>
          <p:nvPr/>
        </p:nvPicPr>
        <p:blipFill>
          <a:blip r:embed="rId2"/>
          <a:srcRect/>
          <a:stretch>
            <a:fillRect/>
          </a:stretch>
        </p:blipFill>
        <p:spPr bwMode="auto">
          <a:xfrm>
            <a:off x="4165600" y="3276600"/>
            <a:ext cx="4902200" cy="3395663"/>
          </a:xfrm>
          <a:prstGeom prst="rect">
            <a:avLst/>
          </a:prstGeom>
          <a:noFill/>
          <a:ln w="9525">
            <a:noFill/>
            <a:miter lim="800000"/>
            <a:headEnd/>
            <a:tailEnd/>
          </a:ln>
        </p:spPr>
      </p:pic>
      <p:pic>
        <p:nvPicPr>
          <p:cNvPr id="53251" name="Image 7" descr="LowLevelHardware.png"/>
          <p:cNvPicPr>
            <a:picLocks noChangeAspect="1"/>
          </p:cNvPicPr>
          <p:nvPr/>
        </p:nvPicPr>
        <p:blipFill>
          <a:blip r:embed="rId3"/>
          <a:srcRect/>
          <a:stretch>
            <a:fillRect/>
          </a:stretch>
        </p:blipFill>
        <p:spPr bwMode="auto">
          <a:xfrm>
            <a:off x="4572000" y="152400"/>
            <a:ext cx="3886200" cy="3124200"/>
          </a:xfrm>
          <a:prstGeom prst="rect">
            <a:avLst/>
          </a:prstGeom>
          <a:noFill/>
          <a:ln w="9525">
            <a:noFill/>
            <a:miter lim="800000"/>
            <a:headEnd/>
            <a:tailEnd/>
          </a:ln>
        </p:spPr>
      </p:pic>
      <p:sp>
        <p:nvSpPr>
          <p:cNvPr id="53252" name="ZoneTexte 9"/>
          <p:cNvSpPr txBox="1">
            <a:spLocks noChangeArrowheads="1"/>
          </p:cNvSpPr>
          <p:nvPr/>
        </p:nvSpPr>
        <p:spPr bwMode="auto">
          <a:xfrm>
            <a:off x="228600" y="1598613"/>
            <a:ext cx="4394200" cy="1754187"/>
          </a:xfrm>
          <a:prstGeom prst="rect">
            <a:avLst/>
          </a:prstGeom>
          <a:noFill/>
          <a:ln w="9525">
            <a:noFill/>
            <a:miter lim="800000"/>
            <a:headEnd/>
            <a:tailEnd/>
          </a:ln>
        </p:spPr>
        <p:txBody>
          <a:bodyPr wrap="none">
            <a:prstTxWarp prst="textNoShape">
              <a:avLst/>
            </a:prstTxWarp>
            <a:spAutoFit/>
          </a:bodyPr>
          <a:lstStyle/>
          <a:p>
            <a:r>
              <a:rPr lang="en-US">
                <a:solidFill>
                  <a:srgbClr val="000000"/>
                </a:solidFill>
                <a:sym typeface="Wingdings" charset="2"/>
              </a:rPr>
              <a:t> </a:t>
            </a:r>
            <a:r>
              <a:rPr lang="en-US">
                <a:solidFill>
                  <a:srgbClr val="000000"/>
                </a:solidFill>
              </a:rPr>
              <a:t>Low level hardware access</a:t>
            </a:r>
          </a:p>
          <a:p>
            <a:r>
              <a:rPr lang="en-US">
                <a:solidFill>
                  <a:srgbClr val="000000"/>
                </a:solidFill>
              </a:rPr>
              <a:t> </a:t>
            </a:r>
          </a:p>
          <a:p>
            <a:r>
              <a:rPr lang="en-US">
                <a:solidFill>
                  <a:srgbClr val="000000"/>
                </a:solidFill>
                <a:sym typeface="Wingdings" charset="2"/>
              </a:rPr>
              <a:t> C</a:t>
            </a:r>
            <a:r>
              <a:rPr lang="en-US">
                <a:solidFill>
                  <a:srgbClr val="000000"/>
                </a:solidFill>
              </a:rPr>
              <a:t>onfiguration data base software </a:t>
            </a:r>
          </a:p>
          <a:p>
            <a:r>
              <a:rPr lang="en-US">
                <a:solidFill>
                  <a:srgbClr val="000000"/>
                </a:solidFill>
              </a:rPr>
              <a:t>handling devices description and settings</a:t>
            </a:r>
          </a:p>
          <a:p>
            <a:r>
              <a:rPr lang="en-US">
                <a:solidFill>
                  <a:srgbClr val="000000"/>
                </a:solidFill>
              </a:rPr>
              <a:t> </a:t>
            </a:r>
          </a:p>
          <a:p>
            <a:r>
              <a:rPr lang="en-US">
                <a:solidFill>
                  <a:srgbClr val="000000"/>
                </a:solidFill>
                <a:sym typeface="Wingdings" charset="2"/>
              </a:rPr>
              <a:t> </a:t>
            </a:r>
            <a:r>
              <a:rPr lang="en-US">
                <a:solidFill>
                  <a:srgbClr val="000000"/>
                </a:solidFill>
              </a:rPr>
              <a:t>Data collection and the monitoring</a:t>
            </a:r>
          </a:p>
        </p:txBody>
      </p:sp>
      <p:pic>
        <p:nvPicPr>
          <p:cNvPr id="53253" name="Image 10" descr="setup_structure.png"/>
          <p:cNvPicPr>
            <a:picLocks noChangeAspect="1"/>
          </p:cNvPicPr>
          <p:nvPr/>
        </p:nvPicPr>
        <p:blipFill>
          <a:blip r:embed="rId4"/>
          <a:srcRect/>
          <a:stretch>
            <a:fillRect/>
          </a:stretch>
        </p:blipFill>
        <p:spPr bwMode="auto">
          <a:xfrm>
            <a:off x="152400" y="3429000"/>
            <a:ext cx="3886200" cy="3200400"/>
          </a:xfrm>
          <a:prstGeom prst="rect">
            <a:avLst/>
          </a:prstGeom>
          <a:noFill/>
          <a:ln w="9525">
            <a:noFill/>
            <a:miter lim="800000"/>
            <a:headEnd/>
            <a:tailEnd/>
          </a:ln>
        </p:spPr>
      </p:pic>
      <p:sp>
        <p:nvSpPr>
          <p:cNvPr id="53254" name="ZoneTexte 11"/>
          <p:cNvSpPr txBox="1">
            <a:spLocks noChangeArrowheads="1"/>
          </p:cNvSpPr>
          <p:nvPr/>
        </p:nvSpPr>
        <p:spPr bwMode="auto">
          <a:xfrm>
            <a:off x="381000" y="5715000"/>
            <a:ext cx="3276600" cy="369888"/>
          </a:xfrm>
          <a:prstGeom prst="rect">
            <a:avLst/>
          </a:prstGeom>
          <a:noFill/>
          <a:ln w="9525">
            <a:noFill/>
            <a:miter lim="800000"/>
            <a:headEnd/>
            <a:tailEnd/>
          </a:ln>
        </p:spPr>
        <p:txBody>
          <a:bodyPr>
            <a:prstTxWarp prst="textNoShape">
              <a:avLst/>
            </a:prstTxWarp>
            <a:spAutoFit/>
          </a:bodyPr>
          <a:lstStyle/>
          <a:p>
            <a:r>
              <a:rPr lang="en-US">
                <a:solidFill>
                  <a:srgbClr val="000000"/>
                </a:solidFill>
              </a:rPr>
              <a:t>Setup configuration structure</a:t>
            </a:r>
          </a:p>
        </p:txBody>
      </p:sp>
      <p:sp>
        <p:nvSpPr>
          <p:cNvPr id="53255" name="ZoneTexte 12"/>
          <p:cNvSpPr txBox="1">
            <a:spLocks noChangeArrowheads="1"/>
          </p:cNvSpPr>
          <p:nvPr/>
        </p:nvSpPr>
        <p:spPr bwMode="auto">
          <a:xfrm>
            <a:off x="7924800" y="5943600"/>
            <a:ext cx="838200" cy="646113"/>
          </a:xfrm>
          <a:prstGeom prst="rect">
            <a:avLst/>
          </a:prstGeom>
          <a:noFill/>
          <a:ln w="9525">
            <a:noFill/>
            <a:miter lim="800000"/>
            <a:headEnd/>
            <a:tailEnd/>
          </a:ln>
        </p:spPr>
        <p:txBody>
          <a:bodyPr>
            <a:prstTxWarp prst="textNoShape">
              <a:avLst/>
            </a:prstTxWarp>
            <a:spAutoFit/>
          </a:bodyPr>
          <a:lstStyle/>
          <a:p>
            <a:r>
              <a:rPr lang="en-US">
                <a:solidFill>
                  <a:srgbClr val="000000"/>
                </a:solidFill>
              </a:rPr>
              <a:t>CMS Xdaq</a:t>
            </a:r>
          </a:p>
        </p:txBody>
      </p:sp>
      <p:sp>
        <p:nvSpPr>
          <p:cNvPr id="53256" name="ZoneTexte 13"/>
          <p:cNvSpPr txBox="1">
            <a:spLocks noChangeArrowheads="1"/>
          </p:cNvSpPr>
          <p:nvPr/>
        </p:nvSpPr>
        <p:spPr bwMode="auto">
          <a:xfrm>
            <a:off x="762000" y="457200"/>
            <a:ext cx="4267200" cy="369888"/>
          </a:xfrm>
          <a:prstGeom prst="rect">
            <a:avLst/>
          </a:prstGeom>
          <a:noFill/>
          <a:ln w="9525">
            <a:noFill/>
            <a:miter lim="800000"/>
            <a:headEnd/>
            <a:tailEnd/>
          </a:ln>
        </p:spPr>
        <p:txBody>
          <a:bodyPr>
            <a:prstTxWarp prst="textNoShape">
              <a:avLst/>
            </a:prstTxWarp>
            <a:spAutoFit/>
          </a:bodyPr>
          <a:lstStyle/>
          <a:p>
            <a:r>
              <a:rPr lang="en-US">
                <a:solidFill>
                  <a:schemeClr val="tx1"/>
                </a:solidFill>
              </a:rPr>
              <a:t>SDHCAL acquisition system</a:t>
            </a:r>
          </a:p>
        </p:txBody>
      </p:sp>
      <p:sp>
        <p:nvSpPr>
          <p:cNvPr id="53257" name="ZoneTexte 14"/>
          <p:cNvSpPr txBox="1">
            <a:spLocks noChangeArrowheads="1"/>
          </p:cNvSpPr>
          <p:nvPr/>
        </p:nvSpPr>
        <p:spPr bwMode="auto">
          <a:xfrm>
            <a:off x="5867400" y="6553200"/>
            <a:ext cx="1219200" cy="369888"/>
          </a:xfrm>
          <a:prstGeom prst="rect">
            <a:avLst/>
          </a:prstGeom>
          <a:noFill/>
          <a:ln w="9525">
            <a:noFill/>
            <a:miter lim="800000"/>
            <a:headEnd/>
            <a:tailEnd/>
          </a:ln>
        </p:spPr>
        <p:txBody>
          <a:bodyPr>
            <a:prstTxWarp prst="textNoShape">
              <a:avLst/>
            </a:prstTxWarp>
            <a:spAutoFit/>
          </a:bodyPr>
          <a:lstStyle/>
          <a:p>
            <a:r>
              <a:rPr lang="en-US">
                <a:solidFill>
                  <a:srgbClr val="000000"/>
                </a:solidFill>
              </a:rPr>
              <a:t>IPNL</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ZoneTexte 45"/>
          <p:cNvSpPr txBox="1">
            <a:spLocks noChangeArrowheads="1"/>
          </p:cNvSpPr>
          <p:nvPr/>
        </p:nvSpPr>
        <p:spPr bwMode="auto">
          <a:xfrm>
            <a:off x="7010400" y="2449513"/>
            <a:ext cx="1905000" cy="369887"/>
          </a:xfrm>
          <a:prstGeom prst="rect">
            <a:avLst/>
          </a:prstGeom>
          <a:noFill/>
          <a:ln w="9525">
            <a:noFill/>
            <a:miter lim="800000"/>
            <a:headEnd/>
            <a:tailEnd/>
          </a:ln>
        </p:spPr>
        <p:txBody>
          <a:bodyPr>
            <a:prstTxWarp prst="textNoShape">
              <a:avLst/>
            </a:prstTxWarp>
            <a:spAutoFit/>
          </a:bodyPr>
          <a:lstStyle/>
          <a:p>
            <a:endParaRPr lang="fr-FR"/>
          </a:p>
        </p:txBody>
      </p:sp>
      <p:pic>
        <p:nvPicPr>
          <p:cNvPr id="54275" name="Image 20"/>
          <p:cNvPicPr>
            <a:picLocks noChangeAspect="1"/>
          </p:cNvPicPr>
          <p:nvPr/>
        </p:nvPicPr>
        <p:blipFill>
          <a:blip r:embed="rId2"/>
          <a:srcRect/>
          <a:stretch>
            <a:fillRect/>
          </a:stretch>
        </p:blipFill>
        <p:spPr bwMode="auto">
          <a:xfrm>
            <a:off x="152400" y="3429000"/>
            <a:ext cx="8610600" cy="2667000"/>
          </a:xfrm>
          <a:prstGeom prst="rect">
            <a:avLst/>
          </a:prstGeom>
          <a:noFill/>
          <a:ln w="9525">
            <a:noFill/>
            <a:miter lim="800000"/>
            <a:headEnd/>
            <a:tailEnd/>
          </a:ln>
        </p:spPr>
      </p:pic>
      <p:sp>
        <p:nvSpPr>
          <p:cNvPr id="13" name="ZoneTexte 12"/>
          <p:cNvSpPr txBox="1"/>
          <p:nvPr/>
        </p:nvSpPr>
        <p:spPr>
          <a:xfrm>
            <a:off x="685800" y="3654425"/>
            <a:ext cx="3276600" cy="307975"/>
          </a:xfrm>
          <a:prstGeom prst="rect">
            <a:avLst/>
          </a:prstGeom>
        </p:spPr>
        <p:style>
          <a:lnRef idx="1">
            <a:schemeClr val="accent3"/>
          </a:lnRef>
          <a:fillRef idx="3">
            <a:schemeClr val="accent3"/>
          </a:fillRef>
          <a:effectRef idx="2">
            <a:schemeClr val="accent3"/>
          </a:effectRef>
          <a:fontRef idx="minor">
            <a:schemeClr val="lt1"/>
          </a:fontRef>
        </p:style>
        <p:txBody>
          <a:bodyPr>
            <a:prstTxWarp prst="textNoShape">
              <a:avLst/>
            </a:prstTxWarp>
            <a:spAutoFit/>
          </a:bodyPr>
          <a:lstStyle/>
          <a:p>
            <a:pPr>
              <a:defRPr/>
            </a:pPr>
            <a:r>
              <a:rPr lang="en-GB" sz="1400">
                <a:solidFill>
                  <a:srgbClr val="000000"/>
                </a:solidFill>
                <a:latin typeface="Verdana" charset="0"/>
                <a:ea typeface="Verdana" charset="0"/>
                <a:cs typeface="Verdana" charset="0"/>
              </a:rPr>
              <a:t>Hits left by interacting particles</a:t>
            </a:r>
          </a:p>
        </p:txBody>
      </p:sp>
      <p:sp>
        <p:nvSpPr>
          <p:cNvPr id="54277" name="ZoneTexte 13"/>
          <p:cNvSpPr txBox="1">
            <a:spLocks noChangeArrowheads="1"/>
          </p:cNvSpPr>
          <p:nvPr/>
        </p:nvSpPr>
        <p:spPr bwMode="auto">
          <a:xfrm>
            <a:off x="304800" y="1371600"/>
            <a:ext cx="6858000" cy="2308225"/>
          </a:xfrm>
          <a:prstGeom prst="rect">
            <a:avLst/>
          </a:prstGeom>
          <a:noFill/>
          <a:ln w="9525">
            <a:noFill/>
            <a:miter lim="800000"/>
            <a:headEnd/>
            <a:tailEnd/>
          </a:ln>
        </p:spPr>
        <p:txBody>
          <a:bodyPr>
            <a:prstTxWarp prst="textNoShape">
              <a:avLst/>
            </a:prstTxWarp>
            <a:spAutoFit/>
          </a:bodyPr>
          <a:lstStyle/>
          <a:p>
            <a:pPr>
              <a:buFont typeface="Wingdings" charset="2"/>
              <a:buChar char="§"/>
            </a:pPr>
            <a:r>
              <a:rPr lang="en-US">
                <a:solidFill>
                  <a:srgbClr val="000000"/>
                </a:solidFill>
              </a:rPr>
              <a:t> </a:t>
            </a:r>
            <a:r>
              <a:rPr lang="en-US">
                <a:solidFill>
                  <a:srgbClr val="FF0000"/>
                </a:solidFill>
              </a:rPr>
              <a:t>Trigger less mode </a:t>
            </a:r>
            <a:r>
              <a:rPr lang="en-US">
                <a:solidFill>
                  <a:srgbClr val="000000"/>
                </a:solidFill>
              </a:rPr>
              <a:t>:  Recording events until memory is full, then </a:t>
            </a:r>
          </a:p>
          <a:p>
            <a:r>
              <a:rPr lang="en-US">
                <a:solidFill>
                  <a:srgbClr val="000000"/>
                </a:solidFill>
              </a:rPr>
              <a:t>  data transfer and restart.</a:t>
            </a:r>
          </a:p>
          <a:p>
            <a:pPr>
              <a:buFont typeface="Wingdings" charset="2"/>
              <a:buChar char="§"/>
            </a:pPr>
            <a:r>
              <a:rPr lang="en-US">
                <a:solidFill>
                  <a:srgbClr val="000000"/>
                </a:solidFill>
              </a:rPr>
              <a:t> </a:t>
            </a:r>
            <a:r>
              <a:rPr lang="en-US">
                <a:solidFill>
                  <a:srgbClr val="FF0000"/>
                </a:solidFill>
              </a:rPr>
              <a:t>Power-Pulsed mode</a:t>
            </a:r>
            <a:r>
              <a:rPr lang="en-US" baseline="30000">
                <a:solidFill>
                  <a:srgbClr val="FF0000"/>
                </a:solidFill>
              </a:rPr>
              <a:t> :  </a:t>
            </a:r>
            <a:r>
              <a:rPr lang="en-US">
                <a:solidFill>
                  <a:srgbClr val="000000"/>
                </a:solidFill>
              </a:rPr>
              <a:t>ASIC is idle between two spills. </a:t>
            </a:r>
            <a:r>
              <a:rPr lang="en-US" baseline="30000">
                <a:solidFill>
                  <a:srgbClr val="FF0000"/>
                </a:solidFill>
              </a:rPr>
              <a:t> </a:t>
            </a:r>
            <a:r>
              <a:rPr lang="en-US">
                <a:solidFill>
                  <a:srgbClr val="000000"/>
                </a:solidFill>
              </a:rPr>
              <a:t> </a:t>
            </a:r>
          </a:p>
          <a:p>
            <a:r>
              <a:rPr lang="en-US">
                <a:solidFill>
                  <a:srgbClr val="000000"/>
                </a:solidFill>
              </a:rPr>
              <a:t>   According to the time spill structure</a:t>
            </a:r>
          </a:p>
          <a:p>
            <a:r>
              <a:rPr lang="en-US">
                <a:solidFill>
                  <a:srgbClr val="000000"/>
                </a:solidFill>
              </a:rPr>
              <a:t>  ( NX400 ms (PS)</a:t>
            </a:r>
            <a:r>
              <a:rPr lang="en-US" baseline="30000">
                <a:solidFill>
                  <a:srgbClr val="000000"/>
                </a:solidFill>
              </a:rPr>
              <a:t>*</a:t>
            </a:r>
            <a:r>
              <a:rPr lang="en-US">
                <a:solidFill>
                  <a:srgbClr val="000000"/>
                </a:solidFill>
              </a:rPr>
              <a:t>, 10 s(SPS) every 45 s)</a:t>
            </a:r>
          </a:p>
          <a:p>
            <a:r>
              <a:rPr lang="en-US">
                <a:solidFill>
                  <a:srgbClr val="000000"/>
                </a:solidFill>
              </a:rPr>
              <a:t>  </a:t>
            </a:r>
          </a:p>
          <a:p>
            <a:pPr>
              <a:buFont typeface="Wingdings" charset="2"/>
              <a:buChar char="§"/>
            </a:pPr>
            <a:r>
              <a:rPr lang="en-US">
                <a:solidFill>
                  <a:srgbClr val="000000"/>
                </a:solidFill>
              </a:rPr>
              <a:t> No gain correction applied for this TB.</a:t>
            </a:r>
          </a:p>
          <a:p>
            <a:pPr>
              <a:buFont typeface="Wingdings" charset="2"/>
              <a:buChar char="§"/>
            </a:pPr>
            <a:r>
              <a:rPr lang="en-US">
                <a:solidFill>
                  <a:srgbClr val="000000"/>
                </a:solidFill>
              </a:rPr>
              <a:t> Physics events are built as follows:  </a:t>
            </a:r>
          </a:p>
        </p:txBody>
      </p:sp>
      <p:sp>
        <p:nvSpPr>
          <p:cNvPr id="16" name="ZoneTexte 15"/>
          <p:cNvSpPr txBox="1"/>
          <p:nvPr/>
        </p:nvSpPr>
        <p:spPr>
          <a:xfrm>
            <a:off x="304800" y="620713"/>
            <a:ext cx="2819400" cy="369887"/>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fr-FR" dirty="0">
                <a:solidFill>
                  <a:srgbClr val="000000"/>
                </a:solidFill>
              </a:rPr>
              <a:t>Prototype data acquisition</a:t>
            </a:r>
          </a:p>
        </p:txBody>
      </p:sp>
      <p:sp>
        <p:nvSpPr>
          <p:cNvPr id="54279" name="ZoneTexte 16"/>
          <p:cNvSpPr txBox="1">
            <a:spLocks noChangeArrowheads="1"/>
          </p:cNvSpPr>
          <p:nvPr/>
        </p:nvSpPr>
        <p:spPr bwMode="auto">
          <a:xfrm>
            <a:off x="304800" y="6324600"/>
            <a:ext cx="4876800" cy="369888"/>
          </a:xfrm>
          <a:prstGeom prst="rect">
            <a:avLst/>
          </a:prstGeom>
          <a:noFill/>
          <a:ln w="9525">
            <a:noFill/>
            <a:miter lim="800000"/>
            <a:headEnd/>
            <a:tailEnd/>
          </a:ln>
        </p:spPr>
        <p:txBody>
          <a:bodyPr>
            <a:prstTxWarp prst="textNoShape">
              <a:avLst/>
            </a:prstTxWarp>
            <a:spAutoFit/>
          </a:bodyPr>
          <a:lstStyle/>
          <a:p>
            <a:r>
              <a:rPr lang="en-GB" baseline="30000">
                <a:solidFill>
                  <a:schemeClr val="tx1"/>
                </a:solidFill>
              </a:rPr>
              <a:t>*</a:t>
            </a:r>
            <a:r>
              <a:rPr lang="en-GB">
                <a:solidFill>
                  <a:schemeClr val="tx1"/>
                </a:solidFill>
              </a:rPr>
              <a:t> </a:t>
            </a:r>
            <a:r>
              <a:rPr lang="en-GB" sz="1400">
                <a:solidFill>
                  <a:schemeClr val="tx1"/>
                </a:solidFill>
              </a:rPr>
              <a:t>N is often 1 and  sometimes 2-3 spills/cycle</a:t>
            </a:r>
            <a:endParaRPr lang="en-GB" sz="1400" baseline="30000">
              <a:solidFill>
                <a:schemeClr val="tx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asic_systematics.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533400" y="990600"/>
            <a:ext cx="8001000" cy="4648200"/>
          </a:xfrm>
          <a:prstGeom prst="rect">
            <a:avLst/>
          </a:prstGeom>
        </p:spPr>
      </p:pic>
      <p:sp>
        <p:nvSpPr>
          <p:cNvPr id="3" name="ZoneTexte 2"/>
          <p:cNvSpPr txBox="1"/>
          <p:nvPr/>
        </p:nvSpPr>
        <p:spPr>
          <a:xfrm>
            <a:off x="6324600" y="6477000"/>
            <a:ext cx="2667000" cy="381000"/>
          </a:xfrm>
          <a:prstGeom prst="rect">
            <a:avLst/>
          </a:prstGeom>
          <a:noFill/>
        </p:spPr>
        <p:txBody>
          <a:bodyPr wrap="square" rtlCol="0">
            <a:spAutoFit/>
          </a:bodyPr>
          <a:lstStyle/>
          <a:p>
            <a:r>
              <a:rPr lang="en-GB" dirty="0" err="1" smtClean="0"/>
              <a:t>Y.Haddad</a:t>
            </a:r>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ZoneTexte 1"/>
          <p:cNvSpPr txBox="1">
            <a:spLocks noChangeArrowheads="1"/>
          </p:cNvSpPr>
          <p:nvPr/>
        </p:nvSpPr>
        <p:spPr bwMode="auto">
          <a:xfrm>
            <a:off x="609600" y="381000"/>
            <a:ext cx="8001000" cy="1600200"/>
          </a:xfrm>
          <a:prstGeom prst="rect">
            <a:avLst/>
          </a:prstGeom>
          <a:noFill/>
          <a:ln w="9525">
            <a:noFill/>
            <a:miter lim="800000"/>
            <a:headEnd/>
            <a:tailEnd/>
          </a:ln>
        </p:spPr>
        <p:txBody>
          <a:bodyPr>
            <a:prstTxWarp prst="textNoShape">
              <a:avLst/>
            </a:prstTxWarp>
            <a:spAutoFit/>
          </a:bodyPr>
          <a:lstStyle/>
          <a:p>
            <a:r>
              <a:rPr lang="fr-FR" sz="1600">
                <a:solidFill>
                  <a:srgbClr val="000000"/>
                </a:solidFill>
              </a:rPr>
              <a:t>Calibration :</a:t>
            </a:r>
          </a:p>
          <a:p>
            <a:r>
              <a:rPr lang="fr-FR" sz="1600">
                <a:solidFill>
                  <a:srgbClr val="000000"/>
                </a:solidFill>
              </a:rPr>
              <a:t>Etude de la calibration de SDHCAL est en cours afin d’améliorer la résolution de l’énergie.  Cela inclut l’étude de l’efficacité et la multiplicité des chambres localement à l’aide des muons et des cosmiques. La dépendance de la performance en temps (effet température…) peut aussi analysée d’une manière indirecte.</a:t>
            </a:r>
          </a:p>
          <a:p>
            <a:r>
              <a:rPr lang="fr-FR">
                <a:solidFill>
                  <a:srgbClr val="000000"/>
                </a:solidFill>
              </a:rPr>
              <a:t> </a:t>
            </a:r>
          </a:p>
        </p:txBody>
      </p:sp>
      <p:pic>
        <p:nvPicPr>
          <p:cNvPr id="35843" name="Image 3" descr="Capture d’écran 2013-10-21 à 13.32.19.png"/>
          <p:cNvPicPr>
            <a:picLocks noChangeAspect="1"/>
          </p:cNvPicPr>
          <p:nvPr/>
        </p:nvPicPr>
        <p:blipFill>
          <a:blip r:embed="rId2"/>
          <a:srcRect/>
          <a:stretch>
            <a:fillRect/>
          </a:stretch>
        </p:blipFill>
        <p:spPr bwMode="auto">
          <a:xfrm>
            <a:off x="304800" y="1828800"/>
            <a:ext cx="3886200" cy="4800600"/>
          </a:xfrm>
          <a:prstGeom prst="rect">
            <a:avLst/>
          </a:prstGeom>
          <a:noFill/>
          <a:ln w="9525">
            <a:noFill/>
            <a:miter lim="800000"/>
            <a:headEnd/>
            <a:tailEnd/>
          </a:ln>
        </p:spPr>
      </p:pic>
      <p:pic>
        <p:nvPicPr>
          <p:cNvPr id="35844" name="Image 4" descr="Capture d’écran 2013-10-21 à 13.36.28.png"/>
          <p:cNvPicPr>
            <a:picLocks noChangeAspect="1"/>
          </p:cNvPicPr>
          <p:nvPr/>
        </p:nvPicPr>
        <p:blipFill>
          <a:blip r:embed="rId3"/>
          <a:srcRect/>
          <a:stretch>
            <a:fillRect/>
          </a:stretch>
        </p:blipFill>
        <p:spPr bwMode="auto">
          <a:xfrm>
            <a:off x="4800600" y="1905000"/>
            <a:ext cx="3927475" cy="4648200"/>
          </a:xfrm>
          <a:prstGeom prst="rect">
            <a:avLst/>
          </a:prstGeom>
          <a:noFill/>
          <a:ln w="9525">
            <a:noFill/>
            <a:miter lim="800000"/>
            <a:headEnd/>
            <a:tailEnd/>
          </a:ln>
        </p:spPr>
      </p:pic>
      <p:sp>
        <p:nvSpPr>
          <p:cNvPr id="6" name="ZoneTexte 5"/>
          <p:cNvSpPr txBox="1"/>
          <p:nvPr/>
        </p:nvSpPr>
        <p:spPr>
          <a:xfrm>
            <a:off x="6324600" y="6477000"/>
            <a:ext cx="2667000" cy="381000"/>
          </a:xfrm>
          <a:prstGeom prst="rect">
            <a:avLst/>
          </a:prstGeom>
          <a:noFill/>
        </p:spPr>
        <p:txBody>
          <a:bodyPr wrap="square" rtlCol="0">
            <a:spAutoFit/>
          </a:bodyPr>
          <a:lstStyle/>
          <a:p>
            <a:r>
              <a:rPr lang="en-GB" dirty="0" err="1" smtClean="0"/>
              <a:t>Y.Haddad</a:t>
            </a:r>
            <a:endParaRPr lang="en-GB" dirty="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Capture d’écran 2014-01-29 à 21.35.53.png"/>
          <p:cNvPicPr>
            <a:picLocks noChangeAspect="1"/>
          </p:cNvPicPr>
          <p:nvPr/>
        </p:nvPicPr>
        <p:blipFill>
          <a:blip r:embed="rId2"/>
          <a:stretch>
            <a:fillRect/>
          </a:stretch>
        </p:blipFill>
        <p:spPr>
          <a:xfrm>
            <a:off x="0" y="835730"/>
            <a:ext cx="9144000" cy="5186540"/>
          </a:xfrm>
          <a:prstGeom prst="rect">
            <a:avLst/>
          </a:prstGeom>
        </p:spPr>
      </p:pic>
      <p:sp>
        <p:nvSpPr>
          <p:cNvPr id="3" name="ZoneTexte 2"/>
          <p:cNvSpPr txBox="1"/>
          <p:nvPr/>
        </p:nvSpPr>
        <p:spPr>
          <a:xfrm>
            <a:off x="152400" y="304800"/>
            <a:ext cx="3352800" cy="369332"/>
          </a:xfrm>
          <a:prstGeom prst="rect">
            <a:avLst/>
          </a:prstGeom>
          <a:noFill/>
        </p:spPr>
        <p:txBody>
          <a:bodyPr wrap="square" rtlCol="0">
            <a:spAutoFit/>
          </a:bodyPr>
          <a:lstStyle/>
          <a:p>
            <a:r>
              <a:rPr lang="en-GB" dirty="0" err="1" smtClean="0"/>
              <a:t>Nb</a:t>
            </a:r>
            <a:r>
              <a:rPr lang="en-GB" dirty="0" smtClean="0"/>
              <a:t> of hits versus spill time depth</a:t>
            </a: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6866" name="Image 1" descr="Capture d’écran 2013-10-21 à 14.03.47.png"/>
          <p:cNvPicPr>
            <a:picLocks noChangeAspect="1"/>
          </p:cNvPicPr>
          <p:nvPr/>
        </p:nvPicPr>
        <p:blipFill>
          <a:blip r:embed="rId2"/>
          <a:srcRect/>
          <a:stretch>
            <a:fillRect/>
          </a:stretch>
        </p:blipFill>
        <p:spPr bwMode="auto">
          <a:xfrm>
            <a:off x="0" y="884238"/>
            <a:ext cx="9144000" cy="5089525"/>
          </a:xfrm>
          <a:prstGeom prst="rect">
            <a:avLst/>
          </a:prstGeom>
          <a:noFill/>
          <a:ln w="9525">
            <a:noFill/>
            <a:miter lim="800000"/>
            <a:headEnd/>
            <a:tailEnd/>
          </a:ln>
        </p:spPr>
      </p:pic>
      <p:sp>
        <p:nvSpPr>
          <p:cNvPr id="36867" name="ZoneTexte 3"/>
          <p:cNvSpPr txBox="1">
            <a:spLocks noChangeArrowheads="1"/>
          </p:cNvSpPr>
          <p:nvPr/>
        </p:nvSpPr>
        <p:spPr bwMode="auto">
          <a:xfrm>
            <a:off x="6934200" y="6248400"/>
            <a:ext cx="2133600" cy="369888"/>
          </a:xfrm>
          <a:prstGeom prst="rect">
            <a:avLst/>
          </a:prstGeom>
          <a:noFill/>
          <a:ln w="9525">
            <a:noFill/>
            <a:miter lim="800000"/>
            <a:headEnd/>
            <a:tailEnd/>
          </a:ln>
        </p:spPr>
        <p:txBody>
          <a:bodyPr>
            <a:prstTxWarp prst="textNoShape">
              <a:avLst/>
            </a:prstTxWarp>
            <a:spAutoFit/>
          </a:bodyPr>
          <a:lstStyle/>
          <a:p>
            <a:r>
              <a:rPr lang="fr-FR">
                <a:solidFill>
                  <a:srgbClr val="000000"/>
                </a:solidFill>
              </a:rPr>
              <a:t>Y.Haddad</a:t>
            </a: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Image 11" descr="cuts40GeV+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126928" y="3505200"/>
            <a:ext cx="6280546" cy="3276600"/>
          </a:xfrm>
          <a:prstGeom prst="rect">
            <a:avLst/>
          </a:prstGeom>
        </p:spPr>
      </p:pic>
      <p:pic>
        <p:nvPicPr>
          <p:cNvPr id="16" name="Image 15" descr="cuts40GeV.pdf"/>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1126927" y="457200"/>
            <a:ext cx="6280547" cy="3048000"/>
          </a:xfrm>
          <a:prstGeom prst="rect">
            <a:avLst/>
          </a:prstGeom>
        </p:spPr>
      </p:pic>
      <p:sp>
        <p:nvSpPr>
          <p:cNvPr id="4" name="ZoneTexte 3"/>
          <p:cNvSpPr txBox="1"/>
          <p:nvPr/>
        </p:nvSpPr>
        <p:spPr>
          <a:xfrm>
            <a:off x="152400" y="76200"/>
            <a:ext cx="8001000" cy="369332"/>
          </a:xfrm>
          <a:prstGeom prst="rect">
            <a:avLst/>
          </a:prstGeom>
          <a:noFill/>
        </p:spPr>
        <p:txBody>
          <a:bodyPr wrap="square" rtlCol="0">
            <a:spAutoFit/>
          </a:bodyPr>
          <a:lstStyle/>
          <a:p>
            <a:r>
              <a:rPr lang="en-US" dirty="0" smtClean="0"/>
              <a:t>The selection should not impact the </a:t>
            </a:r>
            <a:r>
              <a:rPr lang="en-US" dirty="0" err="1" smtClean="0"/>
              <a:t>hadronic</a:t>
            </a:r>
            <a:r>
              <a:rPr lang="en-US" dirty="0" smtClean="0"/>
              <a:t> shower resolution</a:t>
            </a:r>
            <a:endParaRPr lang="en-US" dirty="0"/>
          </a:p>
        </p:txBody>
      </p:sp>
      <p:grpSp>
        <p:nvGrpSpPr>
          <p:cNvPr id="2" name="Grouper 11"/>
          <p:cNvGrpSpPr/>
          <p:nvPr/>
        </p:nvGrpSpPr>
        <p:grpSpPr>
          <a:xfrm>
            <a:off x="4267200" y="1066800"/>
            <a:ext cx="2122944" cy="627222"/>
            <a:chOff x="5029200" y="1749623"/>
            <a:chExt cx="2122944" cy="627222"/>
          </a:xfrm>
        </p:grpSpPr>
        <p:cxnSp>
          <p:nvCxnSpPr>
            <p:cNvPr id="7" name="Connecteur droit 6"/>
            <p:cNvCxnSpPr/>
            <p:nvPr/>
          </p:nvCxnSpPr>
          <p:spPr>
            <a:xfrm>
              <a:off x="5029200" y="1906588"/>
              <a:ext cx="685800" cy="15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Connecteur droit 7"/>
            <p:cNvCxnSpPr/>
            <p:nvPr/>
          </p:nvCxnSpPr>
          <p:spPr>
            <a:xfrm>
              <a:off x="5029200" y="2284412"/>
              <a:ext cx="6858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ZoneTexte 8"/>
            <p:cNvSpPr txBox="1"/>
            <p:nvPr/>
          </p:nvSpPr>
          <p:spPr>
            <a:xfrm>
              <a:off x="5791200" y="1749623"/>
              <a:ext cx="1360944" cy="307777"/>
            </a:xfrm>
            <a:prstGeom prst="rect">
              <a:avLst/>
            </a:prstGeom>
            <a:noFill/>
          </p:spPr>
          <p:txBody>
            <a:bodyPr wrap="none" rtlCol="0">
              <a:spAutoFit/>
            </a:bodyPr>
            <a:lstStyle/>
            <a:p>
              <a:r>
                <a:rPr lang="en-US" sz="1400" dirty="0" smtClean="0"/>
                <a:t>Before selection</a:t>
              </a:r>
              <a:endParaRPr lang="en-US" sz="1400" dirty="0"/>
            </a:p>
          </p:txBody>
        </p:sp>
        <p:sp>
          <p:nvSpPr>
            <p:cNvPr id="10" name="ZoneTexte 9"/>
            <p:cNvSpPr txBox="1"/>
            <p:nvPr/>
          </p:nvSpPr>
          <p:spPr>
            <a:xfrm>
              <a:off x="5791200" y="2069068"/>
              <a:ext cx="1246630" cy="307777"/>
            </a:xfrm>
            <a:prstGeom prst="rect">
              <a:avLst/>
            </a:prstGeom>
            <a:noFill/>
          </p:spPr>
          <p:txBody>
            <a:bodyPr wrap="none" rtlCol="0">
              <a:spAutoFit/>
            </a:bodyPr>
            <a:lstStyle/>
            <a:p>
              <a:r>
                <a:rPr lang="en-US" sz="1400" dirty="0" smtClean="0"/>
                <a:t>After selection</a:t>
              </a:r>
              <a:endParaRPr lang="en-US" sz="1400" dirty="0"/>
            </a:p>
          </p:txBody>
        </p:sp>
      </p:grpSp>
      <p:sp>
        <p:nvSpPr>
          <p:cNvPr id="11" name="ZoneTexte 10"/>
          <p:cNvSpPr txBox="1"/>
          <p:nvPr/>
        </p:nvSpPr>
        <p:spPr>
          <a:xfrm>
            <a:off x="2438400" y="987623"/>
            <a:ext cx="1752600" cy="307777"/>
          </a:xfrm>
          <a:prstGeom prst="rect">
            <a:avLst/>
          </a:prstGeom>
          <a:noFill/>
        </p:spPr>
        <p:txBody>
          <a:bodyPr wrap="square" rtlCol="0">
            <a:spAutoFit/>
          </a:bodyPr>
          <a:lstStyle/>
          <a:p>
            <a:r>
              <a:rPr lang="en-US" sz="1400" b="1" dirty="0" smtClean="0">
                <a:solidFill>
                  <a:schemeClr val="accent2">
                    <a:lumMod val="75000"/>
                  </a:schemeClr>
                </a:solidFill>
              </a:rPr>
              <a:t>40 </a:t>
            </a:r>
            <a:r>
              <a:rPr lang="en-US" sz="1400" b="1" dirty="0" err="1" smtClean="0">
                <a:solidFill>
                  <a:schemeClr val="accent2">
                    <a:lumMod val="75000"/>
                  </a:schemeClr>
                </a:solidFill>
              </a:rPr>
              <a:t>GeV</a:t>
            </a:r>
            <a:r>
              <a:rPr lang="en-US" sz="1400" b="1" dirty="0" smtClean="0">
                <a:solidFill>
                  <a:schemeClr val="accent2">
                    <a:lumMod val="75000"/>
                  </a:schemeClr>
                </a:solidFill>
              </a:rPr>
              <a:t> </a:t>
            </a:r>
            <a:r>
              <a:rPr lang="en-US" sz="1400" b="1" dirty="0" err="1" smtClean="0">
                <a:solidFill>
                  <a:schemeClr val="accent2">
                    <a:lumMod val="75000"/>
                  </a:schemeClr>
                </a:solidFill>
              </a:rPr>
              <a:t>pions</a:t>
            </a:r>
            <a:endParaRPr lang="en-US" sz="1400" b="1" dirty="0">
              <a:solidFill>
                <a:schemeClr val="accent2">
                  <a:lumMod val="75000"/>
                </a:schemeClr>
              </a:solidFill>
            </a:endParaRPr>
          </a:p>
        </p:txBody>
      </p:sp>
      <p:sp>
        <p:nvSpPr>
          <p:cNvPr id="17" name="ZoneTexte 16"/>
          <p:cNvSpPr txBox="1"/>
          <p:nvPr/>
        </p:nvSpPr>
        <p:spPr>
          <a:xfrm>
            <a:off x="2514600" y="4038600"/>
            <a:ext cx="2057400" cy="307777"/>
          </a:xfrm>
          <a:prstGeom prst="rect">
            <a:avLst/>
          </a:prstGeom>
          <a:noFill/>
        </p:spPr>
        <p:txBody>
          <a:bodyPr wrap="square" rtlCol="0">
            <a:spAutoFit/>
          </a:bodyPr>
          <a:lstStyle/>
          <a:p>
            <a:r>
              <a:rPr lang="en-US" sz="1400" b="1" dirty="0" smtClean="0">
                <a:solidFill>
                  <a:srgbClr val="008000"/>
                </a:solidFill>
              </a:rPr>
              <a:t>40 </a:t>
            </a:r>
            <a:r>
              <a:rPr lang="en-US" sz="1400" b="1" dirty="0" err="1" smtClean="0">
                <a:solidFill>
                  <a:srgbClr val="008000"/>
                </a:solidFill>
              </a:rPr>
              <a:t>GeV</a:t>
            </a:r>
            <a:r>
              <a:rPr lang="en-US" sz="1400" b="1" dirty="0" smtClean="0">
                <a:solidFill>
                  <a:srgbClr val="008000"/>
                </a:solidFill>
              </a:rPr>
              <a:t> electrons (no cut)</a:t>
            </a:r>
            <a:endParaRPr lang="en-US" sz="1400" b="1" dirty="0">
              <a:solidFill>
                <a:srgbClr val="008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 name="Image 18" descr="Capture d’écran 2013-03-19 à 17.40.18.png"/>
          <p:cNvPicPr>
            <a:picLocks noChangeAspect="1"/>
          </p:cNvPicPr>
          <p:nvPr/>
        </p:nvPicPr>
        <p:blipFill>
          <a:blip r:embed="rId2"/>
          <a:stretch>
            <a:fillRect/>
          </a:stretch>
        </p:blipFill>
        <p:spPr>
          <a:xfrm>
            <a:off x="1042569" y="0"/>
            <a:ext cx="7058862" cy="6858000"/>
          </a:xfrm>
          <a:prstGeom prst="rect">
            <a:avLst/>
          </a:prstGeom>
        </p:spPr>
      </p:pic>
      <p:sp>
        <p:nvSpPr>
          <p:cNvPr id="3" name="ZoneTexte 2"/>
          <p:cNvSpPr txBox="1"/>
          <p:nvPr/>
        </p:nvSpPr>
        <p:spPr>
          <a:xfrm>
            <a:off x="1676400" y="914400"/>
            <a:ext cx="184666" cy="369332"/>
          </a:xfrm>
          <a:prstGeom prst="rect">
            <a:avLst/>
          </a:prstGeom>
          <a:noFill/>
        </p:spPr>
        <p:txBody>
          <a:bodyPr wrap="none" rtlCol="0">
            <a:spAutoFit/>
          </a:bodyPr>
          <a:lstStyle/>
          <a:p>
            <a:endParaRPr lang="en-US" dirty="0"/>
          </a:p>
        </p:txBody>
      </p:sp>
      <p:sp>
        <p:nvSpPr>
          <p:cNvPr id="5" name="ZoneTexte 4"/>
          <p:cNvSpPr txBox="1"/>
          <p:nvPr/>
        </p:nvSpPr>
        <p:spPr>
          <a:xfrm>
            <a:off x="2057400" y="381000"/>
            <a:ext cx="762000" cy="369332"/>
          </a:xfrm>
          <a:prstGeom prst="rect">
            <a:avLst/>
          </a:prstGeom>
          <a:noFill/>
        </p:spPr>
        <p:txBody>
          <a:bodyPr wrap="square" rtlCol="0">
            <a:spAutoFit/>
          </a:bodyPr>
          <a:lstStyle/>
          <a:p>
            <a:r>
              <a:rPr lang="en-US" dirty="0" smtClean="0"/>
              <a:t>5 </a:t>
            </a:r>
            <a:r>
              <a:rPr lang="en-US" dirty="0" err="1" smtClean="0"/>
              <a:t>GeV</a:t>
            </a:r>
            <a:endParaRPr lang="en-US" dirty="0"/>
          </a:p>
        </p:txBody>
      </p:sp>
      <p:sp>
        <p:nvSpPr>
          <p:cNvPr id="6" name="ZoneTexte 5"/>
          <p:cNvSpPr txBox="1"/>
          <p:nvPr/>
        </p:nvSpPr>
        <p:spPr>
          <a:xfrm>
            <a:off x="4267200" y="392668"/>
            <a:ext cx="914400" cy="369332"/>
          </a:xfrm>
          <a:prstGeom prst="rect">
            <a:avLst/>
          </a:prstGeom>
          <a:noFill/>
        </p:spPr>
        <p:txBody>
          <a:bodyPr wrap="square" rtlCol="0">
            <a:spAutoFit/>
          </a:bodyPr>
          <a:lstStyle/>
          <a:p>
            <a:r>
              <a:rPr lang="en-US" dirty="0" smtClean="0"/>
              <a:t>7.5 </a:t>
            </a:r>
            <a:r>
              <a:rPr lang="en-US" dirty="0" err="1" smtClean="0"/>
              <a:t>GeV</a:t>
            </a:r>
            <a:endParaRPr lang="en-US" dirty="0"/>
          </a:p>
        </p:txBody>
      </p:sp>
      <p:sp>
        <p:nvSpPr>
          <p:cNvPr id="7" name="ZoneTexte 6"/>
          <p:cNvSpPr txBox="1"/>
          <p:nvPr/>
        </p:nvSpPr>
        <p:spPr>
          <a:xfrm>
            <a:off x="6781800" y="304800"/>
            <a:ext cx="914400" cy="369332"/>
          </a:xfrm>
          <a:prstGeom prst="rect">
            <a:avLst/>
          </a:prstGeom>
          <a:noFill/>
        </p:spPr>
        <p:txBody>
          <a:bodyPr wrap="square" rtlCol="0">
            <a:spAutoFit/>
          </a:bodyPr>
          <a:lstStyle/>
          <a:p>
            <a:r>
              <a:rPr lang="en-US" dirty="0" smtClean="0"/>
              <a:t>10  </a:t>
            </a:r>
            <a:r>
              <a:rPr lang="en-US" dirty="0" err="1" smtClean="0"/>
              <a:t>GeV</a:t>
            </a:r>
            <a:endParaRPr lang="en-US" dirty="0"/>
          </a:p>
        </p:txBody>
      </p:sp>
      <p:sp>
        <p:nvSpPr>
          <p:cNvPr id="8" name="ZoneTexte 7"/>
          <p:cNvSpPr txBox="1"/>
          <p:nvPr/>
        </p:nvSpPr>
        <p:spPr>
          <a:xfrm>
            <a:off x="6934200" y="2373868"/>
            <a:ext cx="914400" cy="369332"/>
          </a:xfrm>
          <a:prstGeom prst="rect">
            <a:avLst/>
          </a:prstGeom>
          <a:noFill/>
        </p:spPr>
        <p:txBody>
          <a:bodyPr wrap="square" rtlCol="0">
            <a:spAutoFit/>
          </a:bodyPr>
          <a:lstStyle/>
          <a:p>
            <a:r>
              <a:rPr lang="en-US" dirty="0" smtClean="0"/>
              <a:t>25  </a:t>
            </a:r>
            <a:r>
              <a:rPr lang="en-US" dirty="0" err="1" smtClean="0"/>
              <a:t>GeV</a:t>
            </a:r>
            <a:endParaRPr lang="en-US" dirty="0"/>
          </a:p>
        </p:txBody>
      </p:sp>
      <p:sp>
        <p:nvSpPr>
          <p:cNvPr id="10" name="ZoneTexte 9"/>
          <p:cNvSpPr txBox="1"/>
          <p:nvPr/>
        </p:nvSpPr>
        <p:spPr>
          <a:xfrm>
            <a:off x="4572000" y="2373868"/>
            <a:ext cx="914400" cy="369332"/>
          </a:xfrm>
          <a:prstGeom prst="rect">
            <a:avLst/>
          </a:prstGeom>
          <a:noFill/>
        </p:spPr>
        <p:txBody>
          <a:bodyPr wrap="square" rtlCol="0">
            <a:spAutoFit/>
          </a:bodyPr>
          <a:lstStyle/>
          <a:p>
            <a:r>
              <a:rPr lang="en-US" dirty="0" smtClean="0"/>
              <a:t>20  </a:t>
            </a:r>
            <a:r>
              <a:rPr lang="en-US" dirty="0" err="1" smtClean="0"/>
              <a:t>GeV</a:t>
            </a:r>
            <a:endParaRPr lang="en-US" dirty="0"/>
          </a:p>
        </p:txBody>
      </p:sp>
      <p:sp>
        <p:nvSpPr>
          <p:cNvPr id="11" name="ZoneTexte 10"/>
          <p:cNvSpPr txBox="1"/>
          <p:nvPr/>
        </p:nvSpPr>
        <p:spPr>
          <a:xfrm>
            <a:off x="1981200" y="2373868"/>
            <a:ext cx="914400" cy="369332"/>
          </a:xfrm>
          <a:prstGeom prst="rect">
            <a:avLst/>
          </a:prstGeom>
          <a:noFill/>
        </p:spPr>
        <p:txBody>
          <a:bodyPr wrap="square" rtlCol="0">
            <a:spAutoFit/>
          </a:bodyPr>
          <a:lstStyle/>
          <a:p>
            <a:r>
              <a:rPr lang="en-US" dirty="0" smtClean="0"/>
              <a:t>15  </a:t>
            </a:r>
            <a:r>
              <a:rPr lang="en-US" dirty="0" err="1" smtClean="0"/>
              <a:t>GeV</a:t>
            </a:r>
            <a:endParaRPr lang="en-US" dirty="0"/>
          </a:p>
        </p:txBody>
      </p:sp>
      <p:sp>
        <p:nvSpPr>
          <p:cNvPr id="12" name="ZoneTexte 11"/>
          <p:cNvSpPr txBox="1"/>
          <p:nvPr/>
        </p:nvSpPr>
        <p:spPr>
          <a:xfrm>
            <a:off x="2133600" y="3974068"/>
            <a:ext cx="914400" cy="369332"/>
          </a:xfrm>
          <a:prstGeom prst="rect">
            <a:avLst/>
          </a:prstGeom>
          <a:noFill/>
        </p:spPr>
        <p:txBody>
          <a:bodyPr wrap="square" rtlCol="0">
            <a:spAutoFit/>
          </a:bodyPr>
          <a:lstStyle/>
          <a:p>
            <a:r>
              <a:rPr lang="en-US" dirty="0" smtClean="0"/>
              <a:t>30  </a:t>
            </a:r>
            <a:r>
              <a:rPr lang="en-US" dirty="0" err="1" smtClean="0"/>
              <a:t>GeV</a:t>
            </a:r>
            <a:endParaRPr lang="en-US" dirty="0"/>
          </a:p>
        </p:txBody>
      </p:sp>
      <p:sp>
        <p:nvSpPr>
          <p:cNvPr id="13" name="ZoneTexte 12"/>
          <p:cNvSpPr txBox="1"/>
          <p:nvPr/>
        </p:nvSpPr>
        <p:spPr>
          <a:xfrm>
            <a:off x="4572000" y="3974068"/>
            <a:ext cx="914400" cy="369332"/>
          </a:xfrm>
          <a:prstGeom prst="rect">
            <a:avLst/>
          </a:prstGeom>
          <a:noFill/>
        </p:spPr>
        <p:txBody>
          <a:bodyPr wrap="square" rtlCol="0">
            <a:spAutoFit/>
          </a:bodyPr>
          <a:lstStyle/>
          <a:p>
            <a:r>
              <a:rPr lang="en-US" dirty="0" smtClean="0"/>
              <a:t>40  </a:t>
            </a:r>
            <a:r>
              <a:rPr lang="en-US" dirty="0" err="1" smtClean="0"/>
              <a:t>GeV</a:t>
            </a:r>
            <a:endParaRPr lang="en-US" dirty="0"/>
          </a:p>
        </p:txBody>
      </p:sp>
      <p:sp>
        <p:nvSpPr>
          <p:cNvPr id="14" name="ZoneTexte 13"/>
          <p:cNvSpPr txBox="1"/>
          <p:nvPr/>
        </p:nvSpPr>
        <p:spPr>
          <a:xfrm>
            <a:off x="7086600" y="4038600"/>
            <a:ext cx="914400" cy="369332"/>
          </a:xfrm>
          <a:prstGeom prst="rect">
            <a:avLst/>
          </a:prstGeom>
          <a:noFill/>
        </p:spPr>
        <p:txBody>
          <a:bodyPr wrap="square" rtlCol="0">
            <a:spAutoFit/>
          </a:bodyPr>
          <a:lstStyle/>
          <a:p>
            <a:r>
              <a:rPr lang="en-US" dirty="0" smtClean="0"/>
              <a:t>50  </a:t>
            </a:r>
            <a:r>
              <a:rPr lang="en-US" dirty="0" err="1" smtClean="0"/>
              <a:t>GeV</a:t>
            </a:r>
            <a:endParaRPr lang="en-US" dirty="0"/>
          </a:p>
        </p:txBody>
      </p:sp>
      <p:sp>
        <p:nvSpPr>
          <p:cNvPr id="15" name="ZoneTexte 14"/>
          <p:cNvSpPr txBox="1"/>
          <p:nvPr/>
        </p:nvSpPr>
        <p:spPr>
          <a:xfrm>
            <a:off x="4800600" y="5715000"/>
            <a:ext cx="914400" cy="369332"/>
          </a:xfrm>
          <a:prstGeom prst="rect">
            <a:avLst/>
          </a:prstGeom>
          <a:noFill/>
        </p:spPr>
        <p:txBody>
          <a:bodyPr wrap="square" rtlCol="0">
            <a:spAutoFit/>
          </a:bodyPr>
          <a:lstStyle/>
          <a:p>
            <a:r>
              <a:rPr lang="en-US" dirty="0" smtClean="0"/>
              <a:t>70  </a:t>
            </a:r>
            <a:r>
              <a:rPr lang="en-US" dirty="0" err="1" smtClean="0"/>
              <a:t>GeV</a:t>
            </a:r>
            <a:endParaRPr lang="en-US" dirty="0"/>
          </a:p>
        </p:txBody>
      </p:sp>
      <p:sp>
        <p:nvSpPr>
          <p:cNvPr id="16" name="ZoneTexte 15"/>
          <p:cNvSpPr txBox="1"/>
          <p:nvPr/>
        </p:nvSpPr>
        <p:spPr>
          <a:xfrm>
            <a:off x="2362200" y="5726668"/>
            <a:ext cx="914400" cy="369332"/>
          </a:xfrm>
          <a:prstGeom prst="rect">
            <a:avLst/>
          </a:prstGeom>
          <a:noFill/>
        </p:spPr>
        <p:txBody>
          <a:bodyPr wrap="square" rtlCol="0">
            <a:spAutoFit/>
          </a:bodyPr>
          <a:lstStyle/>
          <a:p>
            <a:r>
              <a:rPr lang="en-US" dirty="0" smtClean="0"/>
              <a:t>60  </a:t>
            </a:r>
            <a:r>
              <a:rPr lang="en-US" dirty="0" err="1" smtClean="0"/>
              <a:t>GeV</a:t>
            </a:r>
            <a:endParaRPr lang="en-US" dirty="0"/>
          </a:p>
        </p:txBody>
      </p:sp>
      <p:sp>
        <p:nvSpPr>
          <p:cNvPr id="17" name="ZoneTexte 16"/>
          <p:cNvSpPr txBox="1"/>
          <p:nvPr/>
        </p:nvSpPr>
        <p:spPr>
          <a:xfrm>
            <a:off x="7391400" y="5638800"/>
            <a:ext cx="914400" cy="369332"/>
          </a:xfrm>
          <a:prstGeom prst="rect">
            <a:avLst/>
          </a:prstGeom>
          <a:noFill/>
        </p:spPr>
        <p:txBody>
          <a:bodyPr wrap="square" rtlCol="0">
            <a:spAutoFit/>
          </a:bodyPr>
          <a:lstStyle/>
          <a:p>
            <a:r>
              <a:rPr lang="en-US" dirty="0" smtClean="0"/>
              <a:t>80  </a:t>
            </a:r>
            <a:r>
              <a:rPr lang="en-US" dirty="0" err="1" smtClean="0"/>
              <a:t>GeV</a:t>
            </a:r>
            <a:endParaRPr lang="en-US" dirty="0"/>
          </a:p>
        </p:txBody>
      </p:sp>
      <p:sp>
        <p:nvSpPr>
          <p:cNvPr id="18" name="ZoneTexte 17"/>
          <p:cNvSpPr txBox="1"/>
          <p:nvPr/>
        </p:nvSpPr>
        <p:spPr>
          <a:xfrm>
            <a:off x="2819400" y="3276600"/>
            <a:ext cx="42672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2-σ Gaussian fits are used</a:t>
            </a: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Image 4" descr="Capture d’écran 2013-02-18 à 20.57.21.png"/>
          <p:cNvPicPr>
            <a:picLocks noChangeAspect="1"/>
          </p:cNvPicPr>
          <p:nvPr/>
        </p:nvPicPr>
        <p:blipFill>
          <a:blip r:embed="rId2"/>
          <a:stretch>
            <a:fillRect/>
          </a:stretch>
        </p:blipFill>
        <p:spPr>
          <a:xfrm>
            <a:off x="563689" y="3657600"/>
            <a:ext cx="7742111" cy="3200400"/>
          </a:xfrm>
          <a:prstGeom prst="rect">
            <a:avLst/>
          </a:prstGeom>
        </p:spPr>
      </p:pic>
      <p:sp>
        <p:nvSpPr>
          <p:cNvPr id="6" name="ZoneTexte 5"/>
          <p:cNvSpPr txBox="1"/>
          <p:nvPr/>
        </p:nvSpPr>
        <p:spPr>
          <a:xfrm>
            <a:off x="609600" y="0"/>
            <a:ext cx="7924800" cy="4124206"/>
          </a:xfrm>
          <a:prstGeom prst="rect">
            <a:avLst/>
          </a:prstGeom>
          <a:noFill/>
        </p:spPr>
        <p:txBody>
          <a:bodyPr wrap="square" rtlCol="0">
            <a:spAutoFit/>
          </a:bodyPr>
          <a:lstStyle/>
          <a:p>
            <a:r>
              <a:rPr lang="en-US" sz="2400" b="1" dirty="0" smtClean="0">
                <a:solidFill>
                  <a:srgbClr val="FF0000"/>
                </a:solidFill>
              </a:rPr>
              <a:t>Energy estimation :</a:t>
            </a:r>
          </a:p>
          <a:p>
            <a:r>
              <a:rPr lang="en-US" dirty="0" smtClean="0"/>
              <a:t>The thresholds weight evolution with the total number of hits obtained by minimizing a χ</a:t>
            </a:r>
            <a:r>
              <a:rPr lang="en-US" baseline="30000" dirty="0" smtClean="0"/>
              <a:t>2</a:t>
            </a:r>
          </a:p>
          <a:p>
            <a:r>
              <a:rPr lang="en-US" dirty="0" smtClean="0"/>
              <a:t>Χ</a:t>
            </a:r>
            <a:r>
              <a:rPr lang="en-US" baseline="30000" dirty="0" smtClean="0"/>
              <a:t>2 </a:t>
            </a:r>
            <a:r>
              <a:rPr lang="en-US" sz="2400" dirty="0" smtClean="0"/>
              <a:t>= (E</a:t>
            </a:r>
            <a:r>
              <a:rPr lang="en-US" sz="2400" baseline="-25000" dirty="0" smtClean="0"/>
              <a:t>beam</a:t>
            </a:r>
            <a:r>
              <a:rPr lang="en-US" sz="2400" dirty="0" smtClean="0"/>
              <a:t>-E</a:t>
            </a:r>
            <a:r>
              <a:rPr lang="en-US" sz="2400" baseline="-25000" dirty="0" smtClean="0"/>
              <a:t>rec</a:t>
            </a:r>
            <a:r>
              <a:rPr lang="en-US" sz="2400" dirty="0" smtClean="0"/>
              <a:t>)</a:t>
            </a:r>
            <a:r>
              <a:rPr lang="en-US" sz="2400" baseline="30000" dirty="0" smtClean="0"/>
              <a:t>2</a:t>
            </a:r>
            <a:r>
              <a:rPr lang="en-US" sz="2400" dirty="0" smtClean="0"/>
              <a:t>/E</a:t>
            </a:r>
            <a:r>
              <a:rPr lang="en-US" sz="2400" baseline="-25000" dirty="0" smtClean="0"/>
              <a:t>beam</a:t>
            </a:r>
          </a:p>
          <a:p>
            <a:r>
              <a:rPr lang="en-US" sz="2000" dirty="0" err="1" smtClean="0"/>
              <a:t>E</a:t>
            </a:r>
            <a:r>
              <a:rPr lang="en-US" sz="2000" baseline="-25000" dirty="0" err="1" smtClean="0"/>
              <a:t>rec</a:t>
            </a:r>
            <a:r>
              <a:rPr lang="en-US" sz="2000" baseline="-25000" dirty="0" smtClean="0"/>
              <a:t> = </a:t>
            </a:r>
            <a:r>
              <a:rPr lang="en-US" sz="2000" dirty="0" smtClean="0">
                <a:latin typeface="Apple Symbols"/>
                <a:cs typeface="Apple Symbols"/>
              </a:rPr>
              <a:t>  </a:t>
            </a:r>
            <a:r>
              <a:rPr lang="en-US" sz="2000" dirty="0" err="1" smtClean="0">
                <a:latin typeface="Apple Symbols"/>
                <a:cs typeface="Apple Symbols"/>
              </a:rPr>
              <a:t>α</a:t>
            </a:r>
            <a:r>
              <a:rPr lang="en-US" sz="2000" dirty="0" smtClean="0">
                <a:latin typeface="Apple Symbols"/>
                <a:cs typeface="Apple Symbols"/>
              </a:rPr>
              <a:t> (</a:t>
            </a:r>
            <a:r>
              <a:rPr lang="en-US" sz="2000" dirty="0" err="1" smtClean="0">
                <a:latin typeface="Apple Symbols"/>
                <a:cs typeface="Apple Symbols"/>
              </a:rPr>
              <a:t>N</a:t>
            </a:r>
            <a:r>
              <a:rPr lang="en-US" sz="2000" baseline="-25000" dirty="0" err="1" smtClean="0">
                <a:latin typeface="Apple Symbols"/>
                <a:cs typeface="Apple Symbols"/>
              </a:rPr>
              <a:t>tot</a:t>
            </a:r>
            <a:r>
              <a:rPr lang="en-US" sz="2000" dirty="0" smtClean="0"/>
              <a:t>) N</a:t>
            </a:r>
            <a:r>
              <a:rPr lang="en-US" sz="2000" baseline="-25000" dirty="0" smtClean="0"/>
              <a:t>1</a:t>
            </a:r>
            <a:r>
              <a:rPr lang="en-US" sz="2000" dirty="0" smtClean="0"/>
              <a:t> + </a:t>
            </a:r>
            <a:r>
              <a:rPr lang="en-US" sz="2000" dirty="0" err="1" smtClean="0"/>
              <a:t>β(N</a:t>
            </a:r>
            <a:r>
              <a:rPr lang="en-US" sz="2000" baseline="-25000" dirty="0" err="1" smtClean="0"/>
              <a:t>tot</a:t>
            </a:r>
            <a:r>
              <a:rPr lang="en-US" sz="2000" dirty="0" smtClean="0"/>
              <a:t>) N</a:t>
            </a:r>
            <a:r>
              <a:rPr lang="en-US" sz="2000" baseline="-25000" dirty="0" smtClean="0"/>
              <a:t>2</a:t>
            </a:r>
            <a:r>
              <a:rPr lang="en-US" sz="2000" dirty="0" smtClean="0"/>
              <a:t> + </a:t>
            </a:r>
            <a:r>
              <a:rPr lang="en-US" sz="2000" dirty="0" err="1" smtClean="0"/>
              <a:t>γ(N</a:t>
            </a:r>
            <a:r>
              <a:rPr lang="en-US" sz="2000" baseline="-25000" dirty="0" err="1" smtClean="0"/>
              <a:t>tot</a:t>
            </a:r>
            <a:r>
              <a:rPr lang="en-US" sz="2000" dirty="0" smtClean="0"/>
              <a:t>) N</a:t>
            </a:r>
            <a:r>
              <a:rPr lang="en-US" sz="2000" baseline="-25000" dirty="0" smtClean="0"/>
              <a:t>3</a:t>
            </a:r>
          </a:p>
          <a:p>
            <a:r>
              <a:rPr lang="en-US" sz="2000" dirty="0" smtClean="0"/>
              <a:t>N</a:t>
            </a:r>
            <a:r>
              <a:rPr lang="en-US" sz="2000" baseline="-25000" dirty="0" smtClean="0"/>
              <a:t>1</a:t>
            </a:r>
            <a:r>
              <a:rPr lang="en-US" sz="2000" dirty="0" smtClean="0"/>
              <a:t>,N</a:t>
            </a:r>
            <a:r>
              <a:rPr lang="en-US" sz="2000" baseline="-25000" dirty="0" smtClean="0"/>
              <a:t>2</a:t>
            </a:r>
            <a:r>
              <a:rPr lang="en-US" sz="2000" dirty="0" smtClean="0"/>
              <a:t> and N</a:t>
            </a:r>
            <a:r>
              <a:rPr lang="en-US" sz="2000" baseline="-25000" dirty="0" smtClean="0"/>
              <a:t>3</a:t>
            </a:r>
            <a:r>
              <a:rPr lang="en-US" sz="2000" dirty="0" smtClean="0"/>
              <a:t> : exclusive number of hits associated to first, second and third threshold.  </a:t>
            </a:r>
          </a:p>
          <a:p>
            <a:r>
              <a:rPr lang="en-US" sz="2000" dirty="0" smtClean="0"/>
              <a:t> </a:t>
            </a:r>
            <a:r>
              <a:rPr lang="en-US" sz="2000" dirty="0" err="1" smtClean="0"/>
              <a:t>α</a:t>
            </a:r>
            <a:r>
              <a:rPr lang="en-US" sz="2000" dirty="0" smtClean="0"/>
              <a:t>, </a:t>
            </a:r>
            <a:r>
              <a:rPr lang="en-US" sz="2000" dirty="0" err="1" smtClean="0"/>
              <a:t>β</a:t>
            </a:r>
            <a:r>
              <a:rPr lang="en-US" sz="2000" dirty="0" smtClean="0"/>
              <a:t>, </a:t>
            </a:r>
            <a:r>
              <a:rPr lang="en-US" sz="2000" dirty="0" err="1" smtClean="0"/>
              <a:t>γ</a:t>
            </a:r>
            <a:r>
              <a:rPr lang="en-US" sz="2000" dirty="0" smtClean="0"/>
              <a:t>  are quadratic functions of the total number of hits (</a:t>
            </a:r>
            <a:r>
              <a:rPr lang="en-US" sz="2000" dirty="0" err="1" smtClean="0"/>
              <a:t>N</a:t>
            </a:r>
            <a:r>
              <a:rPr lang="en-US" sz="2000" baseline="-25000" dirty="0" err="1" smtClean="0"/>
              <a:t>tot</a:t>
            </a:r>
            <a:r>
              <a:rPr lang="en-US" sz="2000" dirty="0" smtClean="0"/>
              <a:t>)</a:t>
            </a:r>
            <a:endParaRPr lang="en-US" sz="2400" baseline="30000" dirty="0" smtClean="0"/>
          </a:p>
          <a:p>
            <a:r>
              <a:rPr lang="en-US" sz="2000" dirty="0" smtClean="0"/>
              <a:t>For instance </a:t>
            </a:r>
            <a:r>
              <a:rPr lang="en-US" sz="2000" dirty="0" err="1" smtClean="0"/>
              <a:t>α</a:t>
            </a:r>
            <a:r>
              <a:rPr lang="en-US" sz="2000" dirty="0" smtClean="0"/>
              <a:t> = α</a:t>
            </a:r>
            <a:r>
              <a:rPr lang="en-US" sz="2000" baseline="-25000" dirty="0" smtClean="0"/>
              <a:t>0</a:t>
            </a:r>
            <a:r>
              <a:rPr lang="en-US" sz="2000" dirty="0" smtClean="0"/>
              <a:t> + α</a:t>
            </a:r>
            <a:r>
              <a:rPr lang="en-US" sz="2000" baseline="-25000" dirty="0" smtClean="0"/>
              <a:t>1</a:t>
            </a:r>
            <a:r>
              <a:rPr lang="en-US" sz="2000" dirty="0" smtClean="0"/>
              <a:t> </a:t>
            </a:r>
            <a:r>
              <a:rPr lang="en-US" sz="2000" dirty="0" err="1" smtClean="0"/>
              <a:t>N</a:t>
            </a:r>
            <a:r>
              <a:rPr lang="en-US" sz="2000" baseline="-25000" dirty="0" err="1" smtClean="0"/>
              <a:t>tot</a:t>
            </a:r>
            <a:r>
              <a:rPr lang="en-US" sz="2000" dirty="0" smtClean="0"/>
              <a:t> +α</a:t>
            </a:r>
            <a:r>
              <a:rPr lang="en-US" sz="2000" baseline="-25000" dirty="0" smtClean="0"/>
              <a:t>2</a:t>
            </a:r>
            <a:r>
              <a:rPr lang="en-US" sz="2000" dirty="0" smtClean="0"/>
              <a:t> N</a:t>
            </a:r>
            <a:r>
              <a:rPr lang="en-US" sz="2000" baseline="30000" dirty="0" smtClean="0"/>
              <a:t>2</a:t>
            </a:r>
            <a:r>
              <a:rPr lang="en-US" sz="2000" baseline="-25000" dirty="0" smtClean="0"/>
              <a:t>tot</a:t>
            </a:r>
            <a:r>
              <a:rPr lang="en-US" sz="2000" baseline="30000" dirty="0" smtClean="0"/>
              <a:t> </a:t>
            </a:r>
          </a:p>
          <a:p>
            <a:endParaRPr lang="en-US" baseline="30000" dirty="0" smtClean="0"/>
          </a:p>
          <a:p>
            <a:r>
              <a:rPr lang="en-US" dirty="0" smtClean="0"/>
              <a:t>Events of September runs corresponding to energies : </a:t>
            </a:r>
            <a:r>
              <a:rPr lang="en-US" b="1" dirty="0" smtClean="0">
                <a:solidFill>
                  <a:srgbClr val="FF0000"/>
                </a:solidFill>
              </a:rPr>
              <a:t>5, 10, 30 , 60 </a:t>
            </a:r>
            <a:r>
              <a:rPr lang="en-US" dirty="0" smtClean="0"/>
              <a:t>and</a:t>
            </a:r>
            <a:r>
              <a:rPr lang="en-US" b="1" dirty="0" smtClean="0">
                <a:solidFill>
                  <a:srgbClr val="FF0000"/>
                </a:solidFill>
              </a:rPr>
              <a:t> 80 </a:t>
            </a:r>
            <a:r>
              <a:rPr lang="en-US" dirty="0" err="1" smtClean="0"/>
              <a:t>GeV</a:t>
            </a:r>
            <a:r>
              <a:rPr lang="en-US" dirty="0" smtClean="0"/>
              <a:t> were used  to fit the 9 parameters.  This represents more than 50 </a:t>
            </a:r>
            <a:r>
              <a:rPr lang="en-US" dirty="0" err="1" smtClean="0"/>
              <a:t>k</a:t>
            </a:r>
            <a:r>
              <a:rPr lang="en-US" dirty="0" smtClean="0"/>
              <a:t> events. </a:t>
            </a:r>
          </a:p>
          <a:p>
            <a:endParaRPr lang="en-US" baseline="30000" dirty="0" smtClean="0"/>
          </a:p>
          <a:p>
            <a:r>
              <a:rPr lang="en-US" dirty="0" smtClean="0"/>
              <a:t> </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8" name="Image 1" descr="Capture d’écran 2013-03-19 à 17.39.18.png"/>
          <p:cNvPicPr>
            <a:picLocks noChangeAspect="1"/>
          </p:cNvPicPr>
          <p:nvPr/>
        </p:nvPicPr>
        <p:blipFill>
          <a:blip r:embed="rId2"/>
          <a:srcRect/>
          <a:stretch>
            <a:fillRect/>
          </a:stretch>
        </p:blipFill>
        <p:spPr bwMode="auto">
          <a:xfrm>
            <a:off x="152400" y="457200"/>
            <a:ext cx="8686800" cy="3048000"/>
          </a:xfrm>
          <a:prstGeom prst="rect">
            <a:avLst/>
          </a:prstGeom>
          <a:noFill/>
          <a:ln w="9525">
            <a:noFill/>
            <a:miter lim="800000"/>
            <a:headEnd/>
            <a:tailEnd/>
          </a:ln>
        </p:spPr>
      </p:pic>
      <p:pic>
        <p:nvPicPr>
          <p:cNvPr id="34819" name="Image 2" descr="Capture d’écran 2013-03-19 à 18.15.47.png"/>
          <p:cNvPicPr>
            <a:picLocks noChangeAspect="1"/>
          </p:cNvPicPr>
          <p:nvPr/>
        </p:nvPicPr>
        <p:blipFill>
          <a:blip r:embed="rId3"/>
          <a:srcRect/>
          <a:stretch>
            <a:fillRect/>
          </a:stretch>
        </p:blipFill>
        <p:spPr bwMode="auto">
          <a:xfrm>
            <a:off x="0" y="3781425"/>
            <a:ext cx="9144000" cy="3076575"/>
          </a:xfrm>
          <a:prstGeom prst="rect">
            <a:avLst/>
          </a:prstGeom>
          <a:noFill/>
          <a:ln w="9525">
            <a:noFill/>
            <a:miter lim="800000"/>
            <a:headEnd/>
            <a:tailEnd/>
          </a:ln>
        </p:spPr>
      </p:pic>
      <p:sp>
        <p:nvSpPr>
          <p:cNvPr id="4" name="ZoneTexte 3"/>
          <p:cNvSpPr txBox="1"/>
          <p:nvPr/>
        </p:nvSpPr>
        <p:spPr>
          <a:xfrm>
            <a:off x="4343400" y="1524000"/>
            <a:ext cx="609600" cy="3698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fr-FR" dirty="0">
                <a:solidFill>
                  <a:srgbClr val="000000"/>
                </a:solidFill>
              </a:rPr>
              <a:t>H6</a:t>
            </a:r>
          </a:p>
        </p:txBody>
      </p:sp>
      <p:sp>
        <p:nvSpPr>
          <p:cNvPr id="5" name="ZoneTexte 4"/>
          <p:cNvSpPr txBox="1"/>
          <p:nvPr/>
        </p:nvSpPr>
        <p:spPr>
          <a:xfrm>
            <a:off x="4343400" y="4953000"/>
            <a:ext cx="609600" cy="3698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fr-FR" dirty="0">
                <a:solidFill>
                  <a:srgbClr val="000000"/>
                </a:solidFill>
              </a:rPr>
              <a:t>H2</a:t>
            </a:r>
          </a:p>
        </p:txBody>
      </p:sp>
      <p:sp>
        <p:nvSpPr>
          <p:cNvPr id="34822" name="ZoneTexte 6"/>
          <p:cNvSpPr txBox="1">
            <a:spLocks noChangeArrowheads="1"/>
          </p:cNvSpPr>
          <p:nvPr/>
        </p:nvSpPr>
        <p:spPr bwMode="auto">
          <a:xfrm>
            <a:off x="5791200" y="2514600"/>
            <a:ext cx="2209800" cy="369888"/>
          </a:xfrm>
          <a:prstGeom prst="rect">
            <a:avLst/>
          </a:prstGeom>
          <a:noFill/>
          <a:ln w="9525">
            <a:noFill/>
            <a:miter lim="800000"/>
            <a:headEnd/>
            <a:tailEnd/>
          </a:ln>
        </p:spPr>
        <p:txBody>
          <a:bodyPr>
            <a:prstTxWarp prst="textNoShape">
              <a:avLst/>
            </a:prstTxWarp>
            <a:spAutoFit/>
          </a:bodyPr>
          <a:lstStyle/>
          <a:p>
            <a:r>
              <a:rPr lang="fr-FR">
                <a:solidFill>
                  <a:srgbClr val="000000"/>
                </a:solidFill>
              </a:rPr>
              <a:t>Aout-Septembre</a:t>
            </a:r>
          </a:p>
        </p:txBody>
      </p:sp>
      <p:sp>
        <p:nvSpPr>
          <p:cNvPr id="34823" name="ZoneTexte 7"/>
          <p:cNvSpPr txBox="1">
            <a:spLocks noChangeArrowheads="1"/>
          </p:cNvSpPr>
          <p:nvPr/>
        </p:nvSpPr>
        <p:spPr bwMode="auto">
          <a:xfrm>
            <a:off x="5791200" y="5649913"/>
            <a:ext cx="2209800" cy="369887"/>
          </a:xfrm>
          <a:prstGeom prst="rect">
            <a:avLst/>
          </a:prstGeom>
          <a:noFill/>
          <a:ln w="9525">
            <a:noFill/>
            <a:miter lim="800000"/>
            <a:headEnd/>
            <a:tailEnd/>
          </a:ln>
        </p:spPr>
        <p:txBody>
          <a:bodyPr>
            <a:prstTxWarp prst="textNoShape">
              <a:avLst/>
            </a:prstTxWarp>
            <a:spAutoFit/>
          </a:bodyPr>
          <a:lstStyle/>
          <a:p>
            <a:r>
              <a:rPr lang="fr-FR">
                <a:solidFill>
                  <a:srgbClr val="000000"/>
                </a:solidFill>
              </a:rPr>
              <a:t>Novembre</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153987" y="76200"/>
            <a:ext cx="7313613" cy="533400"/>
          </a:xfrm>
        </p:spPr>
        <p:txBody>
          <a:bodyPr/>
          <a:lstStyle/>
          <a:p>
            <a:pPr algn="l"/>
            <a:r>
              <a:rPr lang="en-GB" sz="2000" b="1" dirty="0" smtClean="0">
                <a:latin typeface="Verdana"/>
                <a:cs typeface="Verdana"/>
              </a:rPr>
              <a:t>GRPC development</a:t>
            </a:r>
            <a:endParaRPr lang="en-GB" sz="2000" b="1" dirty="0">
              <a:latin typeface="Verdana"/>
              <a:cs typeface="Verdana"/>
            </a:endParaRPr>
          </a:p>
        </p:txBody>
      </p:sp>
      <p:grpSp>
        <p:nvGrpSpPr>
          <p:cNvPr id="3" name="Group 2"/>
          <p:cNvGrpSpPr>
            <a:grpSpLocks/>
          </p:cNvGrpSpPr>
          <p:nvPr/>
        </p:nvGrpSpPr>
        <p:grpSpPr bwMode="auto">
          <a:xfrm>
            <a:off x="5059474" y="838200"/>
            <a:ext cx="4048801" cy="2743200"/>
            <a:chOff x="2543" y="1106"/>
            <a:chExt cx="2062" cy="1555"/>
          </a:xfrm>
        </p:grpSpPr>
        <p:pic>
          <p:nvPicPr>
            <p:cNvPr id="4" name="Picture 3"/>
            <p:cNvPicPr>
              <a:picLocks noChangeAspect="1" noChangeArrowheads="1"/>
            </p:cNvPicPr>
            <p:nvPr/>
          </p:nvPicPr>
          <p:blipFill>
            <a:blip r:embed="rId3"/>
            <a:srcRect/>
            <a:stretch>
              <a:fillRect/>
            </a:stretch>
          </p:blipFill>
          <p:spPr bwMode="auto">
            <a:xfrm>
              <a:off x="2543" y="1106"/>
              <a:ext cx="2062" cy="1555"/>
            </a:xfrm>
            <a:prstGeom prst="rect">
              <a:avLst/>
            </a:prstGeom>
            <a:noFill/>
            <a:ln w="9525">
              <a:noFill/>
              <a:round/>
              <a:headEnd/>
              <a:tailEnd/>
            </a:ln>
          </p:spPr>
        </p:pic>
        <p:sp>
          <p:nvSpPr>
            <p:cNvPr id="5" name="Oval 4"/>
            <p:cNvSpPr>
              <a:spLocks noChangeArrowheads="1"/>
            </p:cNvSpPr>
            <p:nvPr/>
          </p:nvSpPr>
          <p:spPr bwMode="auto">
            <a:xfrm>
              <a:off x="2588" y="1334"/>
              <a:ext cx="244" cy="90"/>
            </a:xfrm>
            <a:prstGeom prst="ellipse">
              <a:avLst/>
            </a:prstGeom>
            <a:solidFill>
              <a:srgbClr val="A3B2C1">
                <a:alpha val="0"/>
              </a:srgbClr>
            </a:solidFill>
            <a:ln w="22320">
              <a:solidFill>
                <a:srgbClr val="FF0000"/>
              </a:solidFill>
              <a:miter lim="800000"/>
              <a:headEnd/>
              <a:tailEnd/>
            </a:ln>
          </p:spPr>
          <p:txBody>
            <a:bodyPr wrap="none" anchor="ctr">
              <a:prstTxWarp prst="textNoShape">
                <a:avLst/>
              </a:prstTxWarp>
            </a:bodyPr>
            <a:lstStyle/>
            <a:p>
              <a:endParaRPr lang="fr-FR"/>
            </a:p>
          </p:txBody>
        </p:sp>
        <p:sp>
          <p:nvSpPr>
            <p:cNvPr id="6" name="Text Box 5"/>
            <p:cNvSpPr txBox="1">
              <a:spLocks noChangeArrowheads="1"/>
            </p:cNvSpPr>
            <p:nvPr/>
          </p:nvSpPr>
          <p:spPr bwMode="auto">
            <a:xfrm>
              <a:off x="2571" y="1320"/>
              <a:ext cx="1170" cy="176"/>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400" dirty="0">
                  <a:solidFill>
                    <a:schemeClr val="bg1"/>
                  </a:solidFill>
                  <a:latin typeface="Verdana" charset="0"/>
                </a:rPr>
                <a:t>Max.</a:t>
              </a:r>
              <a:r>
                <a:rPr lang="fr-FR" sz="1400" dirty="0" smtClean="0">
                  <a:solidFill>
                    <a:schemeClr val="bg1"/>
                  </a:solidFill>
                  <a:latin typeface="Verdana" charset="0"/>
                </a:rPr>
                <a:t> </a:t>
              </a:r>
              <a:r>
                <a:rPr lang="en-US" sz="1400" dirty="0" smtClean="0">
                  <a:solidFill>
                    <a:schemeClr val="bg1"/>
                  </a:solidFill>
                  <a:latin typeface="Verdana" charset="0"/>
                </a:rPr>
                <a:t>deformation:</a:t>
              </a:r>
              <a:r>
                <a:rPr lang="fr-FR" sz="1400" dirty="0" smtClean="0">
                  <a:solidFill>
                    <a:schemeClr val="bg1"/>
                  </a:solidFill>
                  <a:latin typeface="Verdana" charset="0"/>
                </a:rPr>
                <a:t> </a:t>
              </a:r>
              <a:r>
                <a:rPr lang="fr-FR" sz="1400" b="1" dirty="0">
                  <a:solidFill>
                    <a:srgbClr val="FFFFFF"/>
                  </a:solidFill>
                  <a:latin typeface="Verdana" charset="0"/>
                </a:rPr>
                <a:t>44</a:t>
              </a:r>
              <a:r>
                <a:rPr lang="el-GR" sz="1400" b="1" dirty="0">
                  <a:solidFill>
                    <a:srgbClr val="FFFFFF"/>
                  </a:solidFill>
                  <a:latin typeface="Verdana" charset="0"/>
                </a:rPr>
                <a:t>μ</a:t>
              </a:r>
            </a:p>
          </p:txBody>
        </p:sp>
      </p:grpSp>
      <p:grpSp>
        <p:nvGrpSpPr>
          <p:cNvPr id="7" name="Group 8"/>
          <p:cNvGrpSpPr>
            <a:grpSpLocks/>
          </p:cNvGrpSpPr>
          <p:nvPr/>
        </p:nvGrpSpPr>
        <p:grpSpPr bwMode="auto">
          <a:xfrm>
            <a:off x="0" y="838200"/>
            <a:ext cx="4800600" cy="2528888"/>
            <a:chOff x="186" y="2595"/>
            <a:chExt cx="5166" cy="1753"/>
          </a:xfrm>
        </p:grpSpPr>
        <p:pic>
          <p:nvPicPr>
            <p:cNvPr id="8" name="Picture 9"/>
            <p:cNvPicPr>
              <a:picLocks noChangeAspect="1" noChangeArrowheads="1"/>
            </p:cNvPicPr>
            <p:nvPr/>
          </p:nvPicPr>
          <p:blipFill>
            <a:blip r:embed="rId4"/>
            <a:srcRect/>
            <a:stretch>
              <a:fillRect/>
            </a:stretch>
          </p:blipFill>
          <p:spPr bwMode="auto">
            <a:xfrm>
              <a:off x="405" y="3008"/>
              <a:ext cx="4947" cy="659"/>
            </a:xfrm>
            <a:prstGeom prst="rect">
              <a:avLst/>
            </a:prstGeom>
            <a:noFill/>
            <a:ln w="9525">
              <a:noFill/>
              <a:round/>
              <a:headEnd/>
              <a:tailEnd/>
            </a:ln>
          </p:spPr>
        </p:pic>
        <p:sp>
          <p:nvSpPr>
            <p:cNvPr id="9" name="Line 10"/>
            <p:cNvSpPr>
              <a:spLocks noChangeShapeType="1"/>
            </p:cNvSpPr>
            <p:nvPr/>
          </p:nvSpPr>
          <p:spPr bwMode="auto">
            <a:xfrm flipH="1">
              <a:off x="2104" y="2742"/>
              <a:ext cx="23" cy="377"/>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10" name="Line 11"/>
            <p:cNvSpPr>
              <a:spLocks noChangeShapeType="1"/>
            </p:cNvSpPr>
            <p:nvPr/>
          </p:nvSpPr>
          <p:spPr bwMode="auto">
            <a:xfrm>
              <a:off x="2689" y="2857"/>
              <a:ext cx="10" cy="362"/>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11" name="Line 12"/>
            <p:cNvSpPr>
              <a:spLocks noChangeShapeType="1"/>
            </p:cNvSpPr>
            <p:nvPr/>
          </p:nvSpPr>
          <p:spPr bwMode="auto">
            <a:xfrm>
              <a:off x="4483" y="2918"/>
              <a:ext cx="1" cy="350"/>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12" name="Line 13"/>
            <p:cNvSpPr>
              <a:spLocks noChangeShapeType="1"/>
            </p:cNvSpPr>
            <p:nvPr/>
          </p:nvSpPr>
          <p:spPr bwMode="auto">
            <a:xfrm flipV="1">
              <a:off x="2128" y="3544"/>
              <a:ext cx="1" cy="410"/>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13" name="Line 14"/>
            <p:cNvSpPr>
              <a:spLocks noChangeShapeType="1"/>
            </p:cNvSpPr>
            <p:nvPr/>
          </p:nvSpPr>
          <p:spPr bwMode="auto">
            <a:xfrm>
              <a:off x="468" y="2807"/>
              <a:ext cx="144" cy="412"/>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14" name="Line 15"/>
            <p:cNvSpPr>
              <a:spLocks noChangeShapeType="1"/>
            </p:cNvSpPr>
            <p:nvPr/>
          </p:nvSpPr>
          <p:spPr bwMode="auto">
            <a:xfrm flipV="1">
              <a:off x="1347" y="3363"/>
              <a:ext cx="1" cy="487"/>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15" name="Line 16"/>
            <p:cNvSpPr>
              <a:spLocks noChangeShapeType="1"/>
            </p:cNvSpPr>
            <p:nvPr/>
          </p:nvSpPr>
          <p:spPr bwMode="auto">
            <a:xfrm flipV="1">
              <a:off x="962" y="3497"/>
              <a:ext cx="56" cy="660"/>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16" name="Line 17"/>
            <p:cNvSpPr>
              <a:spLocks noChangeShapeType="1"/>
            </p:cNvSpPr>
            <p:nvPr/>
          </p:nvSpPr>
          <p:spPr bwMode="auto">
            <a:xfrm flipV="1">
              <a:off x="4087" y="3505"/>
              <a:ext cx="123" cy="356"/>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17" name="Text Box 18"/>
            <p:cNvSpPr txBox="1">
              <a:spLocks noChangeArrowheads="1"/>
            </p:cNvSpPr>
            <p:nvPr/>
          </p:nvSpPr>
          <p:spPr bwMode="auto">
            <a:xfrm>
              <a:off x="186" y="2648"/>
              <a:ext cx="824"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Verdana" charset="0"/>
                </a:rPr>
                <a:t>Silicone glue</a:t>
              </a:r>
            </a:p>
          </p:txBody>
        </p:sp>
        <p:sp>
          <p:nvSpPr>
            <p:cNvPr id="18" name="Text Box 19"/>
            <p:cNvSpPr txBox="1">
              <a:spLocks noChangeArrowheads="1"/>
            </p:cNvSpPr>
            <p:nvPr/>
          </p:nvSpPr>
          <p:spPr bwMode="auto">
            <a:xfrm>
              <a:off x="1856" y="2595"/>
              <a:ext cx="466"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Verdana" charset="0"/>
                </a:rPr>
                <a:t>Anode</a:t>
              </a:r>
            </a:p>
          </p:txBody>
        </p:sp>
        <p:sp>
          <p:nvSpPr>
            <p:cNvPr id="19" name="Text Box 20"/>
            <p:cNvSpPr txBox="1">
              <a:spLocks noChangeArrowheads="1"/>
            </p:cNvSpPr>
            <p:nvPr/>
          </p:nvSpPr>
          <p:spPr bwMode="auto">
            <a:xfrm>
              <a:off x="2509" y="2706"/>
              <a:ext cx="808"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400">
                  <a:solidFill>
                    <a:srgbClr val="000000"/>
                  </a:solidFill>
                  <a:latin typeface="Verdana" charset="0"/>
                </a:rPr>
                <a:t>Ceramic ball</a:t>
              </a:r>
            </a:p>
          </p:txBody>
        </p:sp>
        <p:sp>
          <p:nvSpPr>
            <p:cNvPr id="20" name="Text Box 21"/>
            <p:cNvSpPr txBox="1">
              <a:spLocks noChangeArrowheads="1"/>
            </p:cNvSpPr>
            <p:nvPr/>
          </p:nvSpPr>
          <p:spPr bwMode="auto">
            <a:xfrm>
              <a:off x="1887" y="3990"/>
              <a:ext cx="578"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dirty="0">
                  <a:solidFill>
                    <a:srgbClr val="000000"/>
                  </a:solidFill>
                  <a:latin typeface="Verdana" charset="0"/>
                </a:rPr>
                <a:t>Cathode</a:t>
              </a:r>
            </a:p>
          </p:txBody>
        </p:sp>
        <p:sp>
          <p:nvSpPr>
            <p:cNvPr id="21" name="Text Box 22"/>
            <p:cNvSpPr txBox="1">
              <a:spLocks noChangeArrowheads="1"/>
            </p:cNvSpPr>
            <p:nvPr/>
          </p:nvSpPr>
          <p:spPr bwMode="auto">
            <a:xfrm>
              <a:off x="1055" y="3844"/>
              <a:ext cx="596"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400">
                  <a:solidFill>
                    <a:srgbClr val="000000"/>
                  </a:solidFill>
                  <a:latin typeface="Verdana" charset="0"/>
                </a:rPr>
                <a:t>RPC wall</a:t>
              </a:r>
            </a:p>
          </p:txBody>
        </p:sp>
        <p:sp>
          <p:nvSpPr>
            <p:cNvPr id="22" name="Text Box 23"/>
            <p:cNvSpPr txBox="1">
              <a:spLocks noChangeArrowheads="1"/>
            </p:cNvSpPr>
            <p:nvPr/>
          </p:nvSpPr>
          <p:spPr bwMode="auto">
            <a:xfrm>
              <a:off x="700" y="4155"/>
              <a:ext cx="454"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Verdana" charset="0"/>
                </a:rPr>
                <a:t>Epoxy</a:t>
              </a:r>
            </a:p>
          </p:txBody>
        </p:sp>
        <p:sp>
          <p:nvSpPr>
            <p:cNvPr id="23" name="Text Box 24"/>
            <p:cNvSpPr txBox="1">
              <a:spLocks noChangeArrowheads="1"/>
            </p:cNvSpPr>
            <p:nvPr/>
          </p:nvSpPr>
          <p:spPr bwMode="auto">
            <a:xfrm>
              <a:off x="3866" y="3844"/>
              <a:ext cx="454"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Verdana" charset="0"/>
                </a:rPr>
                <a:t>Epoxy</a:t>
              </a:r>
            </a:p>
          </p:txBody>
        </p:sp>
        <p:sp>
          <p:nvSpPr>
            <p:cNvPr id="24" name="Text Box 25"/>
            <p:cNvSpPr txBox="1">
              <a:spLocks noChangeArrowheads="1"/>
            </p:cNvSpPr>
            <p:nvPr/>
          </p:nvSpPr>
          <p:spPr bwMode="auto">
            <a:xfrm>
              <a:off x="3959" y="2763"/>
              <a:ext cx="1057"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sz="1400">
                  <a:solidFill>
                    <a:srgbClr val="000000"/>
                  </a:solidFill>
                  <a:latin typeface="Verdana" charset="0"/>
                </a:rPr>
                <a:t>Re-inforcing disk</a:t>
              </a:r>
            </a:p>
          </p:txBody>
        </p:sp>
        <p:sp>
          <p:nvSpPr>
            <p:cNvPr id="25" name="Line 26"/>
            <p:cNvSpPr>
              <a:spLocks noChangeShapeType="1"/>
            </p:cNvSpPr>
            <p:nvPr/>
          </p:nvSpPr>
          <p:spPr bwMode="auto">
            <a:xfrm flipH="1" flipV="1">
              <a:off x="2952" y="3477"/>
              <a:ext cx="90" cy="472"/>
            </a:xfrm>
            <a:prstGeom prst="line">
              <a:avLst/>
            </a:prstGeom>
            <a:noFill/>
            <a:ln w="9360">
              <a:solidFill>
                <a:srgbClr val="000000"/>
              </a:solidFill>
              <a:miter lim="800000"/>
              <a:headEnd/>
              <a:tailEnd type="triangle" w="med" len="med"/>
            </a:ln>
          </p:spPr>
          <p:txBody>
            <a:bodyPr>
              <a:prstTxWarp prst="textNoShape">
                <a:avLst/>
              </a:prstTxWarp>
            </a:bodyPr>
            <a:lstStyle/>
            <a:p>
              <a:endParaRPr lang="en-GB"/>
            </a:p>
          </p:txBody>
        </p:sp>
        <p:sp>
          <p:nvSpPr>
            <p:cNvPr id="26" name="Text Box 27"/>
            <p:cNvSpPr txBox="1">
              <a:spLocks noChangeArrowheads="1"/>
            </p:cNvSpPr>
            <p:nvPr/>
          </p:nvSpPr>
          <p:spPr bwMode="auto">
            <a:xfrm>
              <a:off x="2802" y="3940"/>
              <a:ext cx="454" cy="193"/>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a:solidFill>
                    <a:srgbClr val="000000"/>
                  </a:solidFill>
                  <a:latin typeface="Verdana" charset="0"/>
                </a:rPr>
                <a:t>Epoxy</a:t>
              </a:r>
            </a:p>
          </p:txBody>
        </p:sp>
      </p:grpSp>
      <p:pic>
        <p:nvPicPr>
          <p:cNvPr id="27" name="Picture 2"/>
          <p:cNvPicPr>
            <a:picLocks noChangeAspect="1" noChangeArrowheads="1"/>
          </p:cNvPicPr>
          <p:nvPr/>
        </p:nvPicPr>
        <p:blipFill>
          <a:blip r:embed="rId5"/>
          <a:srcRect/>
          <a:stretch>
            <a:fillRect/>
          </a:stretch>
        </p:blipFill>
        <p:spPr bwMode="auto">
          <a:xfrm>
            <a:off x="304800" y="3810000"/>
            <a:ext cx="4049795" cy="2721170"/>
          </a:xfrm>
          <a:prstGeom prst="rect">
            <a:avLst/>
          </a:prstGeom>
          <a:noFill/>
          <a:ln w="9525">
            <a:noFill/>
            <a:round/>
            <a:headEnd/>
            <a:tailEnd/>
          </a:ln>
        </p:spPr>
      </p:pic>
      <p:graphicFrame>
        <p:nvGraphicFramePr>
          <p:cNvPr id="43010" name="Object 2"/>
          <p:cNvGraphicFramePr>
            <a:graphicFrameLocks noChangeAspect="1"/>
          </p:cNvGraphicFramePr>
          <p:nvPr/>
        </p:nvGraphicFramePr>
        <p:xfrm>
          <a:off x="4724401" y="3921320"/>
          <a:ext cx="4191000" cy="2609850"/>
        </p:xfrm>
        <a:graphic>
          <a:graphicData uri="http://schemas.openxmlformats.org/presentationml/2006/ole">
            <p:oleObj spid="_x0000_s43010" name="Graphique" r:id="rId6" imgW="7556500" imgH="4178300" progId="Excel.Sheet.8">
              <p:embed followColorScheme="full"/>
            </p:oleObj>
          </a:graphicData>
        </a:graphic>
      </p:graphicFrame>
      <p:sp>
        <p:nvSpPr>
          <p:cNvPr id="30" name="ZoneTexte 29"/>
          <p:cNvSpPr txBox="1"/>
          <p:nvPr/>
        </p:nvSpPr>
        <p:spPr>
          <a:xfrm>
            <a:off x="1371600" y="3288268"/>
            <a:ext cx="2398442" cy="369332"/>
          </a:xfrm>
          <a:prstGeom prst="rect">
            <a:avLst/>
          </a:prstGeom>
          <a:solidFill>
            <a:schemeClr val="bg1"/>
          </a:solidFill>
          <a:ln>
            <a:solidFill>
              <a:schemeClr val="tx1"/>
            </a:solidFill>
          </a:ln>
        </p:spPr>
        <p:txBody>
          <a:bodyPr wrap="square" rtlCol="0">
            <a:spAutoFit/>
          </a:bodyPr>
          <a:lstStyle/>
          <a:p>
            <a:r>
              <a:rPr lang="en-GB" dirty="0" smtClean="0"/>
              <a:t>Dead zones minimized</a:t>
            </a:r>
            <a:endParaRPr lang="en-GB" dirty="0"/>
          </a:p>
        </p:txBody>
      </p:sp>
      <p:sp>
        <p:nvSpPr>
          <p:cNvPr id="31" name="ZoneTexte 30"/>
          <p:cNvSpPr txBox="1"/>
          <p:nvPr/>
        </p:nvSpPr>
        <p:spPr>
          <a:xfrm>
            <a:off x="7009884" y="2895600"/>
            <a:ext cx="2134116" cy="369332"/>
          </a:xfrm>
          <a:prstGeom prst="rect">
            <a:avLst/>
          </a:prstGeom>
          <a:solidFill>
            <a:schemeClr val="bg1"/>
          </a:solidFill>
          <a:ln>
            <a:solidFill>
              <a:schemeClr val="tx1"/>
            </a:solidFill>
          </a:ln>
        </p:spPr>
        <p:txBody>
          <a:bodyPr wrap="square" rtlCol="0">
            <a:spAutoFit/>
          </a:bodyPr>
          <a:lstStyle/>
          <a:p>
            <a:r>
              <a:rPr lang="en-GB" dirty="0" smtClean="0"/>
              <a:t>Deformation studies</a:t>
            </a:r>
            <a:endParaRPr lang="en-GB" dirty="0"/>
          </a:p>
        </p:txBody>
      </p:sp>
      <p:sp>
        <p:nvSpPr>
          <p:cNvPr id="32" name="ZoneTexte 31"/>
          <p:cNvSpPr txBox="1"/>
          <p:nvPr/>
        </p:nvSpPr>
        <p:spPr>
          <a:xfrm>
            <a:off x="304800" y="6172200"/>
            <a:ext cx="2265556" cy="338554"/>
          </a:xfrm>
          <a:prstGeom prst="rect">
            <a:avLst/>
          </a:prstGeom>
          <a:solidFill>
            <a:schemeClr val="bg1"/>
          </a:solidFill>
          <a:ln>
            <a:solidFill>
              <a:schemeClr val="tx1"/>
            </a:solidFill>
          </a:ln>
        </p:spPr>
        <p:txBody>
          <a:bodyPr wrap="square" rtlCol="0">
            <a:spAutoFit/>
          </a:bodyPr>
          <a:lstStyle/>
          <a:p>
            <a:r>
              <a:rPr lang="en-GB" sz="1600" dirty="0" smtClean="0"/>
              <a:t>Genuine gas distribution</a:t>
            </a:r>
            <a:endParaRPr lang="en-GB" sz="1600" dirty="0"/>
          </a:p>
        </p:txBody>
      </p:sp>
      <p:sp>
        <p:nvSpPr>
          <p:cNvPr id="33" name="ZoneTexte 32"/>
          <p:cNvSpPr txBox="1"/>
          <p:nvPr/>
        </p:nvSpPr>
        <p:spPr>
          <a:xfrm>
            <a:off x="5202044" y="5181600"/>
            <a:ext cx="2265556" cy="584776"/>
          </a:xfrm>
          <a:prstGeom prst="rect">
            <a:avLst/>
          </a:prstGeom>
          <a:solidFill>
            <a:schemeClr val="bg1"/>
          </a:solidFill>
          <a:ln>
            <a:solidFill>
              <a:schemeClr val="tx1"/>
            </a:solidFill>
          </a:ln>
        </p:spPr>
        <p:txBody>
          <a:bodyPr wrap="square" rtlCol="0">
            <a:spAutoFit/>
          </a:bodyPr>
          <a:lstStyle/>
          <a:p>
            <a:r>
              <a:rPr lang="en-GB" sz="1600" dirty="0" smtClean="0"/>
              <a:t>New resistive painting was developed</a:t>
            </a:r>
            <a:endParaRPr lang="en-GB" sz="1600" dirty="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71550" y="990600"/>
            <a:ext cx="7200900" cy="4876800"/>
          </a:xfrm>
          <a:prstGeom prst="rect">
            <a:avLst/>
          </a:prstGeom>
        </p:spPr>
      </p:pic>
      <p:sp>
        <p:nvSpPr>
          <p:cNvPr id="3" name="ZoneTexte 2"/>
          <p:cNvSpPr txBox="1"/>
          <p:nvPr/>
        </p:nvSpPr>
        <p:spPr>
          <a:xfrm>
            <a:off x="990600" y="609600"/>
            <a:ext cx="6781800" cy="369332"/>
          </a:xfrm>
          <a:prstGeom prst="rect">
            <a:avLst/>
          </a:prstGeom>
          <a:noFill/>
        </p:spPr>
        <p:txBody>
          <a:bodyPr wrap="square" rtlCol="0">
            <a:spAutoFit/>
          </a:bodyPr>
          <a:lstStyle/>
          <a:p>
            <a:r>
              <a:rPr lang="en-GB" dirty="0" smtClean="0"/>
              <a:t>Present SDHCAL versus DHCAL   (after 3 years of calibration studies)</a:t>
            </a:r>
            <a:endParaRPr lang="en-GB" dirty="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752600"/>
            <a:ext cx="4191000" cy="3886200"/>
          </a:xfrm>
          <a:prstGeom prst="rect">
            <a:avLst/>
          </a:prstGeom>
        </p:spPr>
      </p:pic>
      <p:pic>
        <p:nvPicPr>
          <p:cNvPr id="3" name="Image 2"/>
          <p:cNvPicPr>
            <a:picLocks noChangeAspect="1"/>
          </p:cNvPicPr>
          <p:nvPr/>
        </p:nvPicPr>
        <p:blipFill>
          <a:blip r:embed="rId3"/>
          <a:stretch>
            <a:fillRect/>
          </a:stretch>
        </p:blipFill>
        <p:spPr>
          <a:xfrm>
            <a:off x="4819649" y="1752600"/>
            <a:ext cx="4171951" cy="3886200"/>
          </a:xfrm>
          <a:prstGeom prst="rect">
            <a:avLst/>
          </a:prstGeom>
        </p:spPr>
      </p:pic>
      <p:sp>
        <p:nvSpPr>
          <p:cNvPr id="4" name="ZoneTexte 3"/>
          <p:cNvSpPr txBox="1"/>
          <p:nvPr/>
        </p:nvSpPr>
        <p:spPr>
          <a:xfrm>
            <a:off x="609600" y="5867400"/>
            <a:ext cx="3048000" cy="646331"/>
          </a:xfrm>
          <a:prstGeom prst="rect">
            <a:avLst/>
          </a:prstGeom>
          <a:noFill/>
        </p:spPr>
        <p:txBody>
          <a:bodyPr wrap="square" rtlCol="0">
            <a:spAutoFit/>
          </a:bodyPr>
          <a:lstStyle/>
          <a:p>
            <a:r>
              <a:rPr lang="en-GB" dirty="0" smtClean="0"/>
              <a:t>AHCAL after 4 years of data taking</a:t>
            </a:r>
            <a:endParaRPr lang="en-GB" dirty="0"/>
          </a:p>
        </p:txBody>
      </p:sp>
      <p:sp>
        <p:nvSpPr>
          <p:cNvPr id="5" name="ZoneTexte 4"/>
          <p:cNvSpPr txBox="1"/>
          <p:nvPr/>
        </p:nvSpPr>
        <p:spPr>
          <a:xfrm>
            <a:off x="5181600" y="5867400"/>
            <a:ext cx="3048000" cy="646331"/>
          </a:xfrm>
          <a:prstGeom prst="rect">
            <a:avLst/>
          </a:prstGeom>
          <a:noFill/>
        </p:spPr>
        <p:txBody>
          <a:bodyPr wrap="square" rtlCol="0">
            <a:spAutoFit/>
          </a:bodyPr>
          <a:lstStyle/>
          <a:p>
            <a:r>
              <a:rPr lang="en-GB" dirty="0" smtClean="0"/>
              <a:t>AHCAL after 6 years of data taking, using NN</a:t>
            </a:r>
            <a:endParaRPr lang="en-GB" dirty="0"/>
          </a:p>
        </p:txBody>
      </p:sp>
      <p:sp>
        <p:nvSpPr>
          <p:cNvPr id="6" name="ZoneTexte 5"/>
          <p:cNvSpPr txBox="1"/>
          <p:nvPr/>
        </p:nvSpPr>
        <p:spPr>
          <a:xfrm>
            <a:off x="990600" y="685800"/>
            <a:ext cx="6781800" cy="369332"/>
          </a:xfrm>
          <a:prstGeom prst="rect">
            <a:avLst/>
          </a:prstGeom>
          <a:noFill/>
        </p:spPr>
        <p:txBody>
          <a:bodyPr wrap="square" rtlCol="0">
            <a:spAutoFit/>
          </a:bodyPr>
          <a:lstStyle/>
          <a:p>
            <a:r>
              <a:rPr lang="en-GB" dirty="0" smtClean="0"/>
              <a:t>Present SDHCAL versus AHCAL (after few years of calibration studies)</a:t>
            </a:r>
            <a:endParaRPr lang="en-GB" dirty="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Capture d’écran 2014-01-29 à 21.39.04.png"/>
          <p:cNvPicPr>
            <a:picLocks noChangeAspect="1"/>
          </p:cNvPicPr>
          <p:nvPr/>
        </p:nvPicPr>
        <p:blipFill>
          <a:blip r:embed="rId2"/>
          <a:stretch>
            <a:fillRect/>
          </a:stretch>
        </p:blipFill>
        <p:spPr>
          <a:xfrm>
            <a:off x="107950" y="609600"/>
            <a:ext cx="8928100" cy="5638800"/>
          </a:xfrm>
          <a:prstGeom prst="rect">
            <a:avLst/>
          </a:prstGeom>
        </p:spPr>
      </p:pic>
      <p:sp>
        <p:nvSpPr>
          <p:cNvPr id="3" name="ZoneTexte 2"/>
          <p:cNvSpPr txBox="1"/>
          <p:nvPr/>
        </p:nvSpPr>
        <p:spPr>
          <a:xfrm>
            <a:off x="6705600" y="6477000"/>
            <a:ext cx="1828800" cy="369332"/>
          </a:xfrm>
          <a:prstGeom prst="rect">
            <a:avLst/>
          </a:prstGeom>
          <a:noFill/>
        </p:spPr>
        <p:txBody>
          <a:bodyPr wrap="square" rtlCol="0">
            <a:spAutoFit/>
          </a:bodyPr>
          <a:lstStyle/>
          <a:p>
            <a:r>
              <a:rPr lang="en-GB" dirty="0" err="1" smtClean="0"/>
              <a:t>A.Steen</a:t>
            </a:r>
            <a:endParaRPr lang="en-GB" dirty="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Image 2" descr="Capture d’écran 2014-01-29 à 21.38.32.png"/>
          <p:cNvPicPr>
            <a:picLocks noChangeAspect="1"/>
          </p:cNvPicPr>
          <p:nvPr/>
        </p:nvPicPr>
        <p:blipFill>
          <a:blip r:embed="rId2"/>
          <a:stretch>
            <a:fillRect/>
          </a:stretch>
        </p:blipFill>
        <p:spPr>
          <a:xfrm>
            <a:off x="2266950" y="869950"/>
            <a:ext cx="4610100" cy="5118100"/>
          </a:xfrm>
          <a:prstGeom prst="rect">
            <a:avLst/>
          </a:prstGeom>
        </p:spPr>
      </p:pic>
      <p:sp>
        <p:nvSpPr>
          <p:cNvPr id="4" name="ZoneTexte 3"/>
          <p:cNvSpPr txBox="1"/>
          <p:nvPr/>
        </p:nvSpPr>
        <p:spPr>
          <a:xfrm>
            <a:off x="6705600" y="6477000"/>
            <a:ext cx="1828800" cy="369332"/>
          </a:xfrm>
          <a:prstGeom prst="rect">
            <a:avLst/>
          </a:prstGeom>
          <a:noFill/>
        </p:spPr>
        <p:txBody>
          <a:bodyPr wrap="square" rtlCol="0">
            <a:spAutoFit/>
          </a:bodyPr>
          <a:lstStyle/>
          <a:p>
            <a:r>
              <a:rPr lang="en-GB" dirty="0" err="1" smtClean="0"/>
              <a:t>A.Steen</a:t>
            </a:r>
            <a:endParaRPr lang="en-GB" dirty="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Image 1" descr="Capture d’écran 2014-01-29 à 21.23.36.png"/>
          <p:cNvPicPr>
            <a:picLocks noChangeAspect="1"/>
          </p:cNvPicPr>
          <p:nvPr/>
        </p:nvPicPr>
        <p:blipFill>
          <a:blip r:embed="rId2"/>
          <a:stretch>
            <a:fillRect/>
          </a:stretch>
        </p:blipFill>
        <p:spPr>
          <a:xfrm>
            <a:off x="0" y="914400"/>
            <a:ext cx="9144000" cy="5528743"/>
          </a:xfrm>
          <a:prstGeom prst="rect">
            <a:avLst/>
          </a:prstGeom>
        </p:spPr>
      </p:pic>
      <p:sp>
        <p:nvSpPr>
          <p:cNvPr id="3" name="ZoneTexte 2"/>
          <p:cNvSpPr txBox="1"/>
          <p:nvPr/>
        </p:nvSpPr>
        <p:spPr>
          <a:xfrm>
            <a:off x="1219200" y="186256"/>
            <a:ext cx="5791200" cy="369332"/>
          </a:xfrm>
          <a:prstGeom prst="rect">
            <a:avLst/>
          </a:prstGeom>
          <a:noFill/>
        </p:spPr>
        <p:txBody>
          <a:bodyPr wrap="square" rtlCol="0">
            <a:spAutoFit/>
          </a:bodyPr>
          <a:lstStyle/>
          <a:p>
            <a:r>
              <a:rPr lang="en-GB" dirty="0" smtClean="0"/>
              <a:t>Separation of two close-by </a:t>
            </a:r>
            <a:r>
              <a:rPr lang="en-GB" dirty="0" err="1" smtClean="0"/>
              <a:t>pions</a:t>
            </a:r>
            <a:r>
              <a:rPr lang="en-GB" dirty="0" smtClean="0"/>
              <a:t> of 10 </a:t>
            </a:r>
            <a:r>
              <a:rPr lang="en-GB" dirty="0" err="1" smtClean="0"/>
              <a:t>GeV</a:t>
            </a:r>
            <a:r>
              <a:rPr lang="en-GB" dirty="0" smtClean="0"/>
              <a:t> each </a:t>
            </a:r>
            <a:endParaRPr lang="en-GB" dirty="0"/>
          </a:p>
        </p:txBody>
      </p:sp>
      <p:sp>
        <p:nvSpPr>
          <p:cNvPr id="4" name="ZoneTexte 3"/>
          <p:cNvSpPr txBox="1"/>
          <p:nvPr/>
        </p:nvSpPr>
        <p:spPr>
          <a:xfrm>
            <a:off x="5638800" y="6553200"/>
            <a:ext cx="1524000" cy="369332"/>
          </a:xfrm>
          <a:prstGeom prst="rect">
            <a:avLst/>
          </a:prstGeom>
          <a:noFill/>
        </p:spPr>
        <p:txBody>
          <a:bodyPr wrap="square" rtlCol="0">
            <a:spAutoFit/>
          </a:bodyPr>
          <a:lstStyle/>
          <a:p>
            <a:r>
              <a:rPr lang="en-GB" dirty="0" err="1" smtClean="0"/>
              <a:t>R.Eté</a:t>
            </a:r>
            <a:endParaRPr lang="en-GB" dirty="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2" name="Image 6"/>
          <p:cNvPicPr>
            <a:picLocks noChangeAspect="1"/>
          </p:cNvPicPr>
          <p:nvPr/>
        </p:nvPicPr>
        <p:blipFill>
          <a:blip r:embed="rId2"/>
          <a:srcRect/>
          <a:stretch>
            <a:fillRect/>
          </a:stretch>
        </p:blipFill>
        <p:spPr bwMode="auto">
          <a:xfrm>
            <a:off x="6324600" y="1295400"/>
            <a:ext cx="2667000" cy="2438400"/>
          </a:xfrm>
          <a:prstGeom prst="rect">
            <a:avLst/>
          </a:prstGeom>
          <a:noFill/>
          <a:ln w="9525">
            <a:noFill/>
            <a:miter lim="800000"/>
            <a:headEnd/>
            <a:tailEnd/>
          </a:ln>
        </p:spPr>
      </p:pic>
      <p:pic>
        <p:nvPicPr>
          <p:cNvPr id="97283" name="Image 7"/>
          <p:cNvPicPr>
            <a:picLocks noChangeAspect="1"/>
          </p:cNvPicPr>
          <p:nvPr/>
        </p:nvPicPr>
        <p:blipFill>
          <a:blip r:embed="rId3"/>
          <a:srcRect/>
          <a:stretch>
            <a:fillRect/>
          </a:stretch>
        </p:blipFill>
        <p:spPr bwMode="auto">
          <a:xfrm>
            <a:off x="3581400" y="1295400"/>
            <a:ext cx="2590800" cy="2438400"/>
          </a:xfrm>
          <a:prstGeom prst="rect">
            <a:avLst/>
          </a:prstGeom>
          <a:noFill/>
          <a:ln w="9525">
            <a:noFill/>
            <a:miter lim="800000"/>
            <a:headEnd/>
            <a:tailEnd/>
          </a:ln>
        </p:spPr>
      </p:pic>
      <p:sp>
        <p:nvSpPr>
          <p:cNvPr id="97284" name="ZoneTexte 8"/>
          <p:cNvSpPr txBox="1">
            <a:spLocks noChangeArrowheads="1"/>
          </p:cNvSpPr>
          <p:nvPr/>
        </p:nvSpPr>
        <p:spPr bwMode="auto">
          <a:xfrm>
            <a:off x="228600" y="1133475"/>
            <a:ext cx="6477000" cy="923925"/>
          </a:xfrm>
          <a:prstGeom prst="rect">
            <a:avLst/>
          </a:prstGeom>
          <a:noFill/>
          <a:ln w="9525">
            <a:noFill/>
            <a:miter lim="800000"/>
            <a:headEnd/>
            <a:tailEnd/>
          </a:ln>
        </p:spPr>
        <p:txBody>
          <a:bodyPr>
            <a:prstTxWarp prst="textNoShape">
              <a:avLst/>
            </a:prstTxWarp>
            <a:spAutoFit/>
          </a:bodyPr>
          <a:lstStyle/>
          <a:p>
            <a:r>
              <a:rPr lang="en-US">
                <a:solidFill>
                  <a:srgbClr val="FF0000"/>
                </a:solidFill>
              </a:rPr>
              <a:t>High-Rate GRPC </a:t>
            </a:r>
            <a:r>
              <a:rPr lang="en-US">
                <a:solidFill>
                  <a:schemeClr val="tx1"/>
                </a:solidFill>
              </a:rPr>
              <a:t>may be </a:t>
            </a:r>
          </a:p>
          <a:p>
            <a:r>
              <a:rPr lang="en-US">
                <a:solidFill>
                  <a:schemeClr val="tx1"/>
                </a:solidFill>
              </a:rPr>
              <a:t>needed in the very forward </a:t>
            </a:r>
          </a:p>
          <a:p>
            <a:r>
              <a:rPr lang="en-US">
                <a:solidFill>
                  <a:schemeClr val="tx1"/>
                </a:solidFill>
              </a:rPr>
              <a:t>region </a:t>
            </a:r>
          </a:p>
        </p:txBody>
      </p:sp>
      <p:sp>
        <p:nvSpPr>
          <p:cNvPr id="97285" name="ZoneTexte 9"/>
          <p:cNvSpPr txBox="1">
            <a:spLocks noChangeArrowheads="1"/>
          </p:cNvSpPr>
          <p:nvPr/>
        </p:nvSpPr>
        <p:spPr bwMode="auto">
          <a:xfrm>
            <a:off x="152400" y="2133600"/>
            <a:ext cx="3492500" cy="1816100"/>
          </a:xfrm>
          <a:prstGeom prst="rect">
            <a:avLst/>
          </a:prstGeom>
          <a:noFill/>
          <a:ln w="9525">
            <a:noFill/>
            <a:miter lim="800000"/>
            <a:headEnd/>
            <a:tailEnd/>
          </a:ln>
        </p:spPr>
        <p:txBody>
          <a:bodyPr wrap="none">
            <a:prstTxWarp prst="textNoShape">
              <a:avLst/>
            </a:prstTxWarp>
            <a:spAutoFit/>
          </a:bodyPr>
          <a:lstStyle/>
          <a:p>
            <a:pPr>
              <a:buFont typeface="Wingdings" charset="2"/>
              <a:buChar char="ü"/>
            </a:pPr>
            <a:r>
              <a:rPr lang="en-US" sz="1600">
                <a:solidFill>
                  <a:srgbClr val="000000"/>
                </a:solidFill>
              </a:rPr>
              <a:t>Semi-conductive glass (10</a:t>
            </a:r>
            <a:r>
              <a:rPr lang="en-US" sz="1600" baseline="30000">
                <a:solidFill>
                  <a:srgbClr val="000000"/>
                </a:solidFill>
              </a:rPr>
              <a:t>10</a:t>
            </a:r>
            <a:r>
              <a:rPr lang="en-US" sz="1600">
                <a:solidFill>
                  <a:srgbClr val="000000"/>
                </a:solidFill>
              </a:rPr>
              <a:t> Ω.cm)</a:t>
            </a:r>
          </a:p>
          <a:p>
            <a:r>
              <a:rPr lang="en-US" sz="1600">
                <a:solidFill>
                  <a:srgbClr val="000000"/>
                </a:solidFill>
              </a:rPr>
              <a:t>produced by our collaborators</a:t>
            </a:r>
          </a:p>
          <a:p>
            <a:r>
              <a:rPr lang="en-US" sz="1600">
                <a:solidFill>
                  <a:srgbClr val="000000"/>
                </a:solidFill>
              </a:rPr>
              <a:t>from Tsinghua University was </a:t>
            </a:r>
          </a:p>
          <a:p>
            <a:r>
              <a:rPr lang="en-US" sz="1600">
                <a:solidFill>
                  <a:srgbClr val="000000"/>
                </a:solidFill>
              </a:rPr>
              <a:t>used to build few chambers.</a:t>
            </a:r>
          </a:p>
          <a:p>
            <a:pPr>
              <a:buFont typeface="Wingdings" charset="2"/>
              <a:buChar char="ü"/>
            </a:pPr>
            <a:r>
              <a:rPr lang="en-US" sz="1600">
                <a:solidFill>
                  <a:srgbClr val="000000"/>
                </a:solidFill>
              </a:rPr>
              <a:t>4 chambers were tested</a:t>
            </a:r>
          </a:p>
          <a:p>
            <a:r>
              <a:rPr lang="en-US" sz="1600">
                <a:solidFill>
                  <a:srgbClr val="000000"/>
                </a:solidFill>
              </a:rPr>
              <a:t>at DESY as well as standard</a:t>
            </a:r>
          </a:p>
          <a:p>
            <a:r>
              <a:rPr lang="en-US" sz="1600">
                <a:solidFill>
                  <a:srgbClr val="000000"/>
                </a:solidFill>
              </a:rPr>
              <a:t> GRPC (float glass)</a:t>
            </a:r>
          </a:p>
        </p:txBody>
      </p:sp>
      <p:pic>
        <p:nvPicPr>
          <p:cNvPr id="97286" name="Image 10"/>
          <p:cNvPicPr>
            <a:picLocks noChangeAspect="1"/>
          </p:cNvPicPr>
          <p:nvPr/>
        </p:nvPicPr>
        <p:blipFill>
          <a:blip r:embed="rId4"/>
          <a:srcRect/>
          <a:stretch>
            <a:fillRect/>
          </a:stretch>
        </p:blipFill>
        <p:spPr bwMode="auto">
          <a:xfrm>
            <a:off x="3505200" y="3886200"/>
            <a:ext cx="5486400" cy="2955925"/>
          </a:xfrm>
          <a:prstGeom prst="rect">
            <a:avLst/>
          </a:prstGeom>
          <a:noFill/>
          <a:ln w="9525">
            <a:noFill/>
            <a:miter lim="800000"/>
            <a:headEnd/>
            <a:tailEnd/>
          </a:ln>
        </p:spPr>
      </p:pic>
      <p:sp>
        <p:nvSpPr>
          <p:cNvPr id="97287" name="ZoneTexte 11"/>
          <p:cNvSpPr txBox="1">
            <a:spLocks noChangeArrowheads="1"/>
          </p:cNvSpPr>
          <p:nvPr/>
        </p:nvSpPr>
        <p:spPr bwMode="auto">
          <a:xfrm>
            <a:off x="304800" y="4343400"/>
            <a:ext cx="2743200" cy="2308324"/>
          </a:xfrm>
          <a:prstGeom prst="rect">
            <a:avLst/>
          </a:prstGeom>
          <a:noFill/>
          <a:ln w="9525">
            <a:noFill/>
            <a:miter lim="800000"/>
            <a:headEnd/>
            <a:tailEnd/>
          </a:ln>
        </p:spPr>
        <p:txBody>
          <a:bodyPr>
            <a:prstTxWarp prst="textNoShape">
              <a:avLst/>
            </a:prstTxWarp>
            <a:spAutoFit/>
          </a:bodyPr>
          <a:lstStyle/>
          <a:p>
            <a:r>
              <a:rPr lang="en-US" dirty="0">
                <a:solidFill>
                  <a:srgbClr val="000000"/>
                </a:solidFill>
              </a:rPr>
              <a:t>Performance is found to be excellent at high rate</a:t>
            </a:r>
          </a:p>
          <a:p>
            <a:r>
              <a:rPr lang="en-US" dirty="0">
                <a:solidFill>
                  <a:srgbClr val="000000"/>
                </a:solidFill>
              </a:rPr>
              <a:t>for </a:t>
            </a:r>
            <a:r>
              <a:rPr lang="en-US" dirty="0" err="1">
                <a:solidFill>
                  <a:srgbClr val="000000"/>
                </a:solidFill>
              </a:rPr>
              <a:t>GRPCs</a:t>
            </a:r>
            <a:r>
              <a:rPr lang="en-US" dirty="0">
                <a:solidFill>
                  <a:srgbClr val="000000"/>
                </a:solidFill>
              </a:rPr>
              <a:t> with the semi-conductive glass and can be used in the very </a:t>
            </a:r>
            <a:r>
              <a:rPr lang="en-US" dirty="0" smtClean="0">
                <a:solidFill>
                  <a:srgbClr val="000000"/>
                </a:solidFill>
              </a:rPr>
              <a:t>forward of ILD  </a:t>
            </a:r>
            <a:r>
              <a:rPr lang="en-US" dirty="0">
                <a:solidFill>
                  <a:srgbClr val="000000"/>
                </a:solidFill>
              </a:rPr>
              <a:t>region if the rate</a:t>
            </a:r>
            <a:r>
              <a:rPr lang="en-US" dirty="0" smtClean="0">
                <a:solidFill>
                  <a:srgbClr val="000000"/>
                </a:solidFill>
              </a:rPr>
              <a:t> exceeds </a:t>
            </a:r>
            <a:r>
              <a:rPr lang="en-US" dirty="0">
                <a:solidFill>
                  <a:srgbClr val="000000"/>
                </a:solidFill>
              </a:rPr>
              <a:t>100 Hz/</a:t>
            </a:r>
            <a:r>
              <a:rPr lang="en-US" dirty="0" smtClean="0">
                <a:solidFill>
                  <a:srgbClr val="000000"/>
                </a:solidFill>
              </a:rPr>
              <a:t>cm</a:t>
            </a:r>
            <a:r>
              <a:rPr lang="en-US" baseline="30000" dirty="0" smtClean="0">
                <a:solidFill>
                  <a:srgbClr val="000000"/>
                </a:solidFill>
              </a:rPr>
              <a:t>2</a:t>
            </a:r>
            <a:r>
              <a:rPr lang="en-US" dirty="0" smtClean="0">
                <a:solidFill>
                  <a:srgbClr val="000000"/>
                </a:solidFill>
              </a:rPr>
              <a:t> in future ILD upgrades</a:t>
            </a:r>
          </a:p>
          <a:p>
            <a:endParaRPr lang="en-US" dirty="0"/>
          </a:p>
        </p:txBody>
      </p:sp>
      <p:sp>
        <p:nvSpPr>
          <p:cNvPr id="8" name="ZoneTexte 7"/>
          <p:cNvSpPr txBox="1"/>
          <p:nvPr/>
        </p:nvSpPr>
        <p:spPr>
          <a:xfrm>
            <a:off x="381000" y="609600"/>
            <a:ext cx="1981200" cy="369888"/>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fr-FR" dirty="0" err="1">
                <a:solidFill>
                  <a:srgbClr val="000000"/>
                </a:solidFill>
              </a:rPr>
              <a:t>High-Rate</a:t>
            </a:r>
            <a:r>
              <a:rPr lang="fr-FR" dirty="0">
                <a:solidFill>
                  <a:srgbClr val="000000"/>
                </a:solidFill>
              </a:rPr>
              <a:t> GRPC</a:t>
            </a:r>
            <a:r>
              <a:rPr lang="fr-FR" dirty="0"/>
              <a: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7963" y="293688"/>
            <a:ext cx="8859837" cy="620712"/>
          </a:xfrm>
        </p:spPr>
        <p:txBody>
          <a:bodyPr/>
          <a:lstStyle/>
          <a:p>
            <a:r>
              <a:rPr lang="en-US" sz="2000" smtClean="0"/>
              <a:t>HARDROC3</a:t>
            </a:r>
          </a:p>
        </p:txBody>
      </p:sp>
      <p:sp>
        <p:nvSpPr>
          <p:cNvPr id="44035" name="Rectangle 3"/>
          <p:cNvSpPr>
            <a:spLocks noGrp="1" noChangeArrowheads="1"/>
          </p:cNvSpPr>
          <p:nvPr>
            <p:ph idx="1"/>
          </p:nvPr>
        </p:nvSpPr>
        <p:spPr>
          <a:xfrm>
            <a:off x="163513" y="1258888"/>
            <a:ext cx="7989887" cy="5446712"/>
          </a:xfrm>
        </p:spPr>
        <p:txBody>
          <a:bodyPr/>
          <a:lstStyle/>
          <a:p>
            <a:pPr lvl="1">
              <a:buNone/>
            </a:pPr>
            <a:r>
              <a:rPr lang="en-US" sz="1400" b="1" dirty="0" smtClean="0">
                <a:solidFill>
                  <a:srgbClr val="FF0000"/>
                </a:solidFill>
              </a:rPr>
              <a:t>I2C </a:t>
            </a:r>
            <a:r>
              <a:rPr lang="en-US" sz="1400" b="1" dirty="0">
                <a:solidFill>
                  <a:srgbClr val="FF0000"/>
                </a:solidFill>
              </a:rPr>
              <a:t>link (@IPNL)</a:t>
            </a:r>
          </a:p>
          <a:p>
            <a:pPr lvl="1">
              <a:buNone/>
            </a:pPr>
            <a:r>
              <a:rPr lang="fr-FR" sz="1400" dirty="0"/>
              <a:t>PLL: </a:t>
            </a:r>
            <a:r>
              <a:rPr lang="fr-FR" sz="1400" dirty="0" err="1"/>
              <a:t>integrated</a:t>
            </a:r>
            <a:r>
              <a:rPr lang="fr-FR" sz="1400" dirty="0"/>
              <a:t> </a:t>
            </a:r>
            <a:r>
              <a:rPr lang="fr-FR" sz="1400" dirty="0" err="1"/>
              <a:t>before</a:t>
            </a:r>
            <a:r>
              <a:rPr lang="fr-FR" sz="1400" dirty="0"/>
              <a:t> in a </a:t>
            </a:r>
            <a:r>
              <a:rPr lang="fr-FR" sz="1400" dirty="0" err="1"/>
              <a:t>builiding</a:t>
            </a:r>
            <a:r>
              <a:rPr lang="fr-FR" sz="1400" dirty="0"/>
              <a:t> block, first </a:t>
            </a:r>
            <a:r>
              <a:rPr lang="fr-FR" sz="1400" dirty="0" err="1"/>
              <a:t>measurements</a:t>
            </a:r>
            <a:r>
              <a:rPr lang="fr-FR" sz="1400" dirty="0"/>
              <a:t> are </a:t>
            </a:r>
            <a:r>
              <a:rPr lang="fr-FR" sz="1400" dirty="0" err="1"/>
              <a:t>very</a:t>
            </a:r>
            <a:r>
              <a:rPr lang="fr-FR" sz="1400" dirty="0"/>
              <a:t> </a:t>
            </a:r>
            <a:r>
              <a:rPr lang="fr-FR" sz="1400" dirty="0" smtClean="0"/>
              <a:t>good</a:t>
            </a:r>
          </a:p>
          <a:p>
            <a:pPr lvl="1">
              <a:buFontTx/>
              <a:buNone/>
            </a:pPr>
            <a:r>
              <a:rPr lang="fr-FR" sz="1400" dirty="0" smtClean="0"/>
              <a:t>          Input </a:t>
            </a:r>
            <a:r>
              <a:rPr lang="fr-FR" sz="1400" dirty="0" err="1"/>
              <a:t>frequency</a:t>
            </a:r>
            <a:r>
              <a:rPr lang="fr-FR" sz="1400" dirty="0"/>
              <a:t> 2.5 MHz =&gt;output </a:t>
            </a:r>
            <a:r>
              <a:rPr lang="fr-FR" sz="1400" dirty="0" err="1"/>
              <a:t>frequency</a:t>
            </a:r>
            <a:r>
              <a:rPr lang="fr-FR" sz="1400" dirty="0"/>
              <a:t>: 10, 20, 40, and 80 MHz </a:t>
            </a:r>
            <a:r>
              <a:rPr lang="fr-FR" sz="1400" dirty="0" err="1"/>
              <a:t>available</a:t>
            </a:r>
            <a:r>
              <a:rPr lang="fr-FR" sz="1400" dirty="0"/>
              <a:t>  </a:t>
            </a:r>
          </a:p>
          <a:p>
            <a:pPr lvl="1">
              <a:buNone/>
            </a:pPr>
            <a:r>
              <a:rPr lang="en-US" sz="1400" dirty="0" err="1" smtClean="0"/>
              <a:t>Bandgap</a:t>
            </a:r>
            <a:r>
              <a:rPr lang="en-US" sz="1400" dirty="0" smtClean="0"/>
              <a:t>: new one with a better temperature sensitivity, tested in a building block</a:t>
            </a:r>
          </a:p>
          <a:p>
            <a:pPr lvl="1">
              <a:buNone/>
            </a:pPr>
            <a:r>
              <a:rPr lang="en-US" sz="1400" dirty="0" smtClean="0"/>
              <a:t>Roll mode</a:t>
            </a:r>
          </a:p>
          <a:p>
            <a:pPr lvl="1">
              <a:buNone/>
            </a:pPr>
            <a:r>
              <a:rPr lang="en-US" sz="1400" dirty="0" smtClean="0"/>
              <a:t>Triple voting </a:t>
            </a:r>
          </a:p>
          <a:p>
            <a:pPr lvl="1">
              <a:buNone/>
            </a:pPr>
            <a:r>
              <a:rPr lang="en-US" sz="1400" dirty="0" smtClean="0"/>
              <a:t>Temperature sensor: tested in a building block, slope – 6mV/°C</a:t>
            </a:r>
          </a:p>
          <a:p>
            <a:pPr lvl="1">
              <a:buNone/>
            </a:pPr>
            <a:r>
              <a:rPr lang="en-US" sz="1400" dirty="0" smtClean="0"/>
              <a:t>Die size ~30 mm2 (6.3 </a:t>
            </a:r>
            <a:r>
              <a:rPr lang="en-US" sz="1400" dirty="0" err="1" smtClean="0"/>
              <a:t>x</a:t>
            </a:r>
            <a:r>
              <a:rPr lang="en-US" sz="1400" dirty="0" smtClean="0"/>
              <a:t> 4.7 mm2)</a:t>
            </a:r>
          </a:p>
          <a:p>
            <a:pPr lvl="1">
              <a:buNone/>
            </a:pPr>
            <a:r>
              <a:rPr lang="en-US" sz="1400" dirty="0" smtClean="0"/>
              <a:t>To be packaged in a TQFP208</a:t>
            </a:r>
          </a:p>
          <a:p>
            <a:pPr lvl="1">
              <a:lnSpc>
                <a:spcPct val="80000"/>
              </a:lnSpc>
              <a:buNone/>
            </a:pPr>
            <a:r>
              <a:rPr lang="fr-FR" sz="1400" dirty="0" err="1" smtClean="0"/>
              <a:t>Submitted</a:t>
            </a:r>
            <a:r>
              <a:rPr lang="fr-FR" sz="1400" dirty="0" smtClean="0"/>
              <a:t> </a:t>
            </a:r>
            <a:r>
              <a:rPr lang="fr-FR" sz="1400" dirty="0" err="1" smtClean="0"/>
              <a:t>at</a:t>
            </a:r>
            <a:r>
              <a:rPr lang="fr-FR" sz="1400" dirty="0" smtClean="0"/>
              <a:t> the end of </a:t>
            </a:r>
            <a:r>
              <a:rPr lang="fr-FR" sz="1400" dirty="0" err="1" smtClean="0"/>
              <a:t>Feb</a:t>
            </a:r>
            <a:r>
              <a:rPr lang="fr-FR" sz="1400" dirty="0" smtClean="0"/>
              <a:t> 2013 (</a:t>
            </a:r>
            <a:r>
              <a:rPr lang="fr-FR" sz="1400" dirty="0" err="1" smtClean="0"/>
              <a:t>SiGe</a:t>
            </a:r>
            <a:r>
              <a:rPr lang="fr-FR" sz="1400" dirty="0" smtClean="0"/>
              <a:t> 0.35µm)</a:t>
            </a:r>
          </a:p>
          <a:p>
            <a:pPr lvl="1">
              <a:lnSpc>
                <a:spcPct val="80000"/>
              </a:lnSpc>
              <a:buNone/>
            </a:pPr>
            <a:r>
              <a:rPr lang="fr-FR" sz="1400" dirty="0" err="1" smtClean="0"/>
              <a:t>Currently</a:t>
            </a:r>
            <a:r>
              <a:rPr lang="fr-FR" sz="1400" dirty="0" smtClean="0"/>
              <a:t> </a:t>
            </a:r>
            <a:r>
              <a:rPr lang="fr-FR" sz="1400" dirty="0" err="1" smtClean="0"/>
              <a:t>tested</a:t>
            </a:r>
            <a:r>
              <a:rPr lang="fr-FR" sz="1400" dirty="0" smtClean="0"/>
              <a:t>. </a:t>
            </a:r>
          </a:p>
          <a:p>
            <a:pPr lvl="1">
              <a:lnSpc>
                <a:spcPct val="80000"/>
              </a:lnSpc>
            </a:pPr>
            <a:endParaRPr lang="en-US" sz="1400" dirty="0" smtClean="0"/>
          </a:p>
          <a:p>
            <a:pPr lvl="1">
              <a:lnSpc>
                <a:spcPct val="80000"/>
              </a:lnSpc>
              <a:buFont typeface="Times New Roman" charset="0"/>
              <a:buNone/>
            </a:pPr>
            <a:endParaRPr lang="en-US" sz="1800" dirty="0" smtClean="0"/>
          </a:p>
          <a:p>
            <a:pPr>
              <a:lnSpc>
                <a:spcPct val="80000"/>
              </a:lnSpc>
            </a:pPr>
            <a:endParaRPr lang="en-US" sz="1800" dirty="0" smtClean="0"/>
          </a:p>
          <a:p>
            <a:pPr lvl="1">
              <a:lnSpc>
                <a:spcPct val="80000"/>
              </a:lnSpc>
              <a:buFontTx/>
              <a:buNone/>
            </a:pPr>
            <a:endParaRPr lang="en-US" sz="1800" dirty="0" smtClean="0"/>
          </a:p>
        </p:txBody>
      </p:sp>
      <p:pic>
        <p:nvPicPr>
          <p:cNvPr id="44036" name="Picture 2" descr="C:\Users\seguin.LAL\Application Data\SSH\temp\lay1_hr3.png"/>
          <p:cNvPicPr>
            <a:picLocks noChangeAspect="1" noChangeArrowheads="1"/>
          </p:cNvPicPr>
          <p:nvPr/>
        </p:nvPicPr>
        <p:blipFill>
          <a:blip r:embed="rId2"/>
          <a:srcRect l="15015" t="12816" r="10617" b="13934"/>
          <a:stretch>
            <a:fillRect/>
          </a:stretch>
        </p:blipFill>
        <p:spPr bwMode="auto">
          <a:xfrm>
            <a:off x="6553200" y="2809875"/>
            <a:ext cx="2387600" cy="1762125"/>
          </a:xfrm>
          <a:prstGeom prst="rect">
            <a:avLst/>
          </a:prstGeom>
          <a:noFill/>
          <a:ln w="9525">
            <a:noFill/>
            <a:miter lim="800000"/>
            <a:headEnd/>
            <a:tailEnd/>
          </a:ln>
        </p:spPr>
      </p:pic>
      <p:sp>
        <p:nvSpPr>
          <p:cNvPr id="44037" name="ZoneTexte 5"/>
          <p:cNvSpPr txBox="1">
            <a:spLocks noChangeArrowheads="1"/>
          </p:cNvSpPr>
          <p:nvPr/>
        </p:nvSpPr>
        <p:spPr bwMode="auto">
          <a:xfrm>
            <a:off x="5943600" y="6019800"/>
            <a:ext cx="2438400" cy="381000"/>
          </a:xfrm>
          <a:prstGeom prst="rect">
            <a:avLst/>
          </a:prstGeom>
          <a:noFill/>
          <a:ln w="9525">
            <a:noFill/>
            <a:miter lim="800000"/>
            <a:headEnd/>
            <a:tailEnd/>
          </a:ln>
        </p:spPr>
        <p:txBody>
          <a:bodyPr>
            <a:prstTxWarp prst="textNoShape">
              <a:avLst/>
            </a:prstTxWarp>
            <a:spAutoFit/>
          </a:bodyPr>
          <a:lstStyle/>
          <a:p>
            <a:r>
              <a:rPr lang="fr-FR">
                <a:solidFill>
                  <a:srgbClr val="000000"/>
                </a:solidFill>
              </a:rPr>
              <a:t>Omega-IPNL</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6579" name="Rectangle 3"/>
          <p:cNvSpPr>
            <a:spLocks noGrp="1" noChangeArrowheads="1"/>
          </p:cNvSpPr>
          <p:nvPr>
            <p:ph idx="4294967295"/>
          </p:nvPr>
        </p:nvSpPr>
        <p:spPr>
          <a:xfrm>
            <a:off x="107504" y="764704"/>
            <a:ext cx="4657849" cy="3988842"/>
          </a:xfrm>
          <a:prstGeom prst="rect">
            <a:avLst/>
          </a:prstGeom>
        </p:spPr>
        <p:txBody>
          <a:bodyPr/>
          <a:lstStyle/>
          <a:p>
            <a:pPr eaLnBrk="1" hangingPunct="1">
              <a:buFont typeface="Wingdings" pitchFamily="2" charset="2"/>
              <a:buChar char="§"/>
              <a:defRPr/>
            </a:pPr>
            <a:endParaRPr lang="en-US" sz="1400" b="1" dirty="0" smtClean="0">
              <a:solidFill>
                <a:srgbClr val="0066FF"/>
              </a:solidFill>
              <a:latin typeface="Calibri" pitchFamily="34" charset="0"/>
            </a:endParaRPr>
          </a:p>
          <a:p>
            <a:pPr marL="914400" lvl="2" indent="0" eaLnBrk="1" hangingPunct="1">
              <a:buFontTx/>
              <a:buNone/>
              <a:defRPr/>
            </a:pPr>
            <a:endParaRPr lang="en-US" sz="1200" dirty="0" smtClean="0">
              <a:latin typeface="Calibri" pitchFamily="34" charset="0"/>
            </a:endParaRPr>
          </a:p>
          <a:p>
            <a:pPr lvl="2" eaLnBrk="1" hangingPunct="1">
              <a:buFont typeface="Wingdings" pitchFamily="2" charset="2"/>
              <a:buChar char="§"/>
              <a:defRPr/>
            </a:pPr>
            <a:endParaRPr lang="en-US" sz="1200" dirty="0" smtClean="0">
              <a:latin typeface="Calibri" pitchFamily="34" charset="0"/>
            </a:endParaRPr>
          </a:p>
          <a:p>
            <a:pPr lvl="3" eaLnBrk="1" hangingPunct="1">
              <a:buFont typeface="Wingdings" pitchFamily="2" charset="2"/>
              <a:buChar char="§"/>
              <a:defRPr/>
            </a:pPr>
            <a:endParaRPr lang="en-US" sz="1000" dirty="0" smtClean="0">
              <a:latin typeface="Calibri" pitchFamily="34" charset="0"/>
            </a:endParaRPr>
          </a:p>
          <a:p>
            <a:pPr marL="914400" lvl="2" indent="0" eaLnBrk="1" hangingPunct="1">
              <a:buFontTx/>
              <a:buNone/>
              <a:defRPr/>
            </a:pPr>
            <a:endParaRPr lang="en-US" sz="1200" dirty="0" smtClean="0">
              <a:latin typeface="Calibri" pitchFamily="34" charset="0"/>
            </a:endParaRPr>
          </a:p>
          <a:p>
            <a:pPr marL="914400" lvl="2" indent="0" eaLnBrk="1" hangingPunct="1">
              <a:buFontTx/>
              <a:buNone/>
              <a:defRPr/>
            </a:pPr>
            <a:endParaRPr lang="fr-FR" sz="1200" dirty="0" smtClean="0">
              <a:latin typeface="Calibri" pitchFamily="34" charset="0"/>
            </a:endParaRPr>
          </a:p>
          <a:p>
            <a:pPr marL="457200" lvl="1" indent="0" eaLnBrk="1" hangingPunct="1">
              <a:buFontTx/>
              <a:buNone/>
              <a:defRPr/>
            </a:pPr>
            <a:endParaRPr lang="fr-FR" sz="1800" dirty="0" smtClean="0">
              <a:latin typeface="Calibri" pitchFamily="34" charset="0"/>
            </a:endParaRPr>
          </a:p>
          <a:p>
            <a:pPr eaLnBrk="1" hangingPunct="1">
              <a:defRPr/>
            </a:pPr>
            <a:endParaRPr lang="fr-FR" sz="2000" dirty="0" smtClean="0">
              <a:latin typeface="Calibri" pitchFamily="34" charset="0"/>
            </a:endParaRPr>
          </a:p>
          <a:p>
            <a:pPr lvl="1" eaLnBrk="1" hangingPunct="1">
              <a:defRPr/>
            </a:pPr>
            <a:endParaRPr lang="fr-FR" sz="1800" dirty="0" smtClean="0">
              <a:latin typeface="Calibri" pitchFamily="34" charset="0"/>
            </a:endParaRPr>
          </a:p>
        </p:txBody>
      </p:sp>
      <p:sp>
        <p:nvSpPr>
          <p:cNvPr id="24578" name="Espace réservé du pied de page 4"/>
          <p:cNvSpPr>
            <a:spLocks noGrp="1"/>
          </p:cNvSpPr>
          <p:nvPr>
            <p:ph type="ftr" sz="quarter" idx="4294967295"/>
          </p:nvPr>
        </p:nvSpPr>
        <p:spPr>
          <a:xfrm>
            <a:off x="250825" y="6597650"/>
            <a:ext cx="7634288" cy="215900"/>
          </a:xfrm>
          <a:prstGeom prst="rect">
            <a:avLst/>
          </a:prstGeom>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sz="1000" smtClean="0">
                <a:latin typeface="Calibri" pitchFamily="34" charset="0"/>
              </a:rPr>
              <a:t>HR3 16/01/2014</a:t>
            </a:r>
            <a:endParaRPr lang="fr-FR" sz="1000" dirty="0">
              <a:latin typeface="Calibri" pitchFamily="34" charset="0"/>
            </a:endParaRPr>
          </a:p>
        </p:txBody>
      </p:sp>
      <p:pic>
        <p:nvPicPr>
          <p:cNvPr id="12" name="Image 11" descr="C:\Users\seguin.LAL\Desktop\Hardroc3\Mesures\lin_fsb0_v2.tif"/>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23529" y="1124744"/>
            <a:ext cx="3960440" cy="2181986"/>
          </a:xfrm>
          <a:prstGeom prst="rect">
            <a:avLst/>
          </a:prstGeom>
          <a:noFill/>
          <a:ln>
            <a:noFill/>
          </a:ln>
        </p:spPr>
      </p:pic>
      <p:pic>
        <p:nvPicPr>
          <p:cNvPr id="13" name="Image 12" descr="C:\Users\seguin.LAL\Desktop\Hardroc3\Mesures\fsb0_sigmaNoise.tif"/>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499992" y="1162148"/>
            <a:ext cx="4176464" cy="2144582"/>
          </a:xfrm>
          <a:prstGeom prst="rect">
            <a:avLst/>
          </a:prstGeom>
          <a:noFill/>
          <a:ln>
            <a:noFill/>
          </a:ln>
        </p:spPr>
      </p:pic>
      <p:pic>
        <p:nvPicPr>
          <p:cNvPr id="14" name="Image 13" descr="C:\Users\seguin.LAL\Desktop\Hardroc3\Mesures\lin_fsb1.tif"/>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35496" y="3645024"/>
            <a:ext cx="5000625" cy="2638425"/>
          </a:xfrm>
          <a:prstGeom prst="rect">
            <a:avLst/>
          </a:prstGeom>
          <a:noFill/>
          <a:ln>
            <a:noFill/>
          </a:ln>
        </p:spPr>
      </p:pic>
      <p:pic>
        <p:nvPicPr>
          <p:cNvPr id="15" name="Image 14" descr="C:\Users\seguin.LAL\Desktop\Hardroc3\Mesures\lin_fsb2.tif"/>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4713"/>
          <a:stretch/>
        </p:blipFill>
        <p:spPr bwMode="auto">
          <a:xfrm>
            <a:off x="4880000" y="3645023"/>
            <a:ext cx="4166464" cy="2638426"/>
          </a:xfrm>
          <a:prstGeom prst="rect">
            <a:avLst/>
          </a:prstGeom>
          <a:noFill/>
          <a:ln>
            <a:noFill/>
          </a:ln>
        </p:spPr>
      </p:pic>
      <p:sp>
        <p:nvSpPr>
          <p:cNvPr id="16" name="Rectangle 2"/>
          <p:cNvSpPr>
            <a:spLocks noGrp="1" noChangeArrowheads="1"/>
          </p:cNvSpPr>
          <p:nvPr>
            <p:ph type="title" idx="4294967295"/>
          </p:nvPr>
        </p:nvSpPr>
        <p:spPr>
          <a:xfrm>
            <a:off x="179388" y="0"/>
            <a:ext cx="8909148" cy="620713"/>
          </a:xfrm>
          <a:prstGeom prst="rect">
            <a:avLst/>
          </a:prstGeom>
        </p:spPr>
        <p:txBody>
          <a:bodyPr/>
          <a:lstStyle/>
          <a:p>
            <a:pPr algn="l" eaLnBrk="1" hangingPunct="1"/>
            <a:r>
              <a:rPr lang="en-US" b="1" dirty="0" smtClean="0">
                <a:solidFill>
                  <a:srgbClr val="AA0000"/>
                </a:solidFill>
                <a:latin typeface="+mn-lt"/>
              </a:rPr>
              <a:t>ANALOG PART: FSB LINEARITY</a:t>
            </a:r>
          </a:p>
        </p:txBody>
      </p:sp>
      <p:sp>
        <p:nvSpPr>
          <p:cNvPr id="2" name="ZoneTexte 1"/>
          <p:cNvSpPr txBox="1"/>
          <p:nvPr/>
        </p:nvSpPr>
        <p:spPr>
          <a:xfrm>
            <a:off x="1086125" y="2031071"/>
            <a:ext cx="643318" cy="369332"/>
          </a:xfrm>
          <a:prstGeom prst="rect">
            <a:avLst/>
          </a:prstGeom>
          <a:noFill/>
        </p:spPr>
        <p:txBody>
          <a:bodyPr wrap="none" rtlCol="0">
            <a:spAutoFit/>
          </a:bodyPr>
          <a:lstStyle/>
          <a:p>
            <a:r>
              <a:rPr lang="fr-FR" b="1" dirty="0" smtClean="0"/>
              <a:t>FSB0</a:t>
            </a:r>
            <a:endParaRPr lang="fr-FR" b="1" dirty="0"/>
          </a:p>
        </p:txBody>
      </p:sp>
      <p:sp>
        <p:nvSpPr>
          <p:cNvPr id="3" name="ZoneTexte 2"/>
          <p:cNvSpPr txBox="1"/>
          <p:nvPr/>
        </p:nvSpPr>
        <p:spPr>
          <a:xfrm>
            <a:off x="5148064" y="1331476"/>
            <a:ext cx="2719206" cy="369332"/>
          </a:xfrm>
          <a:prstGeom prst="rect">
            <a:avLst/>
          </a:prstGeom>
          <a:noFill/>
        </p:spPr>
        <p:txBody>
          <a:bodyPr wrap="none" rtlCol="0">
            <a:spAutoFit/>
          </a:bodyPr>
          <a:lstStyle/>
          <a:p>
            <a:r>
              <a:rPr lang="fr-FR" b="1" dirty="0" smtClean="0"/>
              <a:t>FSB0: 5</a:t>
            </a:r>
            <a:r>
              <a:rPr lang="fr-FR" b="1" dirty="0" smtClean="0">
                <a:latin typeface="Symbol" pitchFamily="18" charset="2"/>
              </a:rPr>
              <a:t>s</a:t>
            </a:r>
            <a:r>
              <a:rPr lang="fr-FR" b="1" dirty="0" smtClean="0"/>
              <a:t> noise </a:t>
            </a:r>
            <a:r>
              <a:rPr lang="fr-FR" b="1" dirty="0" err="1" smtClean="0"/>
              <a:t>limit</a:t>
            </a:r>
            <a:r>
              <a:rPr lang="fr-FR" b="1" dirty="0" smtClean="0"/>
              <a:t>= 15 </a:t>
            </a:r>
            <a:r>
              <a:rPr lang="fr-FR" b="1" dirty="0" err="1" smtClean="0"/>
              <a:t>fC</a:t>
            </a:r>
            <a:endParaRPr lang="fr-FR" b="1" dirty="0"/>
          </a:p>
        </p:txBody>
      </p:sp>
      <p:sp>
        <p:nvSpPr>
          <p:cNvPr id="4" name="ZoneTexte 3"/>
          <p:cNvSpPr txBox="1"/>
          <p:nvPr/>
        </p:nvSpPr>
        <p:spPr>
          <a:xfrm>
            <a:off x="1086125" y="4905163"/>
            <a:ext cx="643318" cy="369332"/>
          </a:xfrm>
          <a:prstGeom prst="rect">
            <a:avLst/>
          </a:prstGeom>
          <a:noFill/>
        </p:spPr>
        <p:txBody>
          <a:bodyPr wrap="none" rtlCol="0">
            <a:spAutoFit/>
          </a:bodyPr>
          <a:lstStyle/>
          <a:p>
            <a:r>
              <a:rPr lang="fr-FR" b="1" dirty="0" smtClean="0"/>
              <a:t>FSB1</a:t>
            </a:r>
            <a:endParaRPr lang="fr-FR" b="1" dirty="0"/>
          </a:p>
        </p:txBody>
      </p:sp>
      <p:sp>
        <p:nvSpPr>
          <p:cNvPr id="5" name="ZoneTexte 4"/>
          <p:cNvSpPr txBox="1"/>
          <p:nvPr/>
        </p:nvSpPr>
        <p:spPr>
          <a:xfrm>
            <a:off x="5580112" y="4905163"/>
            <a:ext cx="643318" cy="369332"/>
          </a:xfrm>
          <a:prstGeom prst="rect">
            <a:avLst/>
          </a:prstGeom>
          <a:noFill/>
        </p:spPr>
        <p:txBody>
          <a:bodyPr wrap="none" rtlCol="0">
            <a:spAutoFit/>
          </a:bodyPr>
          <a:lstStyle/>
          <a:p>
            <a:r>
              <a:rPr lang="fr-FR" b="1" dirty="0" smtClean="0"/>
              <a:t>FSB2</a:t>
            </a:r>
            <a:endParaRPr lang="fr-FR" b="1" dirty="0"/>
          </a:p>
        </p:txBody>
      </p:sp>
      <p:sp>
        <p:nvSpPr>
          <p:cNvPr id="6" name="ZoneTexte 5"/>
          <p:cNvSpPr txBox="1"/>
          <p:nvPr/>
        </p:nvSpPr>
        <p:spPr>
          <a:xfrm>
            <a:off x="3222520" y="5269854"/>
            <a:ext cx="1341393" cy="369332"/>
          </a:xfrm>
          <a:prstGeom prst="rect">
            <a:avLst/>
          </a:prstGeom>
          <a:noFill/>
        </p:spPr>
        <p:txBody>
          <a:bodyPr wrap="none" rtlCol="0">
            <a:spAutoFit/>
          </a:bodyPr>
          <a:lstStyle/>
          <a:p>
            <a:r>
              <a:rPr lang="fr-FR" dirty="0" smtClean="0"/>
              <a:t>Up to 10 </a:t>
            </a:r>
            <a:r>
              <a:rPr lang="fr-FR" dirty="0" err="1" smtClean="0"/>
              <a:t>pC</a:t>
            </a:r>
            <a:r>
              <a:rPr lang="fr-FR" dirty="0" smtClean="0"/>
              <a:t> </a:t>
            </a:r>
            <a:endParaRPr lang="fr-FR" dirty="0"/>
          </a:p>
        </p:txBody>
      </p:sp>
      <p:sp>
        <p:nvSpPr>
          <p:cNvPr id="17" name="ZoneTexte 16"/>
          <p:cNvSpPr txBox="1"/>
          <p:nvPr/>
        </p:nvSpPr>
        <p:spPr>
          <a:xfrm>
            <a:off x="7596336" y="5269854"/>
            <a:ext cx="1288494" cy="369332"/>
          </a:xfrm>
          <a:prstGeom prst="rect">
            <a:avLst/>
          </a:prstGeom>
          <a:noFill/>
        </p:spPr>
        <p:txBody>
          <a:bodyPr wrap="none" rtlCol="0">
            <a:spAutoFit/>
          </a:bodyPr>
          <a:lstStyle/>
          <a:p>
            <a:r>
              <a:rPr lang="fr-FR" dirty="0" smtClean="0"/>
              <a:t>Up to 50 </a:t>
            </a:r>
            <a:r>
              <a:rPr lang="fr-FR" dirty="0" err="1" smtClean="0"/>
              <a:t>pC</a:t>
            </a:r>
            <a:endParaRPr lang="fr-FR" dirty="0"/>
          </a:p>
        </p:txBody>
      </p:sp>
      <p:sp>
        <p:nvSpPr>
          <p:cNvPr id="18" name="Espace réservé du numéro de diapositive 17"/>
          <p:cNvSpPr>
            <a:spLocks noGrp="1"/>
          </p:cNvSpPr>
          <p:nvPr>
            <p:ph type="sldNum" sz="quarter" idx="4294967295"/>
          </p:nvPr>
        </p:nvSpPr>
        <p:spPr>
          <a:xfrm>
            <a:off x="6553200" y="6356350"/>
            <a:ext cx="2133600" cy="365125"/>
          </a:xfrm>
          <a:prstGeom prst="rect">
            <a:avLst/>
          </a:prstGeom>
        </p:spPr>
        <p:txBody>
          <a:bodyPr/>
          <a:lstStyle/>
          <a:p>
            <a:fld id="{2471A504-AE2C-4488-80ED-9ED6A4A57476}"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90522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1 Título"/>
          <p:cNvSpPr>
            <a:spLocks noGrp="1"/>
          </p:cNvSpPr>
          <p:nvPr>
            <p:ph type="title"/>
          </p:nvPr>
        </p:nvSpPr>
        <p:spPr>
          <a:xfrm>
            <a:off x="457200" y="274638"/>
            <a:ext cx="8229600" cy="633412"/>
          </a:xfrm>
        </p:spPr>
        <p:txBody>
          <a:bodyPr/>
          <a:lstStyle/>
          <a:p>
            <a:r>
              <a:rPr lang="es-ES_tradnl" sz="2400" smtClean="0"/>
              <a:t>DIF: Designed for ILD SDHCAL </a:t>
            </a:r>
            <a:endParaRPr lang="es-ES" sz="2400" smtClean="0"/>
          </a:p>
        </p:txBody>
      </p:sp>
      <p:sp>
        <p:nvSpPr>
          <p:cNvPr id="45059" name="34 CuadroTexto"/>
          <p:cNvSpPr txBox="1">
            <a:spLocks noChangeArrowheads="1"/>
          </p:cNvSpPr>
          <p:nvPr/>
        </p:nvSpPr>
        <p:spPr bwMode="auto">
          <a:xfrm>
            <a:off x="381000" y="1677988"/>
            <a:ext cx="4392613" cy="3046412"/>
          </a:xfrm>
          <a:prstGeom prst="rect">
            <a:avLst/>
          </a:prstGeom>
          <a:noFill/>
          <a:ln w="9525">
            <a:noFill/>
            <a:miter lim="800000"/>
            <a:headEnd/>
            <a:tailEnd/>
          </a:ln>
        </p:spPr>
        <p:txBody>
          <a:bodyPr>
            <a:prstTxWarp prst="textNoShape">
              <a:avLst/>
            </a:prstTxWarp>
            <a:spAutoFit/>
          </a:bodyPr>
          <a:lstStyle/>
          <a:p>
            <a:pPr marL="285750" indent="-285750">
              <a:buFont typeface="Arial" charset="0"/>
              <a:buChar char="•"/>
            </a:pPr>
            <a:r>
              <a:rPr lang="es-ES_tradnl" sz="1600" dirty="0" err="1">
                <a:solidFill>
                  <a:srgbClr val="000000"/>
                </a:solidFill>
              </a:rPr>
              <a:t>Only</a:t>
            </a:r>
            <a:r>
              <a:rPr lang="es-ES_tradnl" sz="1600" dirty="0">
                <a:solidFill>
                  <a:srgbClr val="000000"/>
                </a:solidFill>
              </a:rPr>
              <a:t> </a:t>
            </a:r>
            <a:r>
              <a:rPr lang="es-ES_tradnl" sz="1600" dirty="0" err="1">
                <a:solidFill>
                  <a:srgbClr val="000000"/>
                </a:solidFill>
              </a:rPr>
              <a:t>one</a:t>
            </a:r>
            <a:r>
              <a:rPr lang="es-ES_tradnl" sz="1600" dirty="0">
                <a:solidFill>
                  <a:srgbClr val="000000"/>
                </a:solidFill>
              </a:rPr>
              <a:t> DIF </a:t>
            </a:r>
            <a:r>
              <a:rPr lang="es-ES_tradnl" sz="1600" dirty="0" err="1">
                <a:solidFill>
                  <a:srgbClr val="000000"/>
                </a:solidFill>
              </a:rPr>
              <a:t>per</a:t>
            </a:r>
            <a:r>
              <a:rPr lang="es-ES_tradnl" sz="1600" dirty="0">
                <a:solidFill>
                  <a:srgbClr val="000000"/>
                </a:solidFill>
              </a:rPr>
              <a:t> </a:t>
            </a:r>
            <a:r>
              <a:rPr lang="es-ES_tradnl" sz="1600" dirty="0" err="1">
                <a:solidFill>
                  <a:srgbClr val="000000"/>
                </a:solidFill>
              </a:rPr>
              <a:t>plane</a:t>
            </a:r>
            <a:r>
              <a:rPr lang="es-ES_tradnl" sz="1600" dirty="0">
                <a:solidFill>
                  <a:srgbClr val="000000"/>
                </a:solidFill>
              </a:rPr>
              <a:t>. </a:t>
            </a:r>
            <a:r>
              <a:rPr lang="es-ES_tradnl" sz="1600" dirty="0" err="1">
                <a:solidFill>
                  <a:srgbClr val="000000"/>
                </a:solidFill>
              </a:rPr>
              <a:t>For</a:t>
            </a:r>
            <a:r>
              <a:rPr lang="es-ES_tradnl" sz="1600" dirty="0">
                <a:solidFill>
                  <a:srgbClr val="000000"/>
                </a:solidFill>
              </a:rPr>
              <a:t> </a:t>
            </a:r>
            <a:r>
              <a:rPr lang="es-ES_tradnl" sz="1600" dirty="0" err="1">
                <a:solidFill>
                  <a:srgbClr val="000000"/>
                </a:solidFill>
              </a:rPr>
              <a:t>the</a:t>
            </a:r>
            <a:r>
              <a:rPr lang="es-ES_tradnl" sz="1600" dirty="0">
                <a:solidFill>
                  <a:srgbClr val="000000"/>
                </a:solidFill>
              </a:rPr>
              <a:t> </a:t>
            </a:r>
            <a:r>
              <a:rPr lang="es-ES_tradnl" sz="1600" dirty="0" err="1">
                <a:solidFill>
                  <a:srgbClr val="000000"/>
                </a:solidFill>
              </a:rPr>
              <a:t>maximun</a:t>
            </a:r>
            <a:r>
              <a:rPr lang="es-ES_tradnl" sz="1600" dirty="0">
                <a:solidFill>
                  <a:srgbClr val="000000"/>
                </a:solidFill>
              </a:rPr>
              <a:t> </a:t>
            </a:r>
            <a:r>
              <a:rPr lang="es-ES_tradnl" sz="1600" dirty="0" err="1">
                <a:solidFill>
                  <a:srgbClr val="000000"/>
                </a:solidFill>
              </a:rPr>
              <a:t>lenght</a:t>
            </a:r>
            <a:r>
              <a:rPr lang="es-ES_tradnl" sz="1600" dirty="0">
                <a:solidFill>
                  <a:srgbClr val="000000"/>
                </a:solidFill>
              </a:rPr>
              <a:t> </a:t>
            </a:r>
            <a:r>
              <a:rPr lang="es-ES_tradnl" sz="1600" dirty="0" err="1">
                <a:solidFill>
                  <a:srgbClr val="000000"/>
                </a:solidFill>
              </a:rPr>
              <a:t>plane</a:t>
            </a:r>
            <a:r>
              <a:rPr lang="es-ES_tradnl" sz="1600" dirty="0">
                <a:solidFill>
                  <a:srgbClr val="000000"/>
                </a:solidFill>
              </a:rPr>
              <a:t>  (1x3m) </a:t>
            </a:r>
            <a:r>
              <a:rPr lang="es-ES_tradnl" sz="1600" dirty="0" err="1">
                <a:solidFill>
                  <a:srgbClr val="000000"/>
                </a:solidFill>
              </a:rPr>
              <a:t>the</a:t>
            </a:r>
            <a:r>
              <a:rPr lang="es-ES_tradnl" sz="1600" dirty="0">
                <a:solidFill>
                  <a:srgbClr val="000000"/>
                </a:solidFill>
              </a:rPr>
              <a:t> DIF </a:t>
            </a:r>
            <a:r>
              <a:rPr lang="es-ES_tradnl" sz="1600" dirty="0" err="1">
                <a:solidFill>
                  <a:srgbClr val="000000"/>
                </a:solidFill>
              </a:rPr>
              <a:t>will</a:t>
            </a:r>
            <a:r>
              <a:rPr lang="es-ES_tradnl" sz="1600" dirty="0">
                <a:solidFill>
                  <a:srgbClr val="000000"/>
                </a:solidFill>
              </a:rPr>
              <a:t> </a:t>
            </a:r>
            <a:r>
              <a:rPr lang="es-ES_tradnl" sz="1600" dirty="0" err="1">
                <a:solidFill>
                  <a:srgbClr val="000000"/>
                </a:solidFill>
              </a:rPr>
              <a:t>handle</a:t>
            </a:r>
            <a:r>
              <a:rPr lang="es-ES_tradnl" sz="1600" dirty="0">
                <a:solidFill>
                  <a:srgbClr val="000000"/>
                </a:solidFill>
              </a:rPr>
              <a:t>  432 HR3 chips</a:t>
            </a:r>
          </a:p>
          <a:p>
            <a:pPr marL="285750" indent="-285750">
              <a:buFont typeface="Arial" charset="0"/>
              <a:buChar char="•"/>
            </a:pPr>
            <a:endParaRPr lang="es-ES_tradnl" sz="1600" dirty="0">
              <a:solidFill>
                <a:srgbClr val="000000"/>
              </a:solidFill>
            </a:endParaRPr>
          </a:p>
          <a:p>
            <a:pPr marL="285750" indent="-285750">
              <a:buFont typeface="Arial" charset="0"/>
              <a:buChar char="•"/>
            </a:pPr>
            <a:r>
              <a:rPr lang="es-ES_tradnl" sz="1600" dirty="0" err="1">
                <a:solidFill>
                  <a:srgbClr val="000000"/>
                </a:solidFill>
              </a:rPr>
              <a:t>Slow</a:t>
            </a:r>
            <a:r>
              <a:rPr lang="es-ES_tradnl" sz="1600" dirty="0">
                <a:solidFill>
                  <a:srgbClr val="000000"/>
                </a:solidFill>
              </a:rPr>
              <a:t> control </a:t>
            </a:r>
            <a:r>
              <a:rPr lang="es-ES_tradnl" sz="1600" dirty="0" err="1">
                <a:solidFill>
                  <a:srgbClr val="000000"/>
                </a:solidFill>
              </a:rPr>
              <a:t>through</a:t>
            </a:r>
            <a:r>
              <a:rPr lang="es-ES_tradnl" sz="1600" dirty="0">
                <a:solidFill>
                  <a:srgbClr val="000000"/>
                </a:solidFill>
              </a:rPr>
              <a:t> </a:t>
            </a:r>
            <a:r>
              <a:rPr lang="es-ES_tradnl" sz="1600" dirty="0" err="1">
                <a:solidFill>
                  <a:srgbClr val="000000"/>
                </a:solidFill>
              </a:rPr>
              <a:t>the</a:t>
            </a:r>
            <a:r>
              <a:rPr lang="es-ES_tradnl" sz="1600" dirty="0">
                <a:solidFill>
                  <a:srgbClr val="000000"/>
                </a:solidFill>
              </a:rPr>
              <a:t> </a:t>
            </a:r>
            <a:r>
              <a:rPr lang="es-ES_tradnl" sz="1600" dirty="0" err="1">
                <a:solidFill>
                  <a:srgbClr val="000000"/>
                </a:solidFill>
              </a:rPr>
              <a:t>new</a:t>
            </a:r>
            <a:r>
              <a:rPr lang="es-ES_tradnl" sz="1600" dirty="0">
                <a:solidFill>
                  <a:srgbClr val="000000"/>
                </a:solidFill>
              </a:rPr>
              <a:t> HR3 I2C bus</a:t>
            </a:r>
          </a:p>
          <a:p>
            <a:pPr marL="285750" indent="-285750">
              <a:buFont typeface="Arial" charset="0"/>
              <a:buChar char="•"/>
            </a:pPr>
            <a:endParaRPr lang="es-ES_tradnl" sz="1600" dirty="0">
              <a:solidFill>
                <a:srgbClr val="000000"/>
              </a:solidFill>
            </a:endParaRPr>
          </a:p>
          <a:p>
            <a:pPr marL="285750" indent="-285750">
              <a:buFont typeface="Arial" charset="0"/>
              <a:buChar char="•"/>
            </a:pPr>
            <a:r>
              <a:rPr lang="es-ES_tradnl" sz="1600" dirty="0">
                <a:solidFill>
                  <a:srgbClr val="000000"/>
                </a:solidFill>
              </a:rPr>
              <a:t>Data </a:t>
            </a:r>
            <a:r>
              <a:rPr lang="es-ES_tradnl" sz="1600" dirty="0" err="1">
                <a:solidFill>
                  <a:srgbClr val="000000"/>
                </a:solidFill>
              </a:rPr>
              <a:t>transmision</a:t>
            </a:r>
            <a:r>
              <a:rPr lang="es-ES_tradnl" sz="1600" dirty="0">
                <a:solidFill>
                  <a:srgbClr val="000000"/>
                </a:solidFill>
              </a:rPr>
              <a:t> </a:t>
            </a:r>
            <a:r>
              <a:rPr lang="es-ES_tradnl" sz="1600" dirty="0" err="1">
                <a:solidFill>
                  <a:srgbClr val="000000"/>
                </a:solidFill>
              </a:rPr>
              <a:t>to</a:t>
            </a:r>
            <a:r>
              <a:rPr lang="es-ES_tradnl" sz="1600" dirty="0">
                <a:solidFill>
                  <a:srgbClr val="000000"/>
                </a:solidFill>
              </a:rPr>
              <a:t> DAQ by Ethernet </a:t>
            </a:r>
            <a:r>
              <a:rPr lang="es-ES_tradnl" sz="1600" dirty="0" err="1">
                <a:solidFill>
                  <a:srgbClr val="000000"/>
                </a:solidFill>
              </a:rPr>
              <a:t>using</a:t>
            </a:r>
            <a:r>
              <a:rPr lang="es-ES_tradnl" sz="1600" dirty="0">
                <a:solidFill>
                  <a:srgbClr val="000000"/>
                </a:solidFill>
              </a:rPr>
              <a:t> comercial </a:t>
            </a:r>
            <a:r>
              <a:rPr lang="es-ES_tradnl" sz="1600" dirty="0" err="1">
                <a:solidFill>
                  <a:srgbClr val="000000"/>
                </a:solidFill>
              </a:rPr>
              <a:t>switches</a:t>
            </a:r>
            <a:r>
              <a:rPr lang="es-ES_tradnl" sz="1600" dirty="0">
                <a:solidFill>
                  <a:srgbClr val="000000"/>
                </a:solidFill>
              </a:rPr>
              <a:t> </a:t>
            </a:r>
            <a:r>
              <a:rPr lang="es-ES_tradnl" sz="1600" dirty="0" err="1">
                <a:solidFill>
                  <a:srgbClr val="000000"/>
                </a:solidFill>
              </a:rPr>
              <a:t>for</a:t>
            </a:r>
            <a:r>
              <a:rPr lang="es-ES_tradnl" sz="1600" dirty="0">
                <a:solidFill>
                  <a:srgbClr val="000000"/>
                </a:solidFill>
              </a:rPr>
              <a:t> </a:t>
            </a:r>
            <a:r>
              <a:rPr lang="es-ES_tradnl" sz="1600" dirty="0" err="1">
                <a:solidFill>
                  <a:srgbClr val="000000"/>
                </a:solidFill>
              </a:rPr>
              <a:t>concentration</a:t>
            </a:r>
            <a:endParaRPr lang="es-ES_tradnl" sz="1600" dirty="0">
              <a:solidFill>
                <a:srgbClr val="000000"/>
              </a:solidFill>
            </a:endParaRPr>
          </a:p>
          <a:p>
            <a:pPr marL="285750" indent="-285750">
              <a:buFont typeface="Arial" charset="0"/>
              <a:buChar char="•"/>
            </a:pPr>
            <a:endParaRPr lang="es-ES_tradnl" sz="1600" dirty="0">
              <a:solidFill>
                <a:srgbClr val="000000"/>
              </a:solidFill>
            </a:endParaRPr>
          </a:p>
          <a:p>
            <a:pPr marL="285750" indent="-285750">
              <a:buFont typeface="Arial" charset="0"/>
              <a:buChar char="•"/>
            </a:pPr>
            <a:r>
              <a:rPr lang="es-ES_tradnl" sz="1600" dirty="0" err="1">
                <a:solidFill>
                  <a:srgbClr val="000000"/>
                </a:solidFill>
              </a:rPr>
              <a:t>Clock</a:t>
            </a:r>
            <a:r>
              <a:rPr lang="es-ES_tradnl" sz="1600" dirty="0">
                <a:solidFill>
                  <a:srgbClr val="000000"/>
                </a:solidFill>
              </a:rPr>
              <a:t> </a:t>
            </a:r>
            <a:r>
              <a:rPr lang="es-ES_tradnl" sz="1600" dirty="0" err="1">
                <a:solidFill>
                  <a:srgbClr val="000000"/>
                </a:solidFill>
              </a:rPr>
              <a:t>and</a:t>
            </a:r>
            <a:r>
              <a:rPr lang="es-ES_tradnl" sz="1600" dirty="0">
                <a:solidFill>
                  <a:srgbClr val="000000"/>
                </a:solidFill>
              </a:rPr>
              <a:t> </a:t>
            </a:r>
            <a:r>
              <a:rPr lang="es-ES_tradnl" sz="1600" dirty="0" err="1">
                <a:solidFill>
                  <a:srgbClr val="000000"/>
                </a:solidFill>
              </a:rPr>
              <a:t>syncronization</a:t>
            </a:r>
            <a:r>
              <a:rPr lang="es-ES_tradnl" sz="1600" dirty="0">
                <a:solidFill>
                  <a:srgbClr val="000000"/>
                </a:solidFill>
              </a:rPr>
              <a:t> by TTC</a:t>
            </a:r>
          </a:p>
          <a:p>
            <a:pPr marL="285750" indent="-285750">
              <a:buFont typeface="Arial" charset="0"/>
              <a:buChar char="•"/>
            </a:pPr>
            <a:endParaRPr lang="es-ES_tradnl" sz="1600" dirty="0">
              <a:solidFill>
                <a:srgbClr val="000000"/>
              </a:solidFill>
            </a:endParaRPr>
          </a:p>
          <a:p>
            <a:pPr marL="285750" indent="-285750">
              <a:buFont typeface="Arial" charset="0"/>
              <a:buChar char="•"/>
            </a:pPr>
            <a:r>
              <a:rPr lang="es-ES_tradnl" sz="1600" dirty="0">
                <a:solidFill>
                  <a:srgbClr val="000000"/>
                </a:solidFill>
              </a:rPr>
              <a:t>USB 2.0 </a:t>
            </a:r>
            <a:r>
              <a:rPr lang="es-ES_tradnl" sz="1600" dirty="0" err="1">
                <a:solidFill>
                  <a:srgbClr val="000000"/>
                </a:solidFill>
              </a:rPr>
              <a:t>for</a:t>
            </a:r>
            <a:r>
              <a:rPr lang="es-ES_tradnl" sz="1600" dirty="0">
                <a:solidFill>
                  <a:srgbClr val="000000"/>
                </a:solidFill>
              </a:rPr>
              <a:t> </a:t>
            </a:r>
            <a:r>
              <a:rPr lang="es-ES_tradnl" sz="1600" dirty="0" err="1">
                <a:solidFill>
                  <a:srgbClr val="000000"/>
                </a:solidFill>
              </a:rPr>
              <a:t>debugging</a:t>
            </a:r>
            <a:endParaRPr lang="en-US" sz="1600" dirty="0">
              <a:solidFill>
                <a:srgbClr val="000000"/>
              </a:solidFill>
            </a:endParaRPr>
          </a:p>
        </p:txBody>
      </p:sp>
      <p:grpSp>
        <p:nvGrpSpPr>
          <p:cNvPr id="2" name="62 Grupo"/>
          <p:cNvGrpSpPr>
            <a:grpSpLocks/>
          </p:cNvGrpSpPr>
          <p:nvPr/>
        </p:nvGrpSpPr>
        <p:grpSpPr bwMode="auto">
          <a:xfrm>
            <a:off x="4386263" y="1524000"/>
            <a:ext cx="5226050" cy="4133850"/>
            <a:chOff x="71480" y="1969698"/>
            <a:chExt cx="5432793" cy="4354902"/>
          </a:xfrm>
        </p:grpSpPr>
        <p:sp>
          <p:nvSpPr>
            <p:cNvPr id="45062" name="Rectangle 29"/>
            <p:cNvSpPr>
              <a:spLocks noChangeArrowheads="1"/>
            </p:cNvSpPr>
            <p:nvPr/>
          </p:nvSpPr>
          <p:spPr bwMode="auto">
            <a:xfrm>
              <a:off x="1600200" y="1969698"/>
              <a:ext cx="2895270" cy="4354902"/>
            </a:xfrm>
            <a:prstGeom prst="rect">
              <a:avLst/>
            </a:prstGeom>
            <a:solidFill>
              <a:srgbClr val="EEFFE8"/>
            </a:solidFill>
            <a:ln w="9525">
              <a:solidFill>
                <a:srgbClr val="996633"/>
              </a:solidFill>
              <a:miter lim="800000"/>
              <a:headEnd/>
              <a:tailEnd/>
            </a:ln>
          </p:spPr>
          <p:txBody>
            <a:bodyPr wrap="none" anchor="ctr">
              <a:prstTxWarp prst="textNoShape">
                <a:avLst/>
              </a:prstTxWarp>
            </a:bodyPr>
            <a:lstStyle/>
            <a:p>
              <a:endParaRPr lang="en-US"/>
            </a:p>
          </p:txBody>
        </p:sp>
        <p:sp>
          <p:nvSpPr>
            <p:cNvPr id="45063" name="Text Box 30"/>
            <p:cNvSpPr txBox="1">
              <a:spLocks noChangeArrowheads="1"/>
            </p:cNvSpPr>
            <p:nvPr/>
          </p:nvSpPr>
          <p:spPr bwMode="auto">
            <a:xfrm>
              <a:off x="3904073" y="2896493"/>
              <a:ext cx="1600200" cy="583652"/>
            </a:xfrm>
            <a:prstGeom prst="rect">
              <a:avLst/>
            </a:prstGeom>
            <a:noFill/>
            <a:ln w="9525">
              <a:noFill/>
              <a:miter lim="800000"/>
              <a:headEnd/>
              <a:tailEnd/>
            </a:ln>
          </p:spPr>
          <p:txBody>
            <a:bodyPr>
              <a:prstTxWarp prst="textNoShape">
                <a:avLst/>
              </a:prstTxWarp>
              <a:spAutoFit/>
            </a:bodyPr>
            <a:lstStyle/>
            <a:p>
              <a:pPr>
                <a:spcBef>
                  <a:spcPct val="50000"/>
                </a:spcBef>
              </a:pPr>
              <a:r>
                <a:rPr lang="fr-FR" sz="1200" b="1">
                  <a:solidFill>
                    <a:schemeClr val="tx1"/>
                  </a:solidFill>
                  <a:ea typeface="ＭＳ Ｐゴシック" charset="-128"/>
                  <a:cs typeface="ＭＳ Ｐゴシック" charset="-128"/>
                </a:rPr>
                <a:t>ASU</a:t>
              </a:r>
            </a:p>
            <a:p>
              <a:pPr>
                <a:spcBef>
                  <a:spcPct val="50000"/>
                </a:spcBef>
              </a:pPr>
              <a:r>
                <a:rPr lang="fr-FR" sz="1200" b="1">
                  <a:solidFill>
                    <a:schemeClr val="tx1"/>
                  </a:solidFill>
                  <a:ea typeface="ＭＳ Ｐゴシック" charset="-128"/>
                  <a:cs typeface="ＭＳ Ｐゴシック" charset="-128"/>
                </a:rPr>
                <a:t>connectors</a:t>
              </a:r>
              <a:r>
                <a:rPr lang="fr-FR" sz="1200">
                  <a:solidFill>
                    <a:schemeClr val="tx1"/>
                  </a:solidFill>
                  <a:ea typeface="ＭＳ Ｐゴシック" charset="-128"/>
                  <a:cs typeface="ＭＳ Ｐゴシック" charset="-128"/>
                </a:rPr>
                <a:t> </a:t>
              </a:r>
            </a:p>
          </p:txBody>
        </p:sp>
        <p:sp>
          <p:nvSpPr>
            <p:cNvPr id="45064" name="Rectangle 77"/>
            <p:cNvSpPr>
              <a:spLocks noChangeArrowheads="1"/>
            </p:cNvSpPr>
            <p:nvPr/>
          </p:nvSpPr>
          <p:spPr bwMode="auto">
            <a:xfrm>
              <a:off x="4419270" y="3501008"/>
              <a:ext cx="152400" cy="1143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65" name="AutoShape 82"/>
            <p:cNvSpPr>
              <a:spLocks noChangeArrowheads="1"/>
            </p:cNvSpPr>
            <p:nvPr/>
          </p:nvSpPr>
          <p:spPr bwMode="auto">
            <a:xfrm rot="5400000">
              <a:off x="4076370" y="3843908"/>
              <a:ext cx="304800" cy="228600"/>
            </a:xfrm>
            <a:prstGeom prst="triangle">
              <a:avLst>
                <a:gd name="adj" fmla="val 50000"/>
              </a:avLst>
            </a:prstGeom>
            <a:solidFill>
              <a:schemeClr val="accent1"/>
            </a:solidFill>
            <a:ln w="9525">
              <a:solidFill>
                <a:schemeClr val="tx1"/>
              </a:solidFill>
              <a:miter lim="800000"/>
              <a:headEnd/>
              <a:tailEnd/>
            </a:ln>
          </p:spPr>
          <p:txBody>
            <a:bodyPr rot="10800000" vert="eaVert" wrap="none" anchor="ctr">
              <a:prstTxWarp prst="textNoShape">
                <a:avLst/>
              </a:prstTxWarp>
            </a:bodyPr>
            <a:lstStyle/>
            <a:p>
              <a:pPr algn="r"/>
              <a:endParaRPr lang="en-US"/>
            </a:p>
          </p:txBody>
        </p:sp>
        <p:sp>
          <p:nvSpPr>
            <p:cNvPr id="45066" name="AutoShape 83"/>
            <p:cNvSpPr>
              <a:spLocks noChangeArrowheads="1"/>
            </p:cNvSpPr>
            <p:nvPr/>
          </p:nvSpPr>
          <p:spPr bwMode="auto">
            <a:xfrm rot="16200000" flipH="1">
              <a:off x="4076370" y="4072508"/>
              <a:ext cx="304800" cy="228600"/>
            </a:xfrm>
            <a:prstGeom prst="triangle">
              <a:avLst>
                <a:gd name="adj" fmla="val 50000"/>
              </a:avLst>
            </a:prstGeom>
            <a:solidFill>
              <a:schemeClr val="accent1"/>
            </a:solidFill>
            <a:ln w="9525">
              <a:solidFill>
                <a:schemeClr val="tx1"/>
              </a:solidFill>
              <a:miter lim="800000"/>
              <a:headEnd/>
              <a:tailEnd/>
            </a:ln>
          </p:spPr>
          <p:txBody>
            <a:bodyPr vert="eaVert" wrap="none" anchor="ctr">
              <a:prstTxWarp prst="textNoShape">
                <a:avLst/>
              </a:prstTxWarp>
            </a:bodyPr>
            <a:lstStyle/>
            <a:p>
              <a:pPr algn="r"/>
              <a:endParaRPr lang="en-US"/>
            </a:p>
          </p:txBody>
        </p:sp>
        <p:sp>
          <p:nvSpPr>
            <p:cNvPr id="45067" name="Line 84"/>
            <p:cNvSpPr>
              <a:spLocks noChangeShapeType="1"/>
            </p:cNvSpPr>
            <p:nvPr/>
          </p:nvSpPr>
          <p:spPr bwMode="auto">
            <a:xfrm>
              <a:off x="4343070" y="3958208"/>
              <a:ext cx="76200" cy="0"/>
            </a:xfrm>
            <a:prstGeom prst="line">
              <a:avLst/>
            </a:prstGeom>
            <a:noFill/>
            <a:ln w="9525">
              <a:solidFill>
                <a:schemeClr val="tx1"/>
              </a:solidFill>
              <a:round/>
              <a:headEnd/>
              <a:tailEnd/>
            </a:ln>
          </p:spPr>
          <p:txBody>
            <a:bodyPr wrap="none" anchor="ctr">
              <a:prstTxWarp prst="textNoShape">
                <a:avLst/>
              </a:prstTxWarp>
            </a:bodyPr>
            <a:lstStyle/>
            <a:p>
              <a:endParaRPr lang="en-GB"/>
            </a:p>
          </p:txBody>
        </p:sp>
        <p:sp>
          <p:nvSpPr>
            <p:cNvPr id="45068" name="Line 85"/>
            <p:cNvSpPr>
              <a:spLocks noChangeShapeType="1"/>
            </p:cNvSpPr>
            <p:nvPr/>
          </p:nvSpPr>
          <p:spPr bwMode="auto">
            <a:xfrm>
              <a:off x="4343070" y="4186808"/>
              <a:ext cx="76200" cy="0"/>
            </a:xfrm>
            <a:prstGeom prst="line">
              <a:avLst/>
            </a:prstGeom>
            <a:noFill/>
            <a:ln w="9525">
              <a:solidFill>
                <a:schemeClr val="tx1"/>
              </a:solidFill>
              <a:round/>
              <a:headEnd/>
              <a:tailEnd/>
            </a:ln>
          </p:spPr>
          <p:txBody>
            <a:bodyPr wrap="none" anchor="ctr">
              <a:prstTxWarp prst="textNoShape">
                <a:avLst/>
              </a:prstTxWarp>
            </a:bodyPr>
            <a:lstStyle/>
            <a:p>
              <a:endParaRPr lang="en-GB"/>
            </a:p>
          </p:txBody>
        </p:sp>
        <p:sp>
          <p:nvSpPr>
            <p:cNvPr id="45069" name="Rectangle 87"/>
            <p:cNvSpPr>
              <a:spLocks noChangeArrowheads="1"/>
            </p:cNvSpPr>
            <p:nvPr/>
          </p:nvSpPr>
          <p:spPr bwMode="auto">
            <a:xfrm>
              <a:off x="2088311" y="3702877"/>
              <a:ext cx="1629614" cy="815148"/>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45070" name="Text Box 89"/>
            <p:cNvSpPr txBox="1">
              <a:spLocks noChangeArrowheads="1"/>
            </p:cNvSpPr>
            <p:nvPr/>
          </p:nvSpPr>
          <p:spPr bwMode="auto">
            <a:xfrm>
              <a:off x="2590470" y="3785290"/>
              <a:ext cx="9144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FPGA</a:t>
              </a:r>
              <a:endParaRPr lang="fr-FR" sz="1000">
                <a:solidFill>
                  <a:schemeClr val="tx1"/>
                </a:solidFill>
                <a:ea typeface="ＭＳ Ｐゴシック" charset="-128"/>
                <a:cs typeface="ＭＳ Ｐゴシック" charset="-128"/>
              </a:endParaRPr>
            </a:p>
          </p:txBody>
        </p:sp>
        <p:sp>
          <p:nvSpPr>
            <p:cNvPr id="45071" name="Text Box 90"/>
            <p:cNvSpPr txBox="1">
              <a:spLocks noChangeArrowheads="1"/>
            </p:cNvSpPr>
            <p:nvPr/>
          </p:nvSpPr>
          <p:spPr bwMode="auto">
            <a:xfrm>
              <a:off x="2062879" y="4031852"/>
              <a:ext cx="1686943" cy="421527"/>
            </a:xfrm>
            <a:prstGeom prst="rect">
              <a:avLst/>
            </a:prstGeom>
            <a:noFill/>
            <a:ln w="9525">
              <a:noFill/>
              <a:miter lim="800000"/>
              <a:headEnd/>
              <a:tailEnd/>
            </a:ln>
          </p:spPr>
          <p:txBody>
            <a:bodyPr>
              <a:prstTxWarp prst="textNoShape">
                <a:avLst/>
              </a:prstTxWarp>
              <a:spAutoFit/>
            </a:bodyPr>
            <a:lstStyle/>
            <a:p>
              <a:pPr>
                <a:spcBef>
                  <a:spcPct val="50000"/>
                </a:spcBef>
              </a:pPr>
              <a:r>
                <a:rPr lang="fr-FR" sz="1000" dirty="0">
                  <a:solidFill>
                    <a:schemeClr val="tx1"/>
                  </a:solidFill>
                  <a:ea typeface="ＭＳ Ｐゴシック" charset="-128"/>
                  <a:cs typeface="ＭＳ Ｐゴシック" charset="-128"/>
                </a:rPr>
                <a:t>Large </a:t>
              </a:r>
              <a:r>
                <a:rPr lang="fr-FR" sz="1000" dirty="0" err="1">
                  <a:solidFill>
                    <a:schemeClr val="tx1"/>
                  </a:solidFill>
                  <a:ea typeface="ＭＳ Ｐゴシック" charset="-128"/>
                  <a:cs typeface="ＭＳ Ｐゴシック" charset="-128"/>
                </a:rPr>
                <a:t>enough</a:t>
              </a:r>
              <a:r>
                <a:rPr lang="fr-FR" sz="1000" dirty="0">
                  <a:solidFill>
                    <a:schemeClr val="tx1"/>
                  </a:solidFill>
                  <a:ea typeface="ＭＳ Ｐゴシック" charset="-128"/>
                  <a:cs typeface="ＭＳ Ｐゴシック" charset="-128"/>
                </a:rPr>
                <a:t> to </a:t>
              </a:r>
              <a:r>
                <a:rPr lang="fr-FR" sz="1000" dirty="0" err="1">
                  <a:solidFill>
                    <a:schemeClr val="tx1"/>
                  </a:solidFill>
                  <a:ea typeface="ＭＳ Ｐゴシック" charset="-128"/>
                  <a:cs typeface="ＭＳ Ｐゴシック" charset="-128"/>
                </a:rPr>
                <a:t>embed</a:t>
              </a:r>
              <a:r>
                <a:rPr lang="fr-FR" sz="1000" dirty="0">
                  <a:solidFill>
                    <a:schemeClr val="tx1"/>
                  </a:solidFill>
                  <a:ea typeface="ＭＳ Ｐゴシック" charset="-128"/>
                  <a:cs typeface="ＭＳ Ｐゴシック" charset="-128"/>
                </a:rPr>
                <a:t> processor if </a:t>
              </a:r>
              <a:r>
                <a:rPr lang="fr-FR" sz="1000" dirty="0" err="1">
                  <a:solidFill>
                    <a:schemeClr val="tx1"/>
                  </a:solidFill>
                  <a:ea typeface="ＭＳ Ｐゴシック" charset="-128"/>
                  <a:cs typeface="ＭＳ Ｐゴシック" charset="-128"/>
                </a:rPr>
                <a:t>needed</a:t>
              </a:r>
              <a:endParaRPr lang="fr-FR" sz="1000" dirty="0">
                <a:solidFill>
                  <a:schemeClr val="tx1"/>
                </a:solidFill>
                <a:ea typeface="ＭＳ Ｐゴシック" charset="-128"/>
                <a:cs typeface="ＭＳ Ｐゴシック" charset="-128"/>
              </a:endParaRPr>
            </a:p>
          </p:txBody>
        </p:sp>
        <p:sp>
          <p:nvSpPr>
            <p:cNvPr id="45072" name="Rectangle 91"/>
            <p:cNvSpPr>
              <a:spLocks noChangeArrowheads="1"/>
            </p:cNvSpPr>
            <p:nvPr/>
          </p:nvSpPr>
          <p:spPr bwMode="auto">
            <a:xfrm>
              <a:off x="1752600" y="5334000"/>
              <a:ext cx="2667000" cy="9144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45073" name="Text Box 92"/>
            <p:cNvSpPr txBox="1">
              <a:spLocks noChangeArrowheads="1"/>
            </p:cNvSpPr>
            <p:nvPr/>
          </p:nvSpPr>
          <p:spPr bwMode="auto">
            <a:xfrm>
              <a:off x="2286000" y="5334000"/>
              <a:ext cx="1431925"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Power supply</a:t>
              </a:r>
            </a:p>
          </p:txBody>
        </p:sp>
        <p:sp>
          <p:nvSpPr>
            <p:cNvPr id="45074" name="Text Box 93"/>
            <p:cNvSpPr txBox="1">
              <a:spLocks noChangeArrowheads="1"/>
            </p:cNvSpPr>
            <p:nvPr/>
          </p:nvSpPr>
          <p:spPr bwMode="auto">
            <a:xfrm>
              <a:off x="1752600" y="5562600"/>
              <a:ext cx="2386013" cy="701675"/>
            </a:xfrm>
            <a:prstGeom prst="rect">
              <a:avLst/>
            </a:prstGeom>
            <a:noFill/>
            <a:ln w="9525">
              <a:noFill/>
              <a:miter lim="800000"/>
              <a:headEnd/>
              <a:tailEnd/>
            </a:ln>
          </p:spPr>
          <p:txBody>
            <a:bodyPr>
              <a:prstTxWarp prst="textNoShape">
                <a:avLst/>
              </a:prstTxWarp>
              <a:spAutoFit/>
            </a:bodyPr>
            <a:lstStyle/>
            <a:p>
              <a:pPr>
                <a:spcBef>
                  <a:spcPct val="50000"/>
                </a:spcBef>
              </a:pPr>
              <a:r>
                <a:rPr lang="fr-FR" sz="1000">
                  <a:solidFill>
                    <a:schemeClr val="tx1"/>
                  </a:solidFill>
                  <a:ea typeface="ＭＳ Ｐゴシック" charset="-128"/>
                  <a:cs typeface="ＭＳ Ｐゴシック" charset="-128"/>
                </a:rPr>
                <a:t>DIF and ASU</a:t>
              </a:r>
            </a:p>
            <a:p>
              <a:pPr>
                <a:spcBef>
                  <a:spcPct val="50000"/>
                </a:spcBef>
              </a:pPr>
              <a:r>
                <a:rPr lang="fr-FR" sz="1000">
                  <a:solidFill>
                    <a:schemeClr val="tx1"/>
                  </a:solidFill>
                  <a:ea typeface="ＭＳ Ｐゴシック" charset="-128"/>
                  <a:cs typeface="ＭＳ Ｐゴシック" charset="-128"/>
                </a:rPr>
                <a:t>Goldcaps to handle power pulsing ?</a:t>
              </a:r>
            </a:p>
            <a:p>
              <a:pPr>
                <a:spcBef>
                  <a:spcPct val="50000"/>
                </a:spcBef>
              </a:pPr>
              <a:r>
                <a:rPr lang="fr-FR" sz="1000">
                  <a:solidFill>
                    <a:schemeClr val="tx1"/>
                  </a:solidFill>
                  <a:ea typeface="ＭＳ Ｐゴシック" charset="-128"/>
                  <a:cs typeface="ＭＳ Ｐゴシック" charset="-128"/>
                </a:rPr>
                <a:t>Current/voltage monitoring</a:t>
              </a:r>
            </a:p>
          </p:txBody>
        </p:sp>
        <p:sp>
          <p:nvSpPr>
            <p:cNvPr id="45075" name="Rectangle 94"/>
            <p:cNvSpPr>
              <a:spLocks noChangeArrowheads="1"/>
            </p:cNvSpPr>
            <p:nvPr/>
          </p:nvSpPr>
          <p:spPr bwMode="auto">
            <a:xfrm>
              <a:off x="2057070" y="2747392"/>
              <a:ext cx="1447799" cy="6096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45076" name="Text Box 95"/>
            <p:cNvSpPr txBox="1">
              <a:spLocks noChangeArrowheads="1"/>
            </p:cNvSpPr>
            <p:nvPr/>
          </p:nvSpPr>
          <p:spPr bwMode="auto">
            <a:xfrm>
              <a:off x="2088311" y="2807930"/>
              <a:ext cx="1512127" cy="502590"/>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TTC electrical layer</a:t>
              </a:r>
              <a:endParaRPr lang="fr-FR" sz="1000">
                <a:solidFill>
                  <a:schemeClr val="tx1"/>
                </a:solidFill>
                <a:ea typeface="ＭＳ Ｐゴシック" charset="-128"/>
                <a:cs typeface="ＭＳ Ｐゴシック" charset="-128"/>
              </a:endParaRPr>
            </a:p>
            <a:p>
              <a:pPr>
                <a:spcBef>
                  <a:spcPct val="50000"/>
                </a:spcBef>
              </a:pPr>
              <a:r>
                <a:rPr lang="fr-FR" sz="1000">
                  <a:solidFill>
                    <a:schemeClr val="tx1"/>
                  </a:solidFill>
                  <a:ea typeface="ＭＳ Ｐゴシック" charset="-128"/>
                  <a:cs typeface="ＭＳ Ｐゴシック" charset="-128"/>
                </a:rPr>
                <a:t>(ADN2814)</a:t>
              </a:r>
            </a:p>
          </p:txBody>
        </p:sp>
        <p:sp>
          <p:nvSpPr>
            <p:cNvPr id="45077" name="Rectangle 96"/>
            <p:cNvSpPr>
              <a:spLocks noChangeArrowheads="1"/>
            </p:cNvSpPr>
            <p:nvPr/>
          </p:nvSpPr>
          <p:spPr bwMode="auto">
            <a:xfrm>
              <a:off x="2987824" y="4808537"/>
              <a:ext cx="762000" cy="3810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45078" name="Text Box 97"/>
            <p:cNvSpPr txBox="1">
              <a:spLocks noChangeArrowheads="1"/>
            </p:cNvSpPr>
            <p:nvPr/>
          </p:nvSpPr>
          <p:spPr bwMode="auto">
            <a:xfrm>
              <a:off x="2941712" y="4884737"/>
              <a:ext cx="944158" cy="259401"/>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WatchDog</a:t>
              </a:r>
              <a:endParaRPr lang="fr-FR" sz="1000">
                <a:solidFill>
                  <a:schemeClr val="tx1"/>
                </a:solidFill>
                <a:ea typeface="ＭＳ Ｐゴシック" charset="-128"/>
                <a:cs typeface="ＭＳ Ｐゴシック" charset="-128"/>
              </a:endParaRPr>
            </a:p>
          </p:txBody>
        </p:sp>
        <p:sp>
          <p:nvSpPr>
            <p:cNvPr id="45079" name="Rectangle 98"/>
            <p:cNvSpPr>
              <a:spLocks noChangeArrowheads="1"/>
            </p:cNvSpPr>
            <p:nvPr/>
          </p:nvSpPr>
          <p:spPr bwMode="auto">
            <a:xfrm>
              <a:off x="3885870" y="4808537"/>
              <a:ext cx="457200" cy="3810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45080" name="Text Box 99"/>
            <p:cNvSpPr txBox="1">
              <a:spLocks noChangeArrowheads="1"/>
            </p:cNvSpPr>
            <p:nvPr/>
          </p:nvSpPr>
          <p:spPr bwMode="auto">
            <a:xfrm>
              <a:off x="3857410" y="4868863"/>
              <a:ext cx="609600" cy="259401"/>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Temp</a:t>
              </a:r>
              <a:endParaRPr lang="fr-FR" sz="1000">
                <a:solidFill>
                  <a:schemeClr val="tx1"/>
                </a:solidFill>
                <a:ea typeface="ＭＳ Ｐゴシック" charset="-128"/>
                <a:cs typeface="ＭＳ Ｐゴシック" charset="-128"/>
              </a:endParaRPr>
            </a:p>
          </p:txBody>
        </p:sp>
        <p:sp>
          <p:nvSpPr>
            <p:cNvPr id="45081" name="Rectangle 106"/>
            <p:cNvSpPr>
              <a:spLocks noChangeArrowheads="1"/>
            </p:cNvSpPr>
            <p:nvPr/>
          </p:nvSpPr>
          <p:spPr bwMode="auto">
            <a:xfrm>
              <a:off x="1353344" y="3411590"/>
              <a:ext cx="9144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82" name="Text Box 107"/>
            <p:cNvSpPr txBox="1">
              <a:spLocks noChangeArrowheads="1"/>
            </p:cNvSpPr>
            <p:nvPr/>
          </p:nvSpPr>
          <p:spPr bwMode="auto">
            <a:xfrm>
              <a:off x="1331640" y="3411590"/>
              <a:ext cx="10668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SFP cages</a:t>
              </a:r>
              <a:endParaRPr lang="fr-FR" sz="1000">
                <a:solidFill>
                  <a:schemeClr val="tx1"/>
                </a:solidFill>
                <a:ea typeface="ＭＳ Ｐゴシック" charset="-128"/>
                <a:cs typeface="ＭＳ Ｐゴシック" charset="-128"/>
              </a:endParaRPr>
            </a:p>
          </p:txBody>
        </p:sp>
        <p:sp>
          <p:nvSpPr>
            <p:cNvPr id="45083" name="Rectangle 110"/>
            <p:cNvSpPr>
              <a:spLocks noChangeArrowheads="1"/>
            </p:cNvSpPr>
            <p:nvPr/>
          </p:nvSpPr>
          <p:spPr bwMode="auto">
            <a:xfrm>
              <a:off x="1383596" y="2880047"/>
              <a:ext cx="5334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84" name="Text Box 111"/>
            <p:cNvSpPr txBox="1">
              <a:spLocks noChangeArrowheads="1"/>
            </p:cNvSpPr>
            <p:nvPr/>
          </p:nvSpPr>
          <p:spPr bwMode="auto">
            <a:xfrm>
              <a:off x="389804" y="2332122"/>
              <a:ext cx="13716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RJ-45 (Data)</a:t>
              </a:r>
              <a:endParaRPr lang="fr-FR" sz="1000">
                <a:solidFill>
                  <a:schemeClr val="tx1"/>
                </a:solidFill>
                <a:ea typeface="ＭＳ Ｐゴシック" charset="-128"/>
                <a:cs typeface="ＭＳ Ｐゴシック" charset="-128"/>
              </a:endParaRPr>
            </a:p>
          </p:txBody>
        </p:sp>
        <p:sp>
          <p:nvSpPr>
            <p:cNvPr id="45085" name="Rectangle 112"/>
            <p:cNvSpPr>
              <a:spLocks noChangeArrowheads="1"/>
            </p:cNvSpPr>
            <p:nvPr/>
          </p:nvSpPr>
          <p:spPr bwMode="auto">
            <a:xfrm>
              <a:off x="1524000" y="3866259"/>
              <a:ext cx="152400" cy="777876"/>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86" name="Text Box 113"/>
            <p:cNvSpPr txBox="1">
              <a:spLocks noChangeArrowheads="1"/>
            </p:cNvSpPr>
            <p:nvPr/>
          </p:nvSpPr>
          <p:spPr bwMode="auto">
            <a:xfrm>
              <a:off x="71480" y="3935420"/>
              <a:ext cx="1447800" cy="707886"/>
            </a:xfrm>
            <a:prstGeom prst="rect">
              <a:avLst/>
            </a:prstGeom>
            <a:noFill/>
            <a:ln w="9525">
              <a:noFill/>
              <a:miter lim="800000"/>
              <a:headEnd/>
              <a:tailEnd/>
            </a:ln>
          </p:spPr>
          <p:txBody>
            <a:bodyPr>
              <a:prstTxWarp prst="textNoShape">
                <a:avLst/>
              </a:prstTxWarp>
              <a:spAutoFit/>
            </a:bodyPr>
            <a:lstStyle/>
            <a:p>
              <a:pPr algn="r">
                <a:spcBef>
                  <a:spcPct val="50000"/>
                </a:spcBef>
              </a:pPr>
              <a:r>
                <a:rPr lang="fr-FR" sz="1000" b="1" dirty="0" err="1">
                  <a:solidFill>
                    <a:schemeClr val="tx1"/>
                  </a:solidFill>
                  <a:ea typeface="ＭＳ Ｐゴシック" charset="-128"/>
                  <a:cs typeface="ＭＳ Ｐゴシック" charset="-128"/>
                </a:rPr>
                <a:t>Spare</a:t>
              </a:r>
              <a:r>
                <a:rPr lang="fr-FR" sz="1000" b="1" dirty="0">
                  <a:solidFill>
                    <a:schemeClr val="tx1"/>
                  </a:solidFill>
                  <a:ea typeface="ＭＳ Ｐゴシック" charset="-128"/>
                  <a:cs typeface="ＭＳ Ｐゴシック" charset="-128"/>
                </a:rPr>
                <a:t> I/Os </a:t>
              </a:r>
            </a:p>
            <a:p>
              <a:pPr algn="r">
                <a:spcBef>
                  <a:spcPct val="50000"/>
                </a:spcBef>
              </a:pPr>
              <a:r>
                <a:rPr lang="fr-FR" sz="1000" b="1" dirty="0" err="1">
                  <a:solidFill>
                    <a:schemeClr val="tx1"/>
                  </a:solidFill>
                  <a:ea typeface="ＭＳ Ｐゴシック" charset="-128"/>
                  <a:cs typeface="ＭＳ Ｐゴシック" charset="-128"/>
                </a:rPr>
                <a:t>Clock</a:t>
              </a:r>
              <a:r>
                <a:rPr lang="fr-FR" sz="1000" b="1" dirty="0">
                  <a:solidFill>
                    <a:schemeClr val="tx1"/>
                  </a:solidFill>
                  <a:ea typeface="ＭＳ Ｐゴシック" charset="-128"/>
                  <a:cs typeface="ＭＳ Ｐゴシック" charset="-128"/>
                </a:rPr>
                <a:t> in/out</a:t>
              </a:r>
            </a:p>
            <a:p>
              <a:pPr algn="r">
                <a:spcBef>
                  <a:spcPct val="50000"/>
                </a:spcBef>
              </a:pPr>
              <a:r>
                <a:rPr lang="fr-FR" sz="1000" b="1" dirty="0">
                  <a:solidFill>
                    <a:schemeClr val="tx1"/>
                  </a:solidFill>
                  <a:ea typeface="ＭＳ Ｐゴシック" charset="-128"/>
                  <a:cs typeface="ＭＳ Ｐゴシック" charset="-128"/>
                </a:rPr>
                <a:t>Power out</a:t>
              </a:r>
              <a:endParaRPr lang="fr-FR" sz="1000" dirty="0">
                <a:solidFill>
                  <a:schemeClr val="tx1"/>
                </a:solidFill>
                <a:ea typeface="ＭＳ Ｐゴシック" charset="-128"/>
                <a:cs typeface="ＭＳ Ｐゴシック" charset="-128"/>
              </a:endParaRPr>
            </a:p>
          </p:txBody>
        </p:sp>
        <p:sp>
          <p:nvSpPr>
            <p:cNvPr id="45087" name="Rectangle 114"/>
            <p:cNvSpPr>
              <a:spLocks noChangeArrowheads="1"/>
            </p:cNvSpPr>
            <p:nvPr/>
          </p:nvSpPr>
          <p:spPr bwMode="auto">
            <a:xfrm>
              <a:off x="1524000" y="5638800"/>
              <a:ext cx="152400" cy="3810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88" name="Text Box 115"/>
            <p:cNvSpPr txBox="1">
              <a:spLocks noChangeArrowheads="1"/>
            </p:cNvSpPr>
            <p:nvPr/>
          </p:nvSpPr>
          <p:spPr bwMode="auto">
            <a:xfrm>
              <a:off x="457200" y="5486400"/>
              <a:ext cx="1066800" cy="473075"/>
            </a:xfrm>
            <a:prstGeom prst="rect">
              <a:avLst/>
            </a:prstGeom>
            <a:noFill/>
            <a:ln w="9525">
              <a:noFill/>
              <a:miter lim="800000"/>
              <a:headEnd/>
              <a:tailEnd/>
            </a:ln>
          </p:spPr>
          <p:txBody>
            <a:bodyPr>
              <a:prstTxWarp prst="textNoShape">
                <a:avLst/>
              </a:prstTxWarp>
              <a:spAutoFit/>
            </a:bodyPr>
            <a:lstStyle/>
            <a:p>
              <a:pPr algn="r">
                <a:spcBef>
                  <a:spcPct val="50000"/>
                </a:spcBef>
              </a:pPr>
              <a:endParaRPr lang="fr-FR" sz="1000" b="1">
                <a:solidFill>
                  <a:schemeClr val="tx1"/>
                </a:solidFill>
                <a:ea typeface="ＭＳ Ｐゴシック" charset="-128"/>
                <a:cs typeface="ＭＳ Ｐゴシック" charset="-128"/>
              </a:endParaRPr>
            </a:p>
            <a:p>
              <a:pPr algn="r">
                <a:spcBef>
                  <a:spcPct val="50000"/>
                </a:spcBef>
              </a:pPr>
              <a:r>
                <a:rPr lang="fr-FR" sz="1000" b="1">
                  <a:solidFill>
                    <a:schemeClr val="tx1"/>
                  </a:solidFill>
                  <a:ea typeface="ＭＳ Ｐゴシック" charset="-128"/>
                  <a:cs typeface="ＭＳ Ｐゴシック" charset="-128"/>
                </a:rPr>
                <a:t>Power in</a:t>
              </a:r>
              <a:endParaRPr lang="fr-FR" sz="1000">
                <a:solidFill>
                  <a:schemeClr val="tx1"/>
                </a:solidFill>
                <a:ea typeface="ＭＳ Ｐゴシック" charset="-128"/>
                <a:cs typeface="ＭＳ Ｐゴシック" charset="-128"/>
              </a:endParaRPr>
            </a:p>
          </p:txBody>
        </p:sp>
        <p:sp>
          <p:nvSpPr>
            <p:cNvPr id="45089" name="Rectangle 118"/>
            <p:cNvSpPr>
              <a:spLocks noChangeArrowheads="1"/>
            </p:cNvSpPr>
            <p:nvPr/>
          </p:nvSpPr>
          <p:spPr bwMode="auto">
            <a:xfrm>
              <a:off x="1433736" y="4876800"/>
              <a:ext cx="7620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90" name="Text Box 119"/>
            <p:cNvSpPr txBox="1">
              <a:spLocks noChangeArrowheads="1"/>
            </p:cNvSpPr>
            <p:nvPr/>
          </p:nvSpPr>
          <p:spPr bwMode="auto">
            <a:xfrm>
              <a:off x="1416968" y="4876800"/>
              <a:ext cx="10668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Micro USB</a:t>
              </a:r>
              <a:endParaRPr lang="fr-FR" sz="1000">
                <a:solidFill>
                  <a:schemeClr val="tx1"/>
                </a:solidFill>
                <a:ea typeface="ＭＳ Ｐゴシック" charset="-128"/>
                <a:cs typeface="ＭＳ Ｐゴシック" charset="-128"/>
              </a:endParaRPr>
            </a:p>
          </p:txBody>
        </p:sp>
        <p:sp>
          <p:nvSpPr>
            <p:cNvPr id="45091" name="Rectangle 120"/>
            <p:cNvSpPr>
              <a:spLocks noChangeArrowheads="1"/>
            </p:cNvSpPr>
            <p:nvPr/>
          </p:nvSpPr>
          <p:spPr bwMode="auto">
            <a:xfrm>
              <a:off x="2362200" y="4800600"/>
              <a:ext cx="482174" cy="3810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45092" name="Text Box 121"/>
            <p:cNvSpPr txBox="1">
              <a:spLocks noChangeArrowheads="1"/>
            </p:cNvSpPr>
            <p:nvPr/>
          </p:nvSpPr>
          <p:spPr bwMode="auto">
            <a:xfrm>
              <a:off x="2286000" y="4860925"/>
              <a:ext cx="617118" cy="259401"/>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USB2 </a:t>
              </a:r>
              <a:endParaRPr lang="fr-FR" sz="1000">
                <a:solidFill>
                  <a:schemeClr val="tx1"/>
                </a:solidFill>
                <a:ea typeface="ＭＳ Ｐゴシック" charset="-128"/>
                <a:cs typeface="ＭＳ Ｐゴシック" charset="-128"/>
              </a:endParaRPr>
            </a:p>
          </p:txBody>
        </p:sp>
        <p:sp>
          <p:nvSpPr>
            <p:cNvPr id="45093" name="Rectangle 126"/>
            <p:cNvSpPr>
              <a:spLocks noChangeArrowheads="1"/>
            </p:cNvSpPr>
            <p:nvPr/>
          </p:nvSpPr>
          <p:spPr bwMode="auto">
            <a:xfrm>
              <a:off x="2080768" y="2153392"/>
              <a:ext cx="1519670" cy="457200"/>
            </a:xfrm>
            <a:prstGeom prst="rect">
              <a:avLst/>
            </a:prstGeom>
            <a:solidFill>
              <a:srgbClr val="E3E3D7"/>
            </a:solidFill>
            <a:ln w="9525">
              <a:solidFill>
                <a:schemeClr val="tx1"/>
              </a:solidFill>
              <a:miter lim="800000"/>
              <a:headEnd/>
              <a:tailEnd/>
            </a:ln>
          </p:spPr>
          <p:txBody>
            <a:bodyPr wrap="none" anchor="ctr">
              <a:prstTxWarp prst="textNoShape">
                <a:avLst/>
              </a:prstTxWarp>
            </a:bodyPr>
            <a:lstStyle/>
            <a:p>
              <a:endParaRPr lang="en-US"/>
            </a:p>
          </p:txBody>
        </p:sp>
        <p:sp>
          <p:nvSpPr>
            <p:cNvPr id="45094" name="Text Box 127"/>
            <p:cNvSpPr txBox="1">
              <a:spLocks noChangeArrowheads="1"/>
            </p:cNvSpPr>
            <p:nvPr/>
          </p:nvSpPr>
          <p:spPr bwMode="auto">
            <a:xfrm>
              <a:off x="2040503" y="2259754"/>
              <a:ext cx="16002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External Network chip</a:t>
              </a:r>
              <a:endParaRPr lang="fr-FR" sz="1000">
                <a:solidFill>
                  <a:schemeClr val="tx1"/>
                </a:solidFill>
                <a:ea typeface="ＭＳ Ｐゴシック" charset="-128"/>
                <a:cs typeface="ＭＳ Ｐゴシック" charset="-128"/>
              </a:endParaRPr>
            </a:p>
          </p:txBody>
        </p:sp>
        <p:sp>
          <p:nvSpPr>
            <p:cNvPr id="45095" name="Rectangle 110"/>
            <p:cNvSpPr>
              <a:spLocks noChangeArrowheads="1"/>
            </p:cNvSpPr>
            <p:nvPr/>
          </p:nvSpPr>
          <p:spPr bwMode="auto">
            <a:xfrm>
              <a:off x="1386032" y="2347998"/>
              <a:ext cx="533400" cy="22860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a:p>
          </p:txBody>
        </p:sp>
        <p:sp>
          <p:nvSpPr>
            <p:cNvPr id="45096" name="Text Box 111"/>
            <p:cNvSpPr txBox="1">
              <a:spLocks noChangeArrowheads="1"/>
            </p:cNvSpPr>
            <p:nvPr/>
          </p:nvSpPr>
          <p:spPr bwMode="auto">
            <a:xfrm>
              <a:off x="389804" y="2896493"/>
              <a:ext cx="1371600" cy="244475"/>
            </a:xfrm>
            <a:prstGeom prst="rect">
              <a:avLst/>
            </a:prstGeom>
            <a:noFill/>
            <a:ln w="9525">
              <a:noFill/>
              <a:miter lim="800000"/>
              <a:headEnd/>
              <a:tailEnd/>
            </a:ln>
          </p:spPr>
          <p:txBody>
            <a:bodyPr>
              <a:prstTxWarp prst="textNoShape">
                <a:avLst/>
              </a:prstTxWarp>
              <a:spAutoFit/>
            </a:bodyPr>
            <a:lstStyle/>
            <a:p>
              <a:pPr>
                <a:spcBef>
                  <a:spcPct val="50000"/>
                </a:spcBef>
              </a:pPr>
              <a:r>
                <a:rPr lang="fr-FR" sz="1000" b="1">
                  <a:solidFill>
                    <a:schemeClr val="tx1"/>
                  </a:solidFill>
                  <a:ea typeface="ＭＳ Ｐゴシック" charset="-128"/>
                  <a:cs typeface="ＭＳ Ｐゴシック" charset="-128"/>
                </a:rPr>
                <a:t>RJ-45 (TTC)</a:t>
              </a:r>
              <a:endParaRPr lang="fr-FR" sz="1000">
                <a:solidFill>
                  <a:schemeClr val="tx1"/>
                </a:solidFill>
                <a:ea typeface="ＭＳ Ｐゴシック" charset="-128"/>
                <a:cs typeface="ＭＳ Ｐゴシック" charset="-128"/>
              </a:endParaRPr>
            </a:p>
          </p:txBody>
        </p:sp>
        <p:sp>
          <p:nvSpPr>
            <p:cNvPr id="45097" name="130 CuadroTexto"/>
            <p:cNvSpPr txBox="1">
              <a:spLocks noChangeArrowheads="1"/>
            </p:cNvSpPr>
            <p:nvPr/>
          </p:nvSpPr>
          <p:spPr bwMode="auto">
            <a:xfrm>
              <a:off x="390255" y="3323064"/>
              <a:ext cx="996862" cy="421527"/>
            </a:xfrm>
            <a:prstGeom prst="rect">
              <a:avLst/>
            </a:prstGeom>
            <a:noFill/>
            <a:ln w="9525">
              <a:noFill/>
              <a:miter lim="800000"/>
              <a:headEnd/>
              <a:tailEnd/>
            </a:ln>
          </p:spPr>
          <p:txBody>
            <a:bodyPr wrap="none">
              <a:prstTxWarp prst="textNoShape">
                <a:avLst/>
              </a:prstTxWarp>
              <a:spAutoFit/>
            </a:bodyPr>
            <a:lstStyle/>
            <a:p>
              <a:r>
                <a:rPr lang="fr-FR" sz="1000" b="1">
                  <a:ea typeface="Arial" charset="0"/>
                  <a:cs typeface="Arial" charset="0"/>
                </a:rPr>
                <a:t>Fiber/copper</a:t>
              </a:r>
            </a:p>
            <a:p>
              <a:r>
                <a:rPr lang="fr-FR" sz="1000" b="1">
                  <a:ea typeface="Arial" charset="0"/>
                  <a:cs typeface="Arial" charset="0"/>
                </a:rPr>
                <a:t>(future use)</a:t>
              </a:r>
            </a:p>
          </p:txBody>
        </p:sp>
      </p:grpSp>
      <p:sp>
        <p:nvSpPr>
          <p:cNvPr id="45061" name="ZoneTexte 42"/>
          <p:cNvSpPr txBox="1">
            <a:spLocks noChangeArrowheads="1"/>
          </p:cNvSpPr>
          <p:nvPr/>
        </p:nvSpPr>
        <p:spPr bwMode="auto">
          <a:xfrm>
            <a:off x="5943600" y="6248400"/>
            <a:ext cx="2514600" cy="381000"/>
          </a:xfrm>
          <a:prstGeom prst="rect">
            <a:avLst/>
          </a:prstGeom>
          <a:noFill/>
          <a:ln w="9525">
            <a:noFill/>
            <a:miter lim="800000"/>
            <a:headEnd/>
            <a:tailEnd/>
          </a:ln>
        </p:spPr>
        <p:txBody>
          <a:bodyPr>
            <a:prstTxWarp prst="textNoShape">
              <a:avLst/>
            </a:prstTxWarp>
            <a:spAutoFit/>
          </a:bodyPr>
          <a:lstStyle/>
          <a:p>
            <a:r>
              <a:rPr lang="fr-FR">
                <a:solidFill>
                  <a:srgbClr val="000000"/>
                </a:solidFill>
              </a:rPr>
              <a:t>CIEMAT-IPNL</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1 Título"/>
          <p:cNvSpPr>
            <a:spLocks noGrp="1"/>
          </p:cNvSpPr>
          <p:nvPr>
            <p:ph type="title"/>
          </p:nvPr>
        </p:nvSpPr>
        <p:spPr>
          <a:xfrm>
            <a:off x="457200" y="260350"/>
            <a:ext cx="8229600" cy="635000"/>
          </a:xfrm>
        </p:spPr>
        <p:txBody>
          <a:bodyPr/>
          <a:lstStyle/>
          <a:p>
            <a:r>
              <a:rPr lang="es-ES_tradnl" sz="2800" smtClean="0"/>
              <a:t>New ASU layout options</a:t>
            </a:r>
            <a:endParaRPr lang="es-ES" sz="2800" smtClean="0"/>
          </a:p>
        </p:txBody>
      </p:sp>
      <p:sp>
        <p:nvSpPr>
          <p:cNvPr id="64515" name="13 CuadroTexto"/>
          <p:cNvSpPr txBox="1">
            <a:spLocks noChangeArrowheads="1"/>
          </p:cNvSpPr>
          <p:nvPr/>
        </p:nvSpPr>
        <p:spPr bwMode="auto">
          <a:xfrm>
            <a:off x="1736725" y="4378325"/>
            <a:ext cx="3817938" cy="307975"/>
          </a:xfrm>
          <a:prstGeom prst="rect">
            <a:avLst/>
          </a:prstGeom>
          <a:noFill/>
          <a:ln w="9525">
            <a:noFill/>
            <a:miter lim="800000"/>
            <a:headEnd/>
            <a:tailEnd/>
          </a:ln>
        </p:spPr>
        <p:txBody>
          <a:bodyPr>
            <a:prstTxWarp prst="textNoShape">
              <a:avLst/>
            </a:prstTxWarp>
            <a:spAutoFit/>
          </a:bodyPr>
          <a:lstStyle/>
          <a:p>
            <a:r>
              <a:rPr lang="es-ES_tradnl" sz="1400">
                <a:solidFill>
                  <a:srgbClr val="000000"/>
                </a:solidFill>
              </a:rPr>
              <a:t>First ASU extension for drivers &amp; connectors</a:t>
            </a:r>
            <a:endParaRPr lang="en-US" sz="1400">
              <a:solidFill>
                <a:srgbClr val="000000"/>
              </a:solidFill>
            </a:endParaRPr>
          </a:p>
        </p:txBody>
      </p:sp>
      <p:cxnSp>
        <p:nvCxnSpPr>
          <p:cNvPr id="80" name="79 Conector recto de flecha"/>
          <p:cNvCxnSpPr/>
          <p:nvPr/>
        </p:nvCxnSpPr>
        <p:spPr>
          <a:xfrm flipV="1">
            <a:off x="4968875" y="4321175"/>
            <a:ext cx="658813" cy="2746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31 Conector recto de flecha"/>
          <p:cNvCxnSpPr>
            <a:stCxn id="64515" idx="1"/>
          </p:cNvCxnSpPr>
          <p:nvPr/>
        </p:nvCxnSpPr>
        <p:spPr>
          <a:xfrm flipH="1" flipV="1">
            <a:off x="1182688" y="4221163"/>
            <a:ext cx="554037" cy="311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 name="2 Grupo"/>
          <p:cNvGrpSpPr>
            <a:grpSpLocks/>
          </p:cNvGrpSpPr>
          <p:nvPr/>
        </p:nvGrpSpPr>
        <p:grpSpPr bwMode="auto">
          <a:xfrm>
            <a:off x="403225" y="1695450"/>
            <a:ext cx="3236913" cy="2638425"/>
            <a:chOff x="4036073" y="1601951"/>
            <a:chExt cx="4385759" cy="3564834"/>
          </a:xfrm>
        </p:grpSpPr>
        <p:sp>
          <p:nvSpPr>
            <p:cNvPr id="64557" name="64 CuadroTexto"/>
            <p:cNvSpPr txBox="1">
              <a:spLocks noChangeArrowheads="1"/>
            </p:cNvSpPr>
            <p:nvPr/>
          </p:nvSpPr>
          <p:spPr bwMode="auto">
            <a:xfrm>
              <a:off x="6562714" y="3103542"/>
              <a:ext cx="878076" cy="415702"/>
            </a:xfrm>
            <a:prstGeom prst="rect">
              <a:avLst/>
            </a:prstGeom>
            <a:noFill/>
            <a:ln w="9525">
              <a:noFill/>
              <a:miter lim="800000"/>
              <a:headEnd/>
              <a:tailEnd/>
            </a:ln>
          </p:spPr>
          <p:txBody>
            <a:bodyPr>
              <a:prstTxWarp prst="textNoShape">
                <a:avLst/>
              </a:prstTxWarp>
              <a:spAutoFit/>
            </a:bodyPr>
            <a:lstStyle/>
            <a:p>
              <a:r>
                <a:rPr lang="es-ES_tradnl" sz="1400"/>
                <a:t>ASU2</a:t>
              </a:r>
              <a:endParaRPr lang="es-ES" sz="1400"/>
            </a:p>
          </p:txBody>
        </p:sp>
        <p:cxnSp>
          <p:nvCxnSpPr>
            <p:cNvPr id="66" name="65 Conector recto"/>
            <p:cNvCxnSpPr/>
            <p:nvPr/>
          </p:nvCxnSpPr>
          <p:spPr>
            <a:xfrm flipV="1">
              <a:off x="5029805" y="1619110"/>
              <a:ext cx="4302" cy="35476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7" name="66 Rectángulo"/>
            <p:cNvSpPr/>
            <p:nvPr/>
          </p:nvSpPr>
          <p:spPr>
            <a:xfrm rot="10800000">
              <a:off x="4522185" y="2773070"/>
              <a:ext cx="389320" cy="1252625"/>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4560" name="72 CuadroTexto"/>
            <p:cNvSpPr txBox="1">
              <a:spLocks noChangeArrowheads="1"/>
            </p:cNvSpPr>
            <p:nvPr/>
          </p:nvSpPr>
          <p:spPr bwMode="auto">
            <a:xfrm>
              <a:off x="5424395" y="3103542"/>
              <a:ext cx="934573" cy="377403"/>
            </a:xfrm>
            <a:prstGeom prst="rect">
              <a:avLst/>
            </a:prstGeom>
            <a:noFill/>
            <a:ln w="9525">
              <a:noFill/>
              <a:miter lim="800000"/>
              <a:headEnd/>
              <a:tailEnd/>
            </a:ln>
          </p:spPr>
          <p:txBody>
            <a:bodyPr>
              <a:prstTxWarp prst="textNoShape">
                <a:avLst/>
              </a:prstTxWarp>
              <a:spAutoFit/>
            </a:bodyPr>
            <a:lstStyle/>
            <a:p>
              <a:r>
                <a:rPr lang="es-ES_tradnl" sz="1400"/>
                <a:t>ASU1</a:t>
              </a:r>
              <a:endParaRPr lang="es-ES" sz="1400"/>
            </a:p>
          </p:txBody>
        </p:sp>
        <p:sp>
          <p:nvSpPr>
            <p:cNvPr id="64561" name="74 CuadroTexto"/>
            <p:cNvSpPr txBox="1">
              <a:spLocks noChangeArrowheads="1"/>
            </p:cNvSpPr>
            <p:nvPr/>
          </p:nvSpPr>
          <p:spPr bwMode="auto">
            <a:xfrm>
              <a:off x="7635917" y="3103542"/>
              <a:ext cx="785915" cy="415702"/>
            </a:xfrm>
            <a:prstGeom prst="rect">
              <a:avLst/>
            </a:prstGeom>
            <a:noFill/>
            <a:ln w="9525">
              <a:noFill/>
              <a:miter lim="800000"/>
              <a:headEnd/>
              <a:tailEnd/>
            </a:ln>
          </p:spPr>
          <p:txBody>
            <a:bodyPr>
              <a:prstTxWarp prst="textNoShape">
                <a:avLst/>
              </a:prstTxWarp>
              <a:spAutoFit/>
            </a:bodyPr>
            <a:lstStyle/>
            <a:p>
              <a:r>
                <a:rPr lang="es-ES_tradnl" sz="1400"/>
                <a:t>ASU3</a:t>
              </a:r>
              <a:endParaRPr lang="es-ES" sz="1400"/>
            </a:p>
          </p:txBody>
        </p:sp>
        <p:cxnSp>
          <p:nvCxnSpPr>
            <p:cNvPr id="77" name="76 Conector recto"/>
            <p:cNvCxnSpPr/>
            <p:nvPr/>
          </p:nvCxnSpPr>
          <p:spPr>
            <a:xfrm flipH="1">
              <a:off x="5027655" y="1619110"/>
              <a:ext cx="318983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77 Conector recto"/>
            <p:cNvCxnSpPr/>
            <p:nvPr/>
          </p:nvCxnSpPr>
          <p:spPr>
            <a:xfrm flipH="1">
              <a:off x="5034107" y="5162495"/>
              <a:ext cx="3183385" cy="429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9" name="78 Conector recto"/>
            <p:cNvCxnSpPr/>
            <p:nvPr/>
          </p:nvCxnSpPr>
          <p:spPr>
            <a:xfrm flipV="1">
              <a:off x="5173919" y="1614820"/>
              <a:ext cx="4302" cy="35476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81" name="80 Conector recto"/>
            <p:cNvCxnSpPr/>
            <p:nvPr/>
          </p:nvCxnSpPr>
          <p:spPr>
            <a:xfrm flipV="1">
              <a:off x="6359084" y="1619110"/>
              <a:ext cx="2152" cy="35476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566" name="81 CuadroTexto"/>
            <p:cNvSpPr txBox="1">
              <a:spLocks noChangeArrowheads="1"/>
            </p:cNvSpPr>
            <p:nvPr/>
          </p:nvSpPr>
          <p:spPr bwMode="auto">
            <a:xfrm>
              <a:off x="4036073" y="3220445"/>
              <a:ext cx="527673" cy="377403"/>
            </a:xfrm>
            <a:prstGeom prst="rect">
              <a:avLst/>
            </a:prstGeom>
            <a:noFill/>
            <a:ln w="9525">
              <a:noFill/>
              <a:miter lim="800000"/>
              <a:headEnd/>
              <a:tailEnd/>
            </a:ln>
          </p:spPr>
          <p:txBody>
            <a:bodyPr wrap="none">
              <a:prstTxWarp prst="textNoShape">
                <a:avLst/>
              </a:prstTxWarp>
              <a:spAutoFit/>
            </a:bodyPr>
            <a:lstStyle/>
            <a:p>
              <a:r>
                <a:rPr lang="es-ES_tradnl" sz="1400"/>
                <a:t>DIF</a:t>
              </a:r>
              <a:endParaRPr lang="en-US" sz="1400"/>
            </a:p>
          </p:txBody>
        </p:sp>
        <p:cxnSp>
          <p:nvCxnSpPr>
            <p:cNvPr id="86" name="85 Conector recto"/>
            <p:cNvCxnSpPr/>
            <p:nvPr/>
          </p:nvCxnSpPr>
          <p:spPr>
            <a:xfrm flipV="1">
              <a:off x="7561458" y="1601951"/>
              <a:ext cx="2150" cy="35476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1" name="110 Conector recto"/>
            <p:cNvCxnSpPr/>
            <p:nvPr/>
          </p:nvCxnSpPr>
          <p:spPr>
            <a:xfrm flipH="1">
              <a:off x="4879240" y="2903910"/>
              <a:ext cx="217245" cy="6434"/>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12" name="111 Rectángulo"/>
            <p:cNvSpPr/>
            <p:nvPr/>
          </p:nvSpPr>
          <p:spPr>
            <a:xfrm>
              <a:off x="5057768" y="2811678"/>
              <a:ext cx="45169" cy="195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3" name="112 Rectángulo"/>
            <p:cNvSpPr/>
            <p:nvPr/>
          </p:nvSpPr>
          <p:spPr>
            <a:xfrm>
              <a:off x="4879240" y="2809534"/>
              <a:ext cx="45170" cy="199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14" name="113 Conector recto"/>
            <p:cNvCxnSpPr/>
            <p:nvPr/>
          </p:nvCxnSpPr>
          <p:spPr>
            <a:xfrm flipH="1">
              <a:off x="4883542" y="3111965"/>
              <a:ext cx="219395" cy="6435"/>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15" name="114 Rectángulo"/>
            <p:cNvSpPr/>
            <p:nvPr/>
          </p:nvSpPr>
          <p:spPr>
            <a:xfrm>
              <a:off x="5062070" y="3021879"/>
              <a:ext cx="45169" cy="195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6" name="115 Rectángulo"/>
            <p:cNvSpPr/>
            <p:nvPr/>
          </p:nvSpPr>
          <p:spPr>
            <a:xfrm>
              <a:off x="4883542" y="3017589"/>
              <a:ext cx="45170" cy="2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17" name="116 Conector recto"/>
            <p:cNvCxnSpPr/>
            <p:nvPr/>
          </p:nvCxnSpPr>
          <p:spPr>
            <a:xfrm flipH="1">
              <a:off x="4879240" y="3332891"/>
              <a:ext cx="217245" cy="6434"/>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18" name="117 Rectángulo"/>
            <p:cNvSpPr/>
            <p:nvPr/>
          </p:nvSpPr>
          <p:spPr>
            <a:xfrm>
              <a:off x="5057768" y="3240659"/>
              <a:ext cx="45169" cy="195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9" name="118 Rectángulo"/>
            <p:cNvSpPr/>
            <p:nvPr/>
          </p:nvSpPr>
          <p:spPr>
            <a:xfrm>
              <a:off x="4879240" y="3238515"/>
              <a:ext cx="45170" cy="199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20" name="119 Conector recto"/>
            <p:cNvCxnSpPr/>
            <p:nvPr/>
          </p:nvCxnSpPr>
          <p:spPr>
            <a:xfrm flipH="1">
              <a:off x="4872788" y="3517353"/>
              <a:ext cx="219395" cy="8580"/>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21" name="120 Rectángulo"/>
            <p:cNvSpPr/>
            <p:nvPr/>
          </p:nvSpPr>
          <p:spPr>
            <a:xfrm>
              <a:off x="5051315" y="3427267"/>
              <a:ext cx="45170" cy="195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2" name="121 Rectángulo"/>
            <p:cNvSpPr/>
            <p:nvPr/>
          </p:nvSpPr>
          <p:spPr>
            <a:xfrm>
              <a:off x="4872788" y="3425121"/>
              <a:ext cx="45169" cy="199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23" name="122 Conector recto"/>
            <p:cNvCxnSpPr/>
            <p:nvPr/>
          </p:nvCxnSpPr>
          <p:spPr>
            <a:xfrm flipH="1">
              <a:off x="4883542" y="3731843"/>
              <a:ext cx="219395" cy="8580"/>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24" name="123 Rectángulo"/>
            <p:cNvSpPr/>
            <p:nvPr/>
          </p:nvSpPr>
          <p:spPr>
            <a:xfrm>
              <a:off x="5062070" y="3641757"/>
              <a:ext cx="45169" cy="195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5" name="124 Rectángulo"/>
            <p:cNvSpPr/>
            <p:nvPr/>
          </p:nvSpPr>
          <p:spPr>
            <a:xfrm>
              <a:off x="4883542" y="3639612"/>
              <a:ext cx="45170" cy="199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26" name="125 Conector recto"/>
            <p:cNvCxnSpPr/>
            <p:nvPr/>
          </p:nvCxnSpPr>
          <p:spPr>
            <a:xfrm flipH="1">
              <a:off x="4879240" y="3918450"/>
              <a:ext cx="217245" cy="6435"/>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27" name="126 Rectángulo"/>
            <p:cNvSpPr/>
            <p:nvPr/>
          </p:nvSpPr>
          <p:spPr>
            <a:xfrm>
              <a:off x="5057768" y="3828364"/>
              <a:ext cx="45169" cy="195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8" name="127 Rectángulo"/>
            <p:cNvSpPr/>
            <p:nvPr/>
          </p:nvSpPr>
          <p:spPr>
            <a:xfrm>
              <a:off x="4879240" y="3826219"/>
              <a:ext cx="45170" cy="199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64519" name="34 CuadroTexto"/>
          <p:cNvSpPr txBox="1">
            <a:spLocks noChangeArrowheads="1"/>
          </p:cNvSpPr>
          <p:nvPr/>
        </p:nvSpPr>
        <p:spPr bwMode="auto">
          <a:xfrm>
            <a:off x="703263" y="4868863"/>
            <a:ext cx="7859712" cy="1816100"/>
          </a:xfrm>
          <a:prstGeom prst="rect">
            <a:avLst/>
          </a:prstGeom>
          <a:noFill/>
          <a:ln w="9525">
            <a:noFill/>
            <a:miter lim="800000"/>
            <a:headEnd/>
            <a:tailEnd/>
          </a:ln>
        </p:spPr>
        <p:txBody>
          <a:bodyPr>
            <a:prstTxWarp prst="textNoShape">
              <a:avLst/>
            </a:prstTxWarp>
            <a:spAutoFit/>
          </a:bodyPr>
          <a:lstStyle/>
          <a:p>
            <a:pPr marL="285750" indent="-285750">
              <a:buFont typeface="Arial" charset="0"/>
              <a:buChar char="•"/>
            </a:pPr>
            <a:r>
              <a:rPr lang="es-ES_tradnl" sz="1400">
                <a:solidFill>
                  <a:srgbClr val="000000"/>
                </a:solidFill>
              </a:rPr>
              <a:t>In option B the common signals for the plane have to be sent twice (one per slab) while in option B they can be sent only once</a:t>
            </a:r>
          </a:p>
          <a:p>
            <a:pPr marL="285750" indent="-285750">
              <a:buFont typeface="Arial" charset="0"/>
              <a:buChar char="•"/>
            </a:pPr>
            <a:r>
              <a:rPr lang="es-ES_tradnl" sz="1400">
                <a:solidFill>
                  <a:srgbClr val="000000"/>
                </a:solidFill>
              </a:rPr>
              <a:t>But, option A looks more risky from the point of view of the feasibility of the 1m long ASU boards.</a:t>
            </a:r>
          </a:p>
          <a:p>
            <a:pPr marL="285750" indent="-285750">
              <a:buFont typeface="Arial" charset="0"/>
              <a:buChar char="•"/>
            </a:pPr>
            <a:endParaRPr lang="es-ES_tradnl" sz="1400">
              <a:solidFill>
                <a:srgbClr val="000000"/>
              </a:solidFill>
            </a:endParaRPr>
          </a:p>
          <a:p>
            <a:pPr marL="285750" indent="-285750">
              <a:buFont typeface="Arial" charset="0"/>
              <a:buChar char="•"/>
            </a:pPr>
            <a:r>
              <a:rPr lang="es-ES_tradnl" sz="1400">
                <a:solidFill>
                  <a:srgbClr val="000000"/>
                </a:solidFill>
              </a:rPr>
              <a:t>In both options the ASUs connected to the DIF will be a bit longer to host the connectors and the buffers for driving the long lines. This extension provides more freedom for the connectors selection and moves the drivers heat disipation to the ventilation area</a:t>
            </a:r>
          </a:p>
          <a:p>
            <a:pPr marL="285750" indent="-285750"/>
            <a:endParaRPr lang="en-US" sz="1400">
              <a:solidFill>
                <a:srgbClr val="000000"/>
              </a:solidFill>
            </a:endParaRPr>
          </a:p>
        </p:txBody>
      </p:sp>
      <p:sp>
        <p:nvSpPr>
          <p:cNvPr id="64520" name="38 CuadroTexto"/>
          <p:cNvSpPr txBox="1">
            <a:spLocks noChangeArrowheads="1"/>
          </p:cNvSpPr>
          <p:nvPr/>
        </p:nvSpPr>
        <p:spPr bwMode="auto">
          <a:xfrm>
            <a:off x="365125" y="1622425"/>
            <a:ext cx="363538" cy="522288"/>
          </a:xfrm>
          <a:prstGeom prst="rect">
            <a:avLst/>
          </a:prstGeom>
          <a:noFill/>
          <a:ln w="9525">
            <a:noFill/>
            <a:miter lim="800000"/>
            <a:headEnd/>
            <a:tailEnd/>
          </a:ln>
        </p:spPr>
        <p:txBody>
          <a:bodyPr>
            <a:prstTxWarp prst="textNoShape">
              <a:avLst/>
            </a:prstTxWarp>
            <a:spAutoFit/>
          </a:bodyPr>
          <a:lstStyle/>
          <a:p>
            <a:r>
              <a:rPr lang="es-ES_tradnl" sz="2800"/>
              <a:t>A</a:t>
            </a:r>
            <a:endParaRPr lang="en-US" sz="2800"/>
          </a:p>
        </p:txBody>
      </p:sp>
      <p:sp>
        <p:nvSpPr>
          <p:cNvPr id="64521" name="128 CuadroTexto"/>
          <p:cNvSpPr txBox="1">
            <a:spLocks noChangeArrowheads="1"/>
          </p:cNvSpPr>
          <p:nvPr/>
        </p:nvSpPr>
        <p:spPr bwMode="auto">
          <a:xfrm>
            <a:off x="4778375" y="1570038"/>
            <a:ext cx="350838" cy="522287"/>
          </a:xfrm>
          <a:prstGeom prst="rect">
            <a:avLst/>
          </a:prstGeom>
          <a:noFill/>
          <a:ln w="9525">
            <a:noFill/>
            <a:miter lim="800000"/>
            <a:headEnd/>
            <a:tailEnd/>
          </a:ln>
        </p:spPr>
        <p:txBody>
          <a:bodyPr>
            <a:prstTxWarp prst="textNoShape">
              <a:avLst/>
            </a:prstTxWarp>
            <a:spAutoFit/>
          </a:bodyPr>
          <a:lstStyle/>
          <a:p>
            <a:r>
              <a:rPr lang="es-ES_tradnl" sz="2800"/>
              <a:t>B</a:t>
            </a:r>
            <a:endParaRPr lang="en-US" sz="2800"/>
          </a:p>
        </p:txBody>
      </p:sp>
      <p:grpSp>
        <p:nvGrpSpPr>
          <p:cNvPr id="3" name="75 Grupo"/>
          <p:cNvGrpSpPr>
            <a:grpSpLocks/>
          </p:cNvGrpSpPr>
          <p:nvPr/>
        </p:nvGrpSpPr>
        <p:grpSpPr bwMode="auto">
          <a:xfrm>
            <a:off x="4800600" y="1654175"/>
            <a:ext cx="3587750" cy="2705100"/>
            <a:chOff x="1915753" y="1601952"/>
            <a:chExt cx="4503211" cy="3564833"/>
          </a:xfrm>
        </p:grpSpPr>
        <p:sp>
          <p:nvSpPr>
            <p:cNvPr id="64524" name="82 CuadroTexto"/>
            <p:cNvSpPr txBox="1">
              <a:spLocks noChangeArrowheads="1"/>
            </p:cNvSpPr>
            <p:nvPr/>
          </p:nvSpPr>
          <p:spPr bwMode="auto">
            <a:xfrm>
              <a:off x="4430383" y="2268666"/>
              <a:ext cx="798027" cy="405654"/>
            </a:xfrm>
            <a:prstGeom prst="rect">
              <a:avLst/>
            </a:prstGeom>
            <a:noFill/>
            <a:ln w="9525">
              <a:noFill/>
              <a:miter lim="800000"/>
              <a:headEnd/>
              <a:tailEnd/>
            </a:ln>
          </p:spPr>
          <p:txBody>
            <a:bodyPr>
              <a:prstTxWarp prst="textNoShape">
                <a:avLst/>
              </a:prstTxWarp>
              <a:spAutoFit/>
            </a:bodyPr>
            <a:lstStyle/>
            <a:p>
              <a:r>
                <a:rPr lang="es-ES_tradnl" sz="1400"/>
                <a:t>ASU 3</a:t>
              </a:r>
              <a:endParaRPr lang="es-ES" sz="1400"/>
            </a:p>
          </p:txBody>
        </p:sp>
        <p:cxnSp>
          <p:nvCxnSpPr>
            <p:cNvPr id="84" name="83 Conector recto"/>
            <p:cNvCxnSpPr/>
            <p:nvPr/>
          </p:nvCxnSpPr>
          <p:spPr>
            <a:xfrm flipV="1">
              <a:off x="2910047" y="1618688"/>
              <a:ext cx="3985" cy="3548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5" name="84 Rectángulo"/>
            <p:cNvSpPr/>
            <p:nvPr/>
          </p:nvSpPr>
          <p:spPr>
            <a:xfrm rot="10800000">
              <a:off x="2401940" y="2708641"/>
              <a:ext cx="390544" cy="125313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64527" name="86 CuadroTexto"/>
            <p:cNvSpPr txBox="1">
              <a:spLocks noChangeArrowheads="1"/>
            </p:cNvSpPr>
            <p:nvPr/>
          </p:nvSpPr>
          <p:spPr bwMode="auto">
            <a:xfrm>
              <a:off x="3304075" y="2268666"/>
              <a:ext cx="801633" cy="307777"/>
            </a:xfrm>
            <a:prstGeom prst="rect">
              <a:avLst/>
            </a:prstGeom>
            <a:noFill/>
            <a:ln w="9525">
              <a:noFill/>
              <a:miter lim="800000"/>
              <a:headEnd/>
              <a:tailEnd/>
            </a:ln>
          </p:spPr>
          <p:txBody>
            <a:bodyPr>
              <a:prstTxWarp prst="textNoShape">
                <a:avLst/>
              </a:prstTxWarp>
              <a:spAutoFit/>
            </a:bodyPr>
            <a:lstStyle/>
            <a:p>
              <a:r>
                <a:rPr lang="es-ES_tradnl" sz="1400"/>
                <a:t>ASU 1</a:t>
              </a:r>
              <a:endParaRPr lang="es-ES" sz="1400"/>
            </a:p>
          </p:txBody>
        </p:sp>
        <p:sp>
          <p:nvSpPr>
            <p:cNvPr id="64528" name="129 CuadroTexto"/>
            <p:cNvSpPr txBox="1">
              <a:spLocks noChangeArrowheads="1"/>
            </p:cNvSpPr>
            <p:nvPr/>
          </p:nvSpPr>
          <p:spPr bwMode="auto">
            <a:xfrm>
              <a:off x="5534489" y="2268666"/>
              <a:ext cx="884475" cy="405654"/>
            </a:xfrm>
            <a:prstGeom prst="rect">
              <a:avLst/>
            </a:prstGeom>
            <a:noFill/>
            <a:ln w="9525">
              <a:noFill/>
              <a:miter lim="800000"/>
              <a:headEnd/>
              <a:tailEnd/>
            </a:ln>
          </p:spPr>
          <p:txBody>
            <a:bodyPr>
              <a:prstTxWarp prst="textNoShape">
                <a:avLst/>
              </a:prstTxWarp>
              <a:spAutoFit/>
            </a:bodyPr>
            <a:lstStyle/>
            <a:p>
              <a:r>
                <a:rPr lang="es-ES_tradnl" sz="1400"/>
                <a:t>ASU 5</a:t>
              </a:r>
              <a:endParaRPr lang="es-ES" sz="1400"/>
            </a:p>
          </p:txBody>
        </p:sp>
        <p:cxnSp>
          <p:nvCxnSpPr>
            <p:cNvPr id="131" name="130 Conector recto"/>
            <p:cNvCxnSpPr/>
            <p:nvPr/>
          </p:nvCxnSpPr>
          <p:spPr>
            <a:xfrm flipH="1">
              <a:off x="2908053" y="1618688"/>
              <a:ext cx="319010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2" name="131 Conector recto"/>
            <p:cNvCxnSpPr/>
            <p:nvPr/>
          </p:nvCxnSpPr>
          <p:spPr>
            <a:xfrm flipH="1" flipV="1">
              <a:off x="2914032" y="5166785"/>
              <a:ext cx="318412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3" name="132 Conector recto"/>
            <p:cNvCxnSpPr/>
            <p:nvPr/>
          </p:nvCxnSpPr>
          <p:spPr>
            <a:xfrm flipV="1">
              <a:off x="3055504" y="1614504"/>
              <a:ext cx="1993" cy="354809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34" name="133 Conector recto"/>
            <p:cNvCxnSpPr/>
            <p:nvPr/>
          </p:nvCxnSpPr>
          <p:spPr>
            <a:xfrm flipV="1">
              <a:off x="4211195" y="1618688"/>
              <a:ext cx="3985" cy="35480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533" name="134 CuadroTexto"/>
            <p:cNvSpPr txBox="1">
              <a:spLocks noChangeArrowheads="1"/>
            </p:cNvSpPr>
            <p:nvPr/>
          </p:nvSpPr>
          <p:spPr bwMode="auto">
            <a:xfrm>
              <a:off x="1915753" y="3157020"/>
              <a:ext cx="421910" cy="307777"/>
            </a:xfrm>
            <a:prstGeom prst="rect">
              <a:avLst/>
            </a:prstGeom>
            <a:noFill/>
            <a:ln w="9525">
              <a:noFill/>
              <a:miter lim="800000"/>
              <a:headEnd/>
              <a:tailEnd/>
            </a:ln>
          </p:spPr>
          <p:txBody>
            <a:bodyPr wrap="none">
              <a:prstTxWarp prst="textNoShape">
                <a:avLst/>
              </a:prstTxWarp>
              <a:spAutoFit/>
            </a:bodyPr>
            <a:lstStyle/>
            <a:p>
              <a:r>
                <a:rPr lang="es-ES_tradnl" sz="1400"/>
                <a:t>DIF</a:t>
              </a:r>
              <a:endParaRPr lang="en-US" sz="1400"/>
            </a:p>
          </p:txBody>
        </p:sp>
        <p:cxnSp>
          <p:nvCxnSpPr>
            <p:cNvPr id="136" name="135 Conector recto"/>
            <p:cNvCxnSpPr/>
            <p:nvPr/>
          </p:nvCxnSpPr>
          <p:spPr>
            <a:xfrm flipV="1">
              <a:off x="5440612" y="1601952"/>
              <a:ext cx="3985" cy="356483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7" name="136 Conector recto"/>
            <p:cNvCxnSpPr/>
            <p:nvPr/>
          </p:nvCxnSpPr>
          <p:spPr>
            <a:xfrm flipH="1">
              <a:off x="2758611" y="2840439"/>
              <a:ext cx="219183" cy="6277"/>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38" name="137 Rectángulo"/>
            <p:cNvSpPr/>
            <p:nvPr/>
          </p:nvSpPr>
          <p:spPr>
            <a:xfrm>
              <a:off x="2935949" y="2748389"/>
              <a:ext cx="45830" cy="196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9" name="138 Rectángulo"/>
            <p:cNvSpPr/>
            <p:nvPr/>
          </p:nvSpPr>
          <p:spPr>
            <a:xfrm>
              <a:off x="2758611" y="2746298"/>
              <a:ext cx="45829" cy="200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40" name="139 Conector recto"/>
            <p:cNvCxnSpPr/>
            <p:nvPr/>
          </p:nvCxnSpPr>
          <p:spPr>
            <a:xfrm flipH="1">
              <a:off x="2764588" y="3047551"/>
              <a:ext cx="217191" cy="8368"/>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41" name="140 Rectángulo"/>
            <p:cNvSpPr/>
            <p:nvPr/>
          </p:nvSpPr>
          <p:spPr>
            <a:xfrm>
              <a:off x="2941928" y="2957593"/>
              <a:ext cx="45829" cy="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2" name="141 Rectángulo"/>
            <p:cNvSpPr/>
            <p:nvPr/>
          </p:nvSpPr>
          <p:spPr>
            <a:xfrm>
              <a:off x="2764588" y="2955501"/>
              <a:ext cx="45830" cy="200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43" name="142 Conector recto"/>
            <p:cNvCxnSpPr/>
            <p:nvPr/>
          </p:nvCxnSpPr>
          <p:spPr>
            <a:xfrm flipH="1">
              <a:off x="2758611" y="3269307"/>
              <a:ext cx="219183" cy="6275"/>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44" name="143 Rectángulo"/>
            <p:cNvSpPr/>
            <p:nvPr/>
          </p:nvSpPr>
          <p:spPr>
            <a:xfrm>
              <a:off x="2935949" y="3177257"/>
              <a:ext cx="45830" cy="196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5" name="144 Rectángulo"/>
            <p:cNvSpPr/>
            <p:nvPr/>
          </p:nvSpPr>
          <p:spPr>
            <a:xfrm>
              <a:off x="2758611" y="3175165"/>
              <a:ext cx="45829" cy="200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46" name="145 Conector recto"/>
            <p:cNvCxnSpPr/>
            <p:nvPr/>
          </p:nvCxnSpPr>
          <p:spPr>
            <a:xfrm flipH="1">
              <a:off x="2752633" y="3455498"/>
              <a:ext cx="219183" cy="6277"/>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47" name="146 Rectángulo"/>
            <p:cNvSpPr/>
            <p:nvPr/>
          </p:nvSpPr>
          <p:spPr>
            <a:xfrm>
              <a:off x="2929972" y="3363448"/>
              <a:ext cx="45829" cy="196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48" name="147 Rectángulo"/>
            <p:cNvSpPr/>
            <p:nvPr/>
          </p:nvSpPr>
          <p:spPr>
            <a:xfrm>
              <a:off x="2752633" y="3361357"/>
              <a:ext cx="45830" cy="2008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49" name="148 Conector recto"/>
            <p:cNvCxnSpPr/>
            <p:nvPr/>
          </p:nvCxnSpPr>
          <p:spPr>
            <a:xfrm flipH="1">
              <a:off x="2764588" y="3668886"/>
              <a:ext cx="217191" cy="6277"/>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50" name="149 Rectángulo"/>
            <p:cNvSpPr/>
            <p:nvPr/>
          </p:nvSpPr>
          <p:spPr>
            <a:xfrm>
              <a:off x="2941928" y="3578929"/>
              <a:ext cx="45829" cy="19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1" name="150 Rectángulo"/>
            <p:cNvSpPr/>
            <p:nvPr/>
          </p:nvSpPr>
          <p:spPr>
            <a:xfrm>
              <a:off x="2764588" y="3576836"/>
              <a:ext cx="45830" cy="198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52" name="151 Conector recto"/>
            <p:cNvCxnSpPr/>
            <p:nvPr/>
          </p:nvCxnSpPr>
          <p:spPr>
            <a:xfrm flipH="1">
              <a:off x="2758611" y="3855078"/>
              <a:ext cx="219183" cy="6275"/>
            </a:xfrm>
            <a:prstGeom prst="line">
              <a:avLst/>
            </a:prstGeom>
            <a:ln w="139700">
              <a:solidFill>
                <a:srgbClr val="92D050"/>
              </a:solidFill>
            </a:ln>
          </p:spPr>
          <p:style>
            <a:lnRef idx="1">
              <a:schemeClr val="accent1"/>
            </a:lnRef>
            <a:fillRef idx="0">
              <a:schemeClr val="accent1"/>
            </a:fillRef>
            <a:effectRef idx="0">
              <a:schemeClr val="accent1"/>
            </a:effectRef>
            <a:fontRef idx="minor">
              <a:schemeClr val="tx1"/>
            </a:fontRef>
          </p:style>
        </p:cxnSp>
        <p:sp>
          <p:nvSpPr>
            <p:cNvPr id="153" name="152 Rectángulo"/>
            <p:cNvSpPr/>
            <p:nvPr/>
          </p:nvSpPr>
          <p:spPr>
            <a:xfrm>
              <a:off x="2935949" y="3765119"/>
              <a:ext cx="45830" cy="194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54" name="153 Rectángulo"/>
            <p:cNvSpPr/>
            <p:nvPr/>
          </p:nvSpPr>
          <p:spPr>
            <a:xfrm>
              <a:off x="2758611" y="3763028"/>
              <a:ext cx="45829" cy="198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155" name="154 Conector recto"/>
            <p:cNvCxnSpPr/>
            <p:nvPr/>
          </p:nvCxnSpPr>
          <p:spPr>
            <a:xfrm flipH="1">
              <a:off x="2999712" y="3357173"/>
              <a:ext cx="309844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4554" name="155 CuadroTexto"/>
            <p:cNvSpPr txBox="1">
              <a:spLocks noChangeArrowheads="1"/>
            </p:cNvSpPr>
            <p:nvPr/>
          </p:nvSpPr>
          <p:spPr bwMode="auto">
            <a:xfrm>
              <a:off x="4430383" y="4129335"/>
              <a:ext cx="826690" cy="405654"/>
            </a:xfrm>
            <a:prstGeom prst="rect">
              <a:avLst/>
            </a:prstGeom>
            <a:noFill/>
            <a:ln w="9525">
              <a:noFill/>
              <a:miter lim="800000"/>
              <a:headEnd/>
              <a:tailEnd/>
            </a:ln>
          </p:spPr>
          <p:txBody>
            <a:bodyPr>
              <a:prstTxWarp prst="textNoShape">
                <a:avLst/>
              </a:prstTxWarp>
              <a:spAutoFit/>
            </a:bodyPr>
            <a:lstStyle/>
            <a:p>
              <a:r>
                <a:rPr lang="es-ES_tradnl" sz="1400"/>
                <a:t>ASU 4</a:t>
              </a:r>
              <a:endParaRPr lang="es-ES" sz="1400"/>
            </a:p>
          </p:txBody>
        </p:sp>
        <p:sp>
          <p:nvSpPr>
            <p:cNvPr id="64555" name="156 CuadroTexto"/>
            <p:cNvSpPr txBox="1">
              <a:spLocks noChangeArrowheads="1"/>
            </p:cNvSpPr>
            <p:nvPr/>
          </p:nvSpPr>
          <p:spPr bwMode="auto">
            <a:xfrm>
              <a:off x="3304075" y="4129335"/>
              <a:ext cx="801633" cy="307777"/>
            </a:xfrm>
            <a:prstGeom prst="rect">
              <a:avLst/>
            </a:prstGeom>
            <a:noFill/>
            <a:ln w="9525">
              <a:noFill/>
              <a:miter lim="800000"/>
              <a:headEnd/>
              <a:tailEnd/>
            </a:ln>
          </p:spPr>
          <p:txBody>
            <a:bodyPr>
              <a:prstTxWarp prst="textNoShape">
                <a:avLst/>
              </a:prstTxWarp>
              <a:spAutoFit/>
            </a:bodyPr>
            <a:lstStyle/>
            <a:p>
              <a:r>
                <a:rPr lang="es-ES_tradnl" sz="1400"/>
                <a:t>ASU 2</a:t>
              </a:r>
              <a:endParaRPr lang="es-ES" sz="1400"/>
            </a:p>
          </p:txBody>
        </p:sp>
        <p:sp>
          <p:nvSpPr>
            <p:cNvPr id="64556" name="157 CuadroTexto"/>
            <p:cNvSpPr txBox="1">
              <a:spLocks noChangeArrowheads="1"/>
            </p:cNvSpPr>
            <p:nvPr/>
          </p:nvSpPr>
          <p:spPr bwMode="auto">
            <a:xfrm>
              <a:off x="5534489" y="4129335"/>
              <a:ext cx="884475" cy="405654"/>
            </a:xfrm>
            <a:prstGeom prst="rect">
              <a:avLst/>
            </a:prstGeom>
            <a:noFill/>
            <a:ln w="9525">
              <a:noFill/>
              <a:miter lim="800000"/>
              <a:headEnd/>
              <a:tailEnd/>
            </a:ln>
          </p:spPr>
          <p:txBody>
            <a:bodyPr>
              <a:prstTxWarp prst="textNoShape">
                <a:avLst/>
              </a:prstTxWarp>
              <a:spAutoFit/>
            </a:bodyPr>
            <a:lstStyle/>
            <a:p>
              <a:r>
                <a:rPr lang="es-ES_tradnl" sz="1400"/>
                <a:t>ASU 6</a:t>
              </a:r>
              <a:endParaRPr lang="es-ES" sz="1400"/>
            </a:p>
          </p:txBody>
        </p:sp>
      </p:grpSp>
      <p:sp>
        <p:nvSpPr>
          <p:cNvPr id="64523" name="8 CuadroTexto"/>
          <p:cNvSpPr txBox="1">
            <a:spLocks noChangeArrowheads="1"/>
          </p:cNvSpPr>
          <p:nvPr/>
        </p:nvSpPr>
        <p:spPr bwMode="auto">
          <a:xfrm>
            <a:off x="733425" y="944563"/>
            <a:ext cx="8013700" cy="522287"/>
          </a:xfrm>
          <a:prstGeom prst="rect">
            <a:avLst/>
          </a:prstGeom>
          <a:noFill/>
          <a:ln w="9525">
            <a:noFill/>
            <a:miter lim="800000"/>
            <a:headEnd/>
            <a:tailEnd/>
          </a:ln>
        </p:spPr>
        <p:txBody>
          <a:bodyPr>
            <a:prstTxWarp prst="textNoShape">
              <a:avLst/>
            </a:prstTxWarp>
            <a:spAutoFit/>
          </a:bodyPr>
          <a:lstStyle/>
          <a:p>
            <a:r>
              <a:rPr lang="es-ES_tradnl" sz="1400"/>
              <a:t>As </a:t>
            </a:r>
            <a:r>
              <a:rPr lang="es-ES_tradnl" sz="1400">
                <a:solidFill>
                  <a:srgbClr val="000000"/>
                </a:solidFill>
              </a:rPr>
              <a:t>there will be only one DIF per plane, the distribution of the ASU boards in the plane will be rearranged to reduce the number of conections between the DIF and the plane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Espace réservé du numéro de diapositive 4"/>
          <p:cNvSpPr>
            <a:spLocks noGrp="1"/>
          </p:cNvSpPr>
          <p:nvPr>
            <p:ph type="sldNum" sz="quarter" idx="11"/>
          </p:nvPr>
        </p:nvSpPr>
        <p:spPr>
          <a:noFill/>
        </p:spPr>
        <p:txBody>
          <a:bodyPr/>
          <a:lstStyle/>
          <a:p>
            <a:fld id="{C5ED4958-4CED-DE45-A28B-2D3805BB86E7}" type="slidenum">
              <a:rPr lang="en-US" smtClean="0"/>
              <a:pPr/>
              <a:t>6</a:t>
            </a:fld>
            <a:endParaRPr lang="en-US" smtClean="0"/>
          </a:p>
        </p:txBody>
      </p:sp>
      <p:sp>
        <p:nvSpPr>
          <p:cNvPr id="55300" name="Text Box 10"/>
          <p:cNvSpPr txBox="1">
            <a:spLocks noChangeArrowheads="1"/>
          </p:cNvSpPr>
          <p:nvPr/>
        </p:nvSpPr>
        <p:spPr bwMode="auto">
          <a:xfrm>
            <a:off x="6046788" y="5029200"/>
            <a:ext cx="1878012" cy="365125"/>
          </a:xfrm>
          <a:prstGeom prst="rect">
            <a:avLst/>
          </a:prstGeom>
          <a:noFill/>
          <a:ln w="9525">
            <a:noFill/>
            <a:round/>
            <a:headEnd/>
            <a:tailEnd/>
          </a:ln>
        </p:spPr>
        <p:txBody>
          <a:bodyPr wrap="none" lIns="90000" tIns="45000" rIns="90000" bIns="45000">
            <a:prstTxWarp prst="textNoShape">
              <a:avLst/>
            </a:prstTxWarp>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rPr>
              <a:t>6mm(active area) + 5mm(steel) =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a:solidFill>
                  <a:srgbClr val="FFFFFF"/>
                </a:solidFill>
              </a:rPr>
              <a:t>11 mm thickness</a:t>
            </a:r>
          </a:p>
        </p:txBody>
      </p:sp>
      <p:pic>
        <p:nvPicPr>
          <p:cNvPr id="55301" name="Picture 8"/>
          <p:cNvPicPr>
            <a:picLocks noChangeAspect="1" noChangeArrowheads="1"/>
          </p:cNvPicPr>
          <p:nvPr/>
        </p:nvPicPr>
        <p:blipFill>
          <a:blip r:embed="rId3"/>
          <a:srcRect/>
          <a:stretch>
            <a:fillRect/>
          </a:stretch>
        </p:blipFill>
        <p:spPr bwMode="auto">
          <a:xfrm>
            <a:off x="5254374" y="4876800"/>
            <a:ext cx="3280026" cy="1981200"/>
          </a:xfrm>
          <a:prstGeom prst="rect">
            <a:avLst/>
          </a:prstGeom>
          <a:noFill/>
          <a:ln w="9525">
            <a:noFill/>
            <a:round/>
            <a:headEnd/>
            <a:tailEnd/>
          </a:ln>
        </p:spPr>
      </p:pic>
      <p:grpSp>
        <p:nvGrpSpPr>
          <p:cNvPr id="18" name="Grouper 17"/>
          <p:cNvGrpSpPr/>
          <p:nvPr/>
        </p:nvGrpSpPr>
        <p:grpSpPr>
          <a:xfrm>
            <a:off x="5254374" y="762000"/>
            <a:ext cx="3356226" cy="1752600"/>
            <a:chOff x="3729518" y="457200"/>
            <a:chExt cx="4195282" cy="3048000"/>
          </a:xfrm>
        </p:grpSpPr>
        <p:grpSp>
          <p:nvGrpSpPr>
            <p:cNvPr id="2" name="Group 9"/>
            <p:cNvGrpSpPr>
              <a:grpSpLocks/>
            </p:cNvGrpSpPr>
            <p:nvPr/>
          </p:nvGrpSpPr>
          <p:grpSpPr bwMode="auto">
            <a:xfrm>
              <a:off x="5048250" y="457200"/>
              <a:ext cx="2876550" cy="3048000"/>
              <a:chOff x="3243" y="28"/>
              <a:chExt cx="1812" cy="2165"/>
            </a:xfrm>
          </p:grpSpPr>
          <p:pic>
            <p:nvPicPr>
              <p:cNvPr id="55307" name="Picture 10"/>
              <p:cNvPicPr>
                <a:picLocks noChangeAspect="1" noChangeArrowheads="1"/>
              </p:cNvPicPr>
              <p:nvPr/>
            </p:nvPicPr>
            <p:blipFill>
              <a:blip r:embed="rId4"/>
              <a:srcRect/>
              <a:stretch>
                <a:fillRect/>
              </a:stretch>
            </p:blipFill>
            <p:spPr bwMode="auto">
              <a:xfrm>
                <a:off x="3546" y="360"/>
                <a:ext cx="1510" cy="1532"/>
              </a:xfrm>
              <a:prstGeom prst="rect">
                <a:avLst/>
              </a:prstGeom>
              <a:noFill/>
              <a:ln w="9525">
                <a:noFill/>
                <a:round/>
                <a:headEnd/>
                <a:tailEnd/>
              </a:ln>
            </p:spPr>
          </p:pic>
          <p:sp>
            <p:nvSpPr>
              <p:cNvPr id="55308" name="Text Box 11"/>
              <p:cNvSpPr txBox="1">
                <a:spLocks noChangeArrowheads="1"/>
              </p:cNvSpPr>
              <p:nvPr/>
            </p:nvSpPr>
            <p:spPr bwMode="auto">
              <a:xfrm>
                <a:off x="4087" y="1944"/>
                <a:ext cx="105" cy="250"/>
              </a:xfrm>
              <a:prstGeom prst="rect">
                <a:avLst/>
              </a:prstGeom>
              <a:noFill/>
              <a:ln w="9525">
                <a:noFill/>
                <a:round/>
                <a:headEnd/>
                <a:tailEnd/>
              </a:ln>
            </p:spPr>
            <p:txBody>
              <a:bodyPr wrap="none" anchor="ctr">
                <a:prstTxWarp prst="textNoShape">
                  <a:avLst/>
                </a:prstTxWarp>
              </a:bodyPr>
              <a:lstStyle/>
              <a:p>
                <a:endParaRPr lang="fr-FR"/>
              </a:p>
            </p:txBody>
          </p:sp>
          <p:sp>
            <p:nvSpPr>
              <p:cNvPr id="55309" name="Line 12"/>
              <p:cNvSpPr>
                <a:spLocks noChangeShapeType="1"/>
              </p:cNvSpPr>
              <p:nvPr/>
            </p:nvSpPr>
            <p:spPr bwMode="auto">
              <a:xfrm flipH="1">
                <a:off x="3461" y="273"/>
                <a:ext cx="1568" cy="17"/>
              </a:xfrm>
              <a:prstGeom prst="line">
                <a:avLst/>
              </a:prstGeom>
              <a:noFill/>
              <a:ln w="12600">
                <a:solidFill>
                  <a:srgbClr val="FF0000"/>
                </a:solidFill>
                <a:miter lim="800000"/>
                <a:headEnd type="triangle" w="med" len="med"/>
                <a:tailEnd type="triangle" w="med" len="med"/>
              </a:ln>
            </p:spPr>
            <p:txBody>
              <a:bodyPr>
                <a:prstTxWarp prst="textNoShape">
                  <a:avLst/>
                </a:prstTxWarp>
              </a:bodyPr>
              <a:lstStyle/>
              <a:p>
                <a:endParaRPr lang="en-GB"/>
              </a:p>
            </p:txBody>
          </p:sp>
          <p:sp>
            <p:nvSpPr>
              <p:cNvPr id="55310" name="Text Box 13"/>
              <p:cNvSpPr txBox="1">
                <a:spLocks noChangeArrowheads="1"/>
              </p:cNvSpPr>
              <p:nvPr/>
            </p:nvSpPr>
            <p:spPr bwMode="auto">
              <a:xfrm>
                <a:off x="4010" y="28"/>
                <a:ext cx="594" cy="232"/>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a:solidFill>
                      <a:srgbClr val="000000"/>
                    </a:solidFill>
                  </a:rPr>
                  <a:t>4.7 mm</a:t>
                </a:r>
              </a:p>
            </p:txBody>
          </p:sp>
          <p:grpSp>
            <p:nvGrpSpPr>
              <p:cNvPr id="3" name="Group 14"/>
              <p:cNvGrpSpPr>
                <a:grpSpLocks/>
              </p:cNvGrpSpPr>
              <p:nvPr/>
            </p:nvGrpSpPr>
            <p:grpSpPr bwMode="auto">
              <a:xfrm>
                <a:off x="3243" y="301"/>
                <a:ext cx="244" cy="1562"/>
                <a:chOff x="3243" y="301"/>
                <a:chExt cx="244" cy="1562"/>
              </a:xfrm>
            </p:grpSpPr>
            <p:sp>
              <p:nvSpPr>
                <p:cNvPr id="55312" name="Line 15"/>
                <p:cNvSpPr>
                  <a:spLocks noChangeShapeType="1"/>
                </p:cNvSpPr>
                <p:nvPr/>
              </p:nvSpPr>
              <p:spPr bwMode="auto">
                <a:xfrm flipH="1" flipV="1">
                  <a:off x="3475" y="301"/>
                  <a:ext cx="12" cy="1562"/>
                </a:xfrm>
                <a:prstGeom prst="line">
                  <a:avLst/>
                </a:prstGeom>
                <a:noFill/>
                <a:ln w="12600">
                  <a:solidFill>
                    <a:srgbClr val="FF0000"/>
                  </a:solidFill>
                  <a:miter lim="800000"/>
                  <a:headEnd type="triangle" w="med" len="med"/>
                  <a:tailEnd type="triangle" w="med" len="med"/>
                </a:ln>
              </p:spPr>
              <p:txBody>
                <a:bodyPr>
                  <a:prstTxWarp prst="textNoShape">
                    <a:avLst/>
                  </a:prstTxWarp>
                </a:bodyPr>
                <a:lstStyle/>
                <a:p>
                  <a:endParaRPr lang="en-GB"/>
                </a:p>
              </p:txBody>
            </p:sp>
            <p:sp>
              <p:nvSpPr>
                <p:cNvPr id="55313" name="Text Box 16"/>
                <p:cNvSpPr txBox="1">
                  <a:spLocks noChangeArrowheads="1"/>
                </p:cNvSpPr>
                <p:nvPr/>
              </p:nvSpPr>
              <p:spPr bwMode="auto">
                <a:xfrm rot="-5400000">
                  <a:off x="3082" y="964"/>
                  <a:ext cx="554" cy="232"/>
                </a:xfrm>
                <a:prstGeom prst="rect">
                  <a:avLst/>
                </a:prstGeom>
                <a:noFill/>
                <a:ln w="9525">
                  <a:noFill/>
                  <a:round/>
                  <a:headEnd/>
                  <a:tailEnd/>
                </a:ln>
              </p:spPr>
              <p:txBody>
                <a:bodyPr wrap="none"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fr-FR">
                      <a:solidFill>
                        <a:srgbClr val="000000"/>
                      </a:solidFill>
                    </a:rPr>
                    <a:t>4.3mm</a:t>
                  </a:r>
                </a:p>
              </p:txBody>
            </p:sp>
          </p:grpSp>
        </p:grpSp>
        <p:pic>
          <p:nvPicPr>
            <p:cNvPr id="55303" name="Picture 2"/>
            <p:cNvPicPr>
              <a:picLocks noChangeAspect="1" noChangeArrowheads="1"/>
            </p:cNvPicPr>
            <p:nvPr/>
          </p:nvPicPr>
          <p:blipFill>
            <a:blip r:embed="rId5"/>
            <a:srcRect/>
            <a:stretch>
              <a:fillRect/>
            </a:stretch>
          </p:blipFill>
          <p:spPr bwMode="auto">
            <a:xfrm>
              <a:off x="3729518" y="783821"/>
              <a:ext cx="1281112" cy="2143125"/>
            </a:xfrm>
            <a:prstGeom prst="rect">
              <a:avLst/>
            </a:prstGeom>
            <a:noFill/>
            <a:ln w="9525">
              <a:noFill/>
              <a:round/>
              <a:headEnd/>
              <a:tailEnd/>
            </a:ln>
          </p:spPr>
        </p:pic>
      </p:grpSp>
      <p:sp>
        <p:nvSpPr>
          <p:cNvPr id="55304" name="Rectangle 25"/>
          <p:cNvSpPr>
            <a:spLocks noChangeArrowheads="1"/>
          </p:cNvSpPr>
          <p:nvPr/>
        </p:nvSpPr>
        <p:spPr bwMode="auto">
          <a:xfrm>
            <a:off x="76200" y="685800"/>
            <a:ext cx="6705600" cy="2062103"/>
          </a:xfrm>
          <a:prstGeom prst="rect">
            <a:avLst/>
          </a:prstGeom>
          <a:noFill/>
          <a:ln w="9525">
            <a:noFill/>
            <a:miter lim="800000"/>
            <a:headEnd/>
            <a:tailEnd/>
          </a:ln>
        </p:spPr>
        <p:txBody>
          <a:bodyPr>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smtClean="0">
                <a:solidFill>
                  <a:srgbClr val="000000"/>
                </a:solidFill>
                <a:latin typeface="Verdana" charset="0"/>
              </a:rPr>
              <a:t>ASIC: HARDROC</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smtClean="0">
                <a:solidFill>
                  <a:srgbClr val="000000"/>
                </a:solidFill>
                <a:latin typeface="Verdana" charset="0"/>
              </a:rPr>
              <a:t>64 channels, trigger </a:t>
            </a:r>
            <a:r>
              <a:rPr lang="en-US" sz="1600" dirty="0">
                <a:solidFill>
                  <a:srgbClr val="000000"/>
                </a:solidFill>
                <a:latin typeface="Verdana" charset="0"/>
              </a:rPr>
              <a:t>less </a:t>
            </a:r>
            <a:r>
              <a:rPr lang="en-US" sz="1600" dirty="0" smtClean="0">
                <a:solidFill>
                  <a:srgbClr val="000000"/>
                </a:solidFill>
                <a:latin typeface="Verdana" charset="0"/>
              </a:rPr>
              <a:t>mode,  memory depth:</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smtClean="0">
                <a:solidFill>
                  <a:srgbClr val="000000"/>
                </a:solidFill>
                <a:latin typeface="Verdana" charset="0"/>
              </a:rPr>
              <a:t>127 events</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smtClean="0">
                <a:solidFill>
                  <a:srgbClr val="000000"/>
                </a:solidFill>
                <a:latin typeface="Verdana" charset="0"/>
              </a:rPr>
              <a:t>2-bit readout :   </a:t>
            </a:r>
            <a:r>
              <a:rPr lang="en-US" sz="1600" dirty="0" smtClean="0">
                <a:solidFill>
                  <a:srgbClr val="F13535"/>
                </a:solidFill>
                <a:latin typeface="Verdana" charset="0"/>
              </a:rPr>
              <a:t>3 thresholds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smtClean="0">
                <a:solidFill>
                  <a:srgbClr val="000000"/>
                </a:solidFill>
                <a:latin typeface="Verdana" charset="0"/>
              </a:rPr>
              <a:t>Dynamic range</a:t>
            </a:r>
            <a:r>
              <a:rPr lang="en-US" sz="1600" dirty="0">
                <a:solidFill>
                  <a:srgbClr val="000000"/>
                </a:solidFill>
                <a:latin typeface="Verdana" charset="0"/>
              </a:rPr>
              <a:t>: </a:t>
            </a:r>
            <a:r>
              <a:rPr lang="en-US" sz="1600" dirty="0">
                <a:solidFill>
                  <a:srgbClr val="FF0000"/>
                </a:solidFill>
                <a:latin typeface="Verdana" charset="0"/>
              </a:rPr>
              <a:t>10 fC-15 </a:t>
            </a:r>
            <a:r>
              <a:rPr lang="en-US" sz="1600" dirty="0" err="1" smtClean="0">
                <a:solidFill>
                  <a:srgbClr val="FF0000"/>
                </a:solidFill>
                <a:latin typeface="Verdana" charset="0"/>
              </a:rPr>
              <a:t>pC</a:t>
            </a:r>
            <a:endParaRPr lang="en-US" sz="1600" dirty="0" smtClean="0">
              <a:solidFill>
                <a:srgbClr val="FF0000"/>
              </a:solidFill>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a:solidFill>
                  <a:srgbClr val="000000"/>
                </a:solidFill>
                <a:latin typeface="Verdana" charset="0"/>
              </a:rPr>
              <a:t>Gain correction </a:t>
            </a:r>
            <a:r>
              <a:rPr lang="en-US" sz="1600" dirty="0" err="1">
                <a:solidFill>
                  <a:srgbClr val="000000"/>
                </a:solidFill>
                <a:latin typeface="Wingdings" charset="2"/>
              </a:rPr>
              <a:t></a:t>
            </a:r>
            <a:r>
              <a:rPr lang="en-US" sz="1600" dirty="0">
                <a:solidFill>
                  <a:srgbClr val="000000"/>
                </a:solidFill>
                <a:latin typeface="Verdana" charset="0"/>
              </a:rPr>
              <a:t> </a:t>
            </a:r>
            <a:r>
              <a:rPr lang="en-US" sz="1600" dirty="0" smtClean="0">
                <a:solidFill>
                  <a:srgbClr val="FF0000"/>
                </a:solidFill>
                <a:latin typeface="Verdana" charset="0"/>
              </a:rPr>
              <a:t>uniformity</a:t>
            </a:r>
          </a:p>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dirty="0" smtClean="0">
                <a:solidFill>
                  <a:srgbClr val="000000"/>
                </a:solidFill>
                <a:latin typeface="Verdana" charset="0"/>
              </a:rPr>
              <a:t>Power-</a:t>
            </a:r>
            <a:r>
              <a:rPr lang="en-US" sz="1600" dirty="0">
                <a:solidFill>
                  <a:srgbClr val="000000"/>
                </a:solidFill>
                <a:latin typeface="Verdana" charset="0"/>
              </a:rPr>
              <a:t>p</a:t>
            </a:r>
            <a:r>
              <a:rPr lang="en-US" sz="1600" dirty="0" smtClean="0">
                <a:solidFill>
                  <a:srgbClr val="000000"/>
                </a:solidFill>
                <a:latin typeface="Verdana" charset="0"/>
              </a:rPr>
              <a:t>ulsed </a:t>
            </a:r>
            <a:r>
              <a:rPr lang="en-US" sz="1600" dirty="0" err="1" smtClean="0">
                <a:solidFill>
                  <a:srgbClr val="000000"/>
                </a:solidFill>
                <a:latin typeface="Wingdings" charset="2"/>
              </a:rPr>
              <a:t></a:t>
            </a:r>
            <a:r>
              <a:rPr lang="en-US" sz="1600" dirty="0" smtClean="0">
                <a:solidFill>
                  <a:srgbClr val="000000"/>
                </a:solidFill>
                <a:latin typeface="Verdana" charset="0"/>
              </a:rPr>
              <a:t> </a:t>
            </a:r>
            <a:r>
              <a:rPr lang="en-US" sz="1600" dirty="0" smtClean="0">
                <a:solidFill>
                  <a:srgbClr val="FF0000"/>
                </a:solidFill>
                <a:latin typeface="Verdana" charset="0"/>
              </a:rPr>
              <a:t>reduced power consumption</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dirty="0" smtClean="0">
              <a:solidFill>
                <a:srgbClr val="FF0000"/>
              </a:solidFill>
              <a:latin typeface="Verdana" charset="0"/>
            </a:endParaRP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1600" dirty="0">
              <a:solidFill>
                <a:srgbClr val="FF0000"/>
              </a:solidFill>
              <a:latin typeface="Verdana" charset="0"/>
            </a:endParaRPr>
          </a:p>
        </p:txBody>
      </p:sp>
      <p:sp>
        <p:nvSpPr>
          <p:cNvPr id="55306" name="ZoneTexte 27"/>
          <p:cNvSpPr txBox="1">
            <a:spLocks noChangeArrowheads="1"/>
          </p:cNvSpPr>
          <p:nvPr/>
        </p:nvSpPr>
        <p:spPr bwMode="auto">
          <a:xfrm>
            <a:off x="76200" y="4798873"/>
            <a:ext cx="5330574" cy="1754327"/>
          </a:xfrm>
          <a:prstGeom prst="rect">
            <a:avLst/>
          </a:prstGeom>
          <a:noFill/>
          <a:ln w="9525">
            <a:noFill/>
            <a:miter lim="800000"/>
            <a:headEnd/>
            <a:tailEnd/>
          </a:ln>
        </p:spPr>
        <p:txBody>
          <a:bodyPr wrap="square">
            <a:prstTxWarp prst="textNoShape">
              <a:avLst/>
            </a:prstTxWarp>
            <a:spAutoFit/>
          </a:bodyPr>
          <a:lstStyle/>
          <a:p>
            <a:r>
              <a:rPr lang="en-US" dirty="0">
                <a:solidFill>
                  <a:srgbClr val="000000"/>
                </a:solidFill>
              </a:rPr>
              <a:t>Printed Circuit Boards (PCB) were designed to reduce the </a:t>
            </a:r>
            <a:r>
              <a:rPr lang="en-US" dirty="0" err="1">
                <a:solidFill>
                  <a:srgbClr val="000000"/>
                </a:solidFill>
              </a:rPr>
              <a:t>x</a:t>
            </a:r>
            <a:r>
              <a:rPr lang="en-US" dirty="0">
                <a:solidFill>
                  <a:srgbClr val="000000"/>
                </a:solidFill>
              </a:rPr>
              <a:t>-talk with 8-layer structure and buried </a:t>
            </a:r>
            <a:r>
              <a:rPr lang="en-US" dirty="0" err="1">
                <a:solidFill>
                  <a:srgbClr val="000000"/>
                </a:solidFill>
              </a:rPr>
              <a:t>vias</a:t>
            </a:r>
            <a:r>
              <a:rPr lang="en-US" dirty="0" smtClean="0">
                <a:solidFill>
                  <a:srgbClr val="000000"/>
                </a:solidFill>
              </a:rPr>
              <a:t>.</a:t>
            </a:r>
          </a:p>
          <a:p>
            <a:r>
              <a:rPr lang="en-US" dirty="0" smtClean="0">
                <a:solidFill>
                  <a:srgbClr val="000000"/>
                </a:solidFill>
              </a:rPr>
              <a:t>Tiny </a:t>
            </a:r>
            <a:r>
              <a:rPr lang="en-US" dirty="0">
                <a:solidFill>
                  <a:srgbClr val="000000"/>
                </a:solidFill>
              </a:rPr>
              <a:t>connectors were used to connect the PCB two by two</a:t>
            </a:r>
            <a:r>
              <a:rPr lang="en-US" dirty="0" smtClean="0">
                <a:solidFill>
                  <a:srgbClr val="000000"/>
                </a:solidFill>
              </a:rPr>
              <a:t> </a:t>
            </a:r>
            <a:r>
              <a:rPr lang="en-US" dirty="0">
                <a:solidFill>
                  <a:srgbClr val="000000"/>
                </a:solidFill>
              </a:rPr>
              <a:t>(</a:t>
            </a:r>
            <a:r>
              <a:rPr lang="en-US" dirty="0" smtClean="0">
                <a:solidFill>
                  <a:srgbClr val="000000"/>
                </a:solidFill>
              </a:rPr>
              <a:t>the </a:t>
            </a:r>
            <a:r>
              <a:rPr lang="en-US" dirty="0">
                <a:solidFill>
                  <a:srgbClr val="000000"/>
                </a:solidFill>
              </a:rPr>
              <a:t>24X2 ASIC are daisy-</a:t>
            </a:r>
            <a:r>
              <a:rPr lang="en-US" dirty="0" smtClean="0">
                <a:solidFill>
                  <a:srgbClr val="000000"/>
                </a:solidFill>
              </a:rPr>
              <a:t>chained).</a:t>
            </a:r>
          </a:p>
          <a:p>
            <a:r>
              <a:rPr lang="en-US" dirty="0" smtClean="0">
                <a:solidFill>
                  <a:srgbClr val="000000"/>
                </a:solidFill>
              </a:rPr>
              <a:t>DAQ </a:t>
            </a:r>
            <a:r>
              <a:rPr lang="en-US" dirty="0">
                <a:solidFill>
                  <a:srgbClr val="000000"/>
                </a:solidFill>
              </a:rPr>
              <a:t>board (DIF) was developed to transmit  fast commands and data to/from </a:t>
            </a:r>
            <a:r>
              <a:rPr lang="en-US" dirty="0" err="1">
                <a:solidFill>
                  <a:srgbClr val="000000"/>
                </a:solidFill>
              </a:rPr>
              <a:t>ASICs</a:t>
            </a:r>
            <a:r>
              <a:rPr lang="en-US" dirty="0">
                <a:solidFill>
                  <a:srgbClr val="000000"/>
                </a:solidFill>
              </a:rPr>
              <a:t>. </a:t>
            </a:r>
          </a:p>
        </p:txBody>
      </p:sp>
      <p:pic>
        <p:nvPicPr>
          <p:cNvPr id="19" name="Image 3" descr="PP2.png"/>
          <p:cNvPicPr>
            <a:picLocks noChangeAspect="1"/>
          </p:cNvPicPr>
          <p:nvPr/>
        </p:nvPicPr>
        <p:blipFill>
          <a:blip r:embed="rId6"/>
          <a:srcRect/>
          <a:stretch>
            <a:fillRect/>
          </a:stretch>
        </p:blipFill>
        <p:spPr bwMode="auto">
          <a:xfrm>
            <a:off x="5257800" y="2514600"/>
            <a:ext cx="3276600" cy="2209800"/>
          </a:xfrm>
          <a:prstGeom prst="rect">
            <a:avLst/>
          </a:prstGeom>
          <a:noFill/>
          <a:ln w="9525">
            <a:noFill/>
            <a:miter lim="800000"/>
            <a:headEnd/>
            <a:tailEnd/>
          </a:ln>
        </p:spPr>
      </p:pic>
      <p:grpSp>
        <p:nvGrpSpPr>
          <p:cNvPr id="22" name="Grouper 21"/>
          <p:cNvGrpSpPr/>
          <p:nvPr/>
        </p:nvGrpSpPr>
        <p:grpSpPr>
          <a:xfrm>
            <a:off x="152401" y="2514600"/>
            <a:ext cx="4724399" cy="2209800"/>
            <a:chOff x="76201" y="2362200"/>
            <a:chExt cx="4724399" cy="2209800"/>
          </a:xfrm>
        </p:grpSpPr>
        <p:pic>
          <p:nvPicPr>
            <p:cNvPr id="20" name="Image 19" descr="SCurves_one_asic_No_Correc_fC.pdf"/>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76201" y="2362200"/>
              <a:ext cx="2362200" cy="2209800"/>
            </a:xfrm>
            <a:prstGeom prst="rect">
              <a:avLst/>
            </a:prstGeom>
          </p:spPr>
        </p:pic>
        <p:pic>
          <p:nvPicPr>
            <p:cNvPr id="21" name="Image 20" descr="SCurves_one_asic_Correc_fC.pdf"/>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2438400" y="2362201"/>
              <a:ext cx="2362200" cy="2209799"/>
            </a:xfrm>
            <a:prstGeom prst="rect">
              <a:avLst/>
            </a:prstGeom>
          </p:spPr>
        </p:pic>
      </p:grpSp>
      <p:sp>
        <p:nvSpPr>
          <p:cNvPr id="23" name="Titre 1"/>
          <p:cNvSpPr>
            <a:spLocks noGrp="1"/>
          </p:cNvSpPr>
          <p:nvPr>
            <p:ph type="title"/>
          </p:nvPr>
        </p:nvSpPr>
        <p:spPr>
          <a:xfrm>
            <a:off x="153987" y="76200"/>
            <a:ext cx="7313613" cy="533400"/>
          </a:xfrm>
        </p:spPr>
        <p:txBody>
          <a:bodyPr/>
          <a:lstStyle/>
          <a:p>
            <a:pPr algn="l"/>
            <a:r>
              <a:rPr lang="en-GB" sz="2000" b="1" dirty="0" smtClean="0">
                <a:latin typeface="Verdana"/>
                <a:cs typeface="Verdana"/>
              </a:rPr>
              <a:t>Electronics readout development</a:t>
            </a:r>
            <a:endParaRPr lang="en-GB" sz="2000" b="1" dirty="0">
              <a:latin typeface="Verdana"/>
              <a:cs typeface="Verdan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Espace réservé du numéro de diapositive 4"/>
          <p:cNvSpPr>
            <a:spLocks noGrp="1"/>
          </p:cNvSpPr>
          <p:nvPr>
            <p:ph type="sldNum" sz="quarter" idx="11"/>
          </p:nvPr>
        </p:nvSpPr>
        <p:spPr>
          <a:noFill/>
        </p:spPr>
        <p:txBody>
          <a:bodyPr/>
          <a:lstStyle/>
          <a:p>
            <a:fld id="{EB9EE16B-10A2-3447-8C90-A4AC255DEC50}" type="slidenum">
              <a:rPr lang="en-US"/>
              <a:pPr/>
              <a:t>60</a:t>
            </a:fld>
            <a:endParaRPr lang="en-US"/>
          </a:p>
        </p:txBody>
      </p:sp>
      <p:pic>
        <p:nvPicPr>
          <p:cNvPr id="75779" name="Picture 2" descr="DAQ-2_scheme"/>
          <p:cNvPicPr>
            <a:picLocks noChangeAspect="1" noChangeArrowheads="1"/>
          </p:cNvPicPr>
          <p:nvPr/>
        </p:nvPicPr>
        <p:blipFill>
          <a:blip r:embed="rId2"/>
          <a:srcRect/>
          <a:stretch>
            <a:fillRect/>
          </a:stretch>
        </p:blipFill>
        <p:spPr bwMode="auto">
          <a:xfrm>
            <a:off x="609600" y="838200"/>
            <a:ext cx="8153400" cy="4572000"/>
          </a:xfrm>
          <a:prstGeom prst="rect">
            <a:avLst/>
          </a:prstGeom>
          <a:noFill/>
          <a:ln w="9525">
            <a:noFill/>
            <a:miter lim="800000"/>
            <a:headEnd/>
            <a:tailEnd/>
          </a:ln>
        </p:spPr>
      </p:pic>
      <p:sp>
        <p:nvSpPr>
          <p:cNvPr id="75780" name="Text Box 4"/>
          <p:cNvSpPr txBox="1">
            <a:spLocks noChangeArrowheads="1"/>
          </p:cNvSpPr>
          <p:nvPr/>
        </p:nvSpPr>
        <p:spPr bwMode="auto">
          <a:xfrm>
            <a:off x="457200" y="6232525"/>
            <a:ext cx="3303588" cy="396875"/>
          </a:xfrm>
          <a:prstGeom prst="rect">
            <a:avLst/>
          </a:prstGeom>
          <a:noFill/>
          <a:ln w="9525">
            <a:noFill/>
            <a:miter lim="800000"/>
            <a:headEnd/>
            <a:tailEnd/>
          </a:ln>
        </p:spPr>
        <p:txBody>
          <a:bodyPr>
            <a:prstTxWarp prst="textNoShape">
              <a:avLst/>
            </a:prstTxWarp>
            <a:spAutoFit/>
          </a:bodyPr>
          <a:lstStyle/>
          <a:p>
            <a:endParaRPr lang="fr-FR" sz="2000"/>
          </a:p>
        </p:txBody>
      </p:sp>
      <p:sp>
        <p:nvSpPr>
          <p:cNvPr id="8" name="ZoneTexte 7"/>
          <p:cNvSpPr txBox="1"/>
          <p:nvPr/>
        </p:nvSpPr>
        <p:spPr>
          <a:xfrm>
            <a:off x="533400" y="457200"/>
            <a:ext cx="2438400" cy="369888"/>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a:prstTxWarp prst="textNoShape">
              <a:avLst/>
            </a:prstTxWarp>
            <a:spAutoFit/>
          </a:bodyPr>
          <a:lstStyle/>
          <a:p>
            <a:pPr>
              <a:defRPr/>
            </a:pPr>
            <a:r>
              <a:rPr lang="en-US" dirty="0">
                <a:solidFill>
                  <a:srgbClr val="000000"/>
                </a:solidFill>
              </a:rPr>
              <a:t>Acquisition system</a:t>
            </a:r>
          </a:p>
        </p:txBody>
      </p:sp>
      <p:sp>
        <p:nvSpPr>
          <p:cNvPr id="75782" name="ZoneTexte 5"/>
          <p:cNvSpPr txBox="1">
            <a:spLocks noChangeArrowheads="1"/>
          </p:cNvSpPr>
          <p:nvPr/>
        </p:nvSpPr>
        <p:spPr bwMode="auto">
          <a:xfrm>
            <a:off x="533400" y="5867400"/>
            <a:ext cx="8382000" cy="646113"/>
          </a:xfrm>
          <a:prstGeom prst="rect">
            <a:avLst/>
          </a:prstGeom>
          <a:noFill/>
          <a:ln w="9525">
            <a:noFill/>
            <a:miter lim="800000"/>
            <a:headEnd/>
            <a:tailEnd/>
          </a:ln>
        </p:spPr>
        <p:txBody>
          <a:bodyPr>
            <a:prstTxWarp prst="textNoShape">
              <a:avLst/>
            </a:prstTxWarp>
            <a:spAutoFit/>
          </a:bodyPr>
          <a:lstStyle/>
          <a:p>
            <a:r>
              <a:rPr lang="en-US">
                <a:solidFill>
                  <a:srgbClr val="000000"/>
                </a:solidFill>
              </a:rPr>
              <a:t>This scheme failed and was replaced by a hybrid one using both the DCC( fast commands, synchronization, ramful) and USB( data collection).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8" name="ZoneTexte 5"/>
          <p:cNvSpPr txBox="1">
            <a:spLocks noChangeArrowheads="1"/>
          </p:cNvSpPr>
          <p:nvPr/>
        </p:nvSpPr>
        <p:spPr bwMode="auto">
          <a:xfrm>
            <a:off x="304800" y="163512"/>
            <a:ext cx="4267200" cy="400110"/>
          </a:xfrm>
          <a:prstGeom prst="rect">
            <a:avLst/>
          </a:prstGeom>
          <a:noFill/>
          <a:ln w="9525">
            <a:noFill/>
            <a:miter lim="800000"/>
            <a:headEnd/>
            <a:tailEnd/>
          </a:ln>
        </p:spPr>
        <p:txBody>
          <a:bodyPr>
            <a:prstTxWarp prst="textNoShape">
              <a:avLst/>
            </a:prstTxWarp>
            <a:spAutoFit/>
          </a:bodyPr>
          <a:lstStyle/>
          <a:p>
            <a:r>
              <a:rPr lang="en-US" sz="2000" b="1" dirty="0">
                <a:solidFill>
                  <a:schemeClr val="tx1"/>
                </a:solidFill>
                <a:latin typeface="Verdana"/>
                <a:cs typeface="Verdana"/>
              </a:rPr>
              <a:t>SDHCAL acquisition system</a:t>
            </a:r>
          </a:p>
        </p:txBody>
      </p:sp>
      <p:grpSp>
        <p:nvGrpSpPr>
          <p:cNvPr id="2" name="Grouper 14"/>
          <p:cNvGrpSpPr/>
          <p:nvPr/>
        </p:nvGrpSpPr>
        <p:grpSpPr>
          <a:xfrm>
            <a:off x="317500" y="990601"/>
            <a:ext cx="7150100" cy="3809999"/>
            <a:chOff x="228600" y="457200"/>
            <a:chExt cx="7150100" cy="3809999"/>
          </a:xfrm>
        </p:grpSpPr>
        <p:pic>
          <p:nvPicPr>
            <p:cNvPr id="52226" name="Image 14" descr="Capture d’écran 2013-05-11 à 17.38.02.png"/>
            <p:cNvPicPr>
              <a:picLocks noChangeAspect="1"/>
            </p:cNvPicPr>
            <p:nvPr/>
          </p:nvPicPr>
          <p:blipFill>
            <a:blip r:embed="rId2"/>
            <a:srcRect/>
            <a:stretch>
              <a:fillRect/>
            </a:stretch>
          </p:blipFill>
          <p:spPr bwMode="auto">
            <a:xfrm rot="5400000">
              <a:off x="2514600" y="2596270"/>
              <a:ext cx="1565445" cy="1776413"/>
            </a:xfrm>
            <a:prstGeom prst="rect">
              <a:avLst/>
            </a:prstGeom>
            <a:noFill/>
            <a:ln w="9525">
              <a:noFill/>
              <a:miter lim="800000"/>
              <a:headEnd/>
              <a:tailEnd/>
            </a:ln>
          </p:spPr>
        </p:pic>
        <p:pic>
          <p:nvPicPr>
            <p:cNvPr id="52227" name="Image 4"/>
            <p:cNvPicPr>
              <a:picLocks noChangeAspect="1" noChangeArrowheads="1"/>
            </p:cNvPicPr>
            <p:nvPr/>
          </p:nvPicPr>
          <p:blipFill>
            <a:blip r:embed="rId3"/>
            <a:srcRect/>
            <a:stretch>
              <a:fillRect/>
            </a:stretch>
          </p:blipFill>
          <p:spPr bwMode="auto">
            <a:xfrm>
              <a:off x="228600" y="457200"/>
              <a:ext cx="7150100" cy="2667000"/>
            </a:xfrm>
            <a:prstGeom prst="rect">
              <a:avLst/>
            </a:prstGeom>
            <a:noFill/>
            <a:ln w="9525">
              <a:noFill/>
              <a:miter lim="800000"/>
              <a:headEnd/>
              <a:tailEnd/>
            </a:ln>
          </p:spPr>
        </p:pic>
        <p:pic>
          <p:nvPicPr>
            <p:cNvPr id="52229" name="Image 6"/>
            <p:cNvPicPr>
              <a:picLocks noChangeAspect="1" noChangeArrowheads="1"/>
            </p:cNvPicPr>
            <p:nvPr/>
          </p:nvPicPr>
          <p:blipFill>
            <a:blip r:embed="rId4"/>
            <a:srcRect/>
            <a:stretch>
              <a:fillRect/>
            </a:stretch>
          </p:blipFill>
          <p:spPr bwMode="auto">
            <a:xfrm>
              <a:off x="6197478" y="2743200"/>
              <a:ext cx="1117722" cy="1435100"/>
            </a:xfrm>
            <a:prstGeom prst="rect">
              <a:avLst/>
            </a:prstGeom>
            <a:noFill/>
            <a:ln w="9525">
              <a:noFill/>
              <a:miter lim="800000"/>
              <a:headEnd/>
              <a:tailEnd/>
            </a:ln>
          </p:spPr>
        </p:pic>
        <p:cxnSp>
          <p:nvCxnSpPr>
            <p:cNvPr id="52230" name="Connecteur droit avec flèche 9"/>
            <p:cNvCxnSpPr>
              <a:cxnSpLocks noChangeShapeType="1"/>
            </p:cNvCxnSpPr>
            <p:nvPr/>
          </p:nvCxnSpPr>
          <p:spPr bwMode="auto">
            <a:xfrm rot="16200000" flipH="1">
              <a:off x="5486400" y="2209800"/>
              <a:ext cx="685800" cy="533400"/>
            </a:xfrm>
            <a:prstGeom prst="straightConnector1">
              <a:avLst/>
            </a:prstGeom>
            <a:noFill/>
            <a:ln w="9525">
              <a:solidFill>
                <a:schemeClr val="tx1"/>
              </a:solidFill>
              <a:round/>
              <a:headEnd/>
              <a:tailEnd type="arrow" w="med" len="med"/>
            </a:ln>
          </p:spPr>
        </p:cxnSp>
        <p:cxnSp>
          <p:nvCxnSpPr>
            <p:cNvPr id="52231" name="Connecteur droit avec flèche 11"/>
            <p:cNvCxnSpPr>
              <a:cxnSpLocks noChangeShapeType="1"/>
            </p:cNvCxnSpPr>
            <p:nvPr/>
          </p:nvCxnSpPr>
          <p:spPr bwMode="auto">
            <a:xfrm rot="5400000">
              <a:off x="3148410" y="2413397"/>
              <a:ext cx="713581" cy="1588"/>
            </a:xfrm>
            <a:prstGeom prst="straightConnector1">
              <a:avLst/>
            </a:prstGeom>
            <a:noFill/>
            <a:ln w="9525">
              <a:solidFill>
                <a:schemeClr val="tx1"/>
              </a:solidFill>
              <a:round/>
              <a:headEnd/>
              <a:tailEnd type="arrow" w="med" len="med"/>
            </a:ln>
          </p:spPr>
        </p:cxnSp>
        <p:cxnSp>
          <p:nvCxnSpPr>
            <p:cNvPr id="52232" name="Connecteur droit avec flèche 13"/>
            <p:cNvCxnSpPr>
              <a:cxnSpLocks noChangeShapeType="1"/>
            </p:cNvCxnSpPr>
            <p:nvPr/>
          </p:nvCxnSpPr>
          <p:spPr bwMode="auto">
            <a:xfrm rot="5400000">
              <a:off x="2384511" y="2416090"/>
              <a:ext cx="568155" cy="3176"/>
            </a:xfrm>
            <a:prstGeom prst="straightConnector1">
              <a:avLst/>
            </a:prstGeom>
            <a:noFill/>
            <a:ln w="9525">
              <a:solidFill>
                <a:schemeClr val="tx1"/>
              </a:solidFill>
              <a:round/>
              <a:headEnd/>
              <a:tailEnd type="arrow" w="med" len="med"/>
            </a:ln>
          </p:spPr>
        </p:cxnSp>
      </p:grpSp>
      <p:sp>
        <p:nvSpPr>
          <p:cNvPr id="14" name="ZoneTexte 13"/>
          <p:cNvSpPr txBox="1"/>
          <p:nvPr/>
        </p:nvSpPr>
        <p:spPr>
          <a:xfrm>
            <a:off x="304800" y="4953000"/>
            <a:ext cx="7696200" cy="1846659"/>
          </a:xfrm>
          <a:prstGeom prst="rect">
            <a:avLst/>
          </a:prstGeom>
          <a:noFill/>
        </p:spPr>
        <p:txBody>
          <a:bodyPr wrap="square" rtlCol="0">
            <a:spAutoFit/>
          </a:bodyPr>
          <a:lstStyle/>
          <a:p>
            <a:pPr>
              <a:buFont typeface="Wingdings" charset="2"/>
              <a:buChar char="à"/>
            </a:pPr>
            <a:r>
              <a:rPr lang="en-GB" sz="1600" dirty="0" smtClean="0">
                <a:latin typeface="Verdana"/>
                <a:cs typeface="Verdana"/>
              </a:rPr>
              <a:t> Acquisition software was developed to deal with the output of large         </a:t>
            </a:r>
          </a:p>
          <a:p>
            <a:r>
              <a:rPr lang="en-GB" sz="1600" dirty="0" smtClean="0">
                <a:latin typeface="Verdana"/>
                <a:cs typeface="Verdana"/>
              </a:rPr>
              <a:t>   number of electronics channels (&gt; 460 000).</a:t>
            </a:r>
          </a:p>
          <a:p>
            <a:r>
              <a:rPr lang="en-GB" sz="1600" dirty="0" smtClean="0">
                <a:latin typeface="Verdana"/>
                <a:cs typeface="Verdana"/>
              </a:rPr>
              <a:t> </a:t>
            </a:r>
          </a:p>
          <a:p>
            <a:pPr>
              <a:buFont typeface="Wingdings" charset="2"/>
              <a:buChar char="à"/>
            </a:pPr>
            <a:r>
              <a:rPr lang="en-GB" sz="1600" dirty="0" smtClean="0">
                <a:latin typeface="Verdana"/>
                <a:cs typeface="Verdana"/>
              </a:rPr>
              <a:t> Oracle database used  for ASIC configurations and slow control.</a:t>
            </a:r>
          </a:p>
          <a:p>
            <a:pPr>
              <a:buFont typeface="Wingdings" charset="2"/>
              <a:buChar char="à"/>
            </a:pPr>
            <a:endParaRPr lang="en-GB" sz="1600" dirty="0">
              <a:latin typeface="Verdana"/>
              <a:cs typeface="Verdana"/>
              <a:sym typeface="Wingdings"/>
            </a:endParaRPr>
          </a:p>
          <a:p>
            <a:r>
              <a:rPr lang="en-GB" sz="1600" dirty="0" err="1" smtClean="0">
                <a:latin typeface="Verdana"/>
                <a:cs typeface="Verdana"/>
                <a:sym typeface="Wingdings"/>
              </a:rPr>
              <a:t></a:t>
            </a:r>
            <a:r>
              <a:rPr lang="en-GB" sz="1600" dirty="0" smtClean="0">
                <a:latin typeface="Verdana"/>
                <a:cs typeface="Verdana"/>
                <a:sym typeface="Wingdings"/>
              </a:rPr>
              <a:t> </a:t>
            </a:r>
            <a:r>
              <a:rPr lang="en-GB" sz="1600" dirty="0" smtClean="0">
                <a:latin typeface="Verdana"/>
                <a:cs typeface="Verdana"/>
              </a:rPr>
              <a:t>CMS </a:t>
            </a:r>
            <a:r>
              <a:rPr lang="en-GB" sz="1600" dirty="0" err="1" smtClean="0">
                <a:latin typeface="Verdana"/>
                <a:cs typeface="Verdana"/>
              </a:rPr>
              <a:t>Xdaq</a:t>
            </a:r>
            <a:r>
              <a:rPr lang="en-GB" sz="1600" dirty="0" smtClean="0">
                <a:latin typeface="Verdana"/>
                <a:cs typeface="Verdana"/>
              </a:rPr>
              <a:t> used to provide the DAQ framework. </a:t>
            </a:r>
          </a:p>
          <a:p>
            <a:r>
              <a:rPr lang="en-GB" dirty="0" smtClean="0"/>
              <a:t>   </a:t>
            </a: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Espace réservé du numéro de diapositive 4"/>
          <p:cNvSpPr>
            <a:spLocks noGrp="1"/>
          </p:cNvSpPr>
          <p:nvPr>
            <p:ph type="sldNum" sz="quarter" idx="11"/>
          </p:nvPr>
        </p:nvSpPr>
        <p:spPr>
          <a:noFill/>
        </p:spPr>
        <p:txBody>
          <a:bodyPr/>
          <a:lstStyle/>
          <a:p>
            <a:fld id="{BE5EDEF7-95C7-FE4D-8C26-78FEBC291CD4}" type="slidenum">
              <a:rPr lang="en-US" smtClean="0"/>
              <a:pPr/>
              <a:t>8</a:t>
            </a:fld>
            <a:endParaRPr lang="en-US" smtClean="0"/>
          </a:p>
        </p:txBody>
      </p:sp>
      <p:pic>
        <p:nvPicPr>
          <p:cNvPr id="58371" name="Picture 1"/>
          <p:cNvPicPr>
            <a:picLocks noChangeAspect="1" noChangeArrowheads="1"/>
          </p:cNvPicPr>
          <p:nvPr/>
        </p:nvPicPr>
        <p:blipFill>
          <a:blip r:embed="rId3"/>
          <a:srcRect/>
          <a:stretch>
            <a:fillRect/>
          </a:stretch>
        </p:blipFill>
        <p:spPr bwMode="auto">
          <a:xfrm>
            <a:off x="3581400" y="3048000"/>
            <a:ext cx="2667000" cy="2438400"/>
          </a:xfrm>
          <a:prstGeom prst="rect">
            <a:avLst/>
          </a:prstGeom>
          <a:noFill/>
          <a:ln w="9525">
            <a:noFill/>
            <a:round/>
            <a:headEnd/>
            <a:tailEnd/>
          </a:ln>
        </p:spPr>
      </p:pic>
      <p:pic>
        <p:nvPicPr>
          <p:cNvPr id="58372" name="Picture 2"/>
          <p:cNvPicPr>
            <a:picLocks noChangeAspect="1" noChangeArrowheads="1"/>
          </p:cNvPicPr>
          <p:nvPr/>
        </p:nvPicPr>
        <p:blipFill>
          <a:blip r:embed="rId4"/>
          <a:srcRect/>
          <a:stretch>
            <a:fillRect/>
          </a:stretch>
        </p:blipFill>
        <p:spPr bwMode="auto">
          <a:xfrm>
            <a:off x="6324600" y="3048000"/>
            <a:ext cx="2743200" cy="2438400"/>
          </a:xfrm>
          <a:prstGeom prst="rect">
            <a:avLst/>
          </a:prstGeom>
          <a:noFill/>
          <a:ln w="9525">
            <a:noFill/>
            <a:round/>
            <a:headEnd/>
            <a:tailEnd/>
          </a:ln>
        </p:spPr>
      </p:pic>
      <p:sp>
        <p:nvSpPr>
          <p:cNvPr id="58374" name="Text Box 10"/>
          <p:cNvSpPr txBox="1">
            <a:spLocks noChangeArrowheads="1"/>
          </p:cNvSpPr>
          <p:nvPr/>
        </p:nvSpPr>
        <p:spPr bwMode="auto">
          <a:xfrm>
            <a:off x="6553200" y="5045075"/>
            <a:ext cx="1878013" cy="365125"/>
          </a:xfrm>
          <a:prstGeom prst="rect">
            <a:avLst/>
          </a:prstGeom>
          <a:noFill/>
          <a:ln w="9525">
            <a:noFill/>
            <a:round/>
            <a:headEnd/>
            <a:tailEnd/>
          </a:ln>
        </p:spPr>
        <p:txBody>
          <a:bodyPr wrap="none" lIns="90000" tIns="45000" rIns="90000" bIns="45000">
            <a:prstTxWarp prst="textNoShape">
              <a:avLst/>
            </a:prstTxWarp>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FFFFFF"/>
                </a:solidFill>
              </a:rPr>
              <a:t>6mm(active ara) + 5mm(steel) = </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200" b="1">
                <a:solidFill>
                  <a:srgbClr val="FFFFFF"/>
                </a:solidFill>
              </a:rPr>
              <a:t>11 mm thickness</a:t>
            </a:r>
          </a:p>
        </p:txBody>
      </p:sp>
      <p:pic>
        <p:nvPicPr>
          <p:cNvPr id="58375" name="Picture 5"/>
          <p:cNvPicPr>
            <a:picLocks noChangeAspect="1" noChangeArrowheads="1"/>
          </p:cNvPicPr>
          <p:nvPr/>
        </p:nvPicPr>
        <p:blipFill>
          <a:blip r:embed="rId5"/>
          <a:srcRect/>
          <a:stretch>
            <a:fillRect/>
          </a:stretch>
        </p:blipFill>
        <p:spPr bwMode="auto">
          <a:xfrm>
            <a:off x="3581400" y="533400"/>
            <a:ext cx="2667000" cy="2438400"/>
          </a:xfrm>
          <a:prstGeom prst="rect">
            <a:avLst/>
          </a:prstGeom>
          <a:noFill/>
          <a:ln w="9525">
            <a:noFill/>
            <a:round/>
            <a:headEnd/>
            <a:tailEnd/>
          </a:ln>
        </p:spPr>
      </p:pic>
      <p:pic>
        <p:nvPicPr>
          <p:cNvPr id="58376" name="Picture 4"/>
          <p:cNvPicPr>
            <a:picLocks noChangeAspect="1" noChangeArrowheads="1"/>
          </p:cNvPicPr>
          <p:nvPr/>
        </p:nvPicPr>
        <p:blipFill>
          <a:blip r:embed="rId6"/>
          <a:srcRect/>
          <a:stretch>
            <a:fillRect/>
          </a:stretch>
        </p:blipFill>
        <p:spPr bwMode="auto">
          <a:xfrm>
            <a:off x="6324600" y="533400"/>
            <a:ext cx="2743200" cy="2438400"/>
          </a:xfrm>
          <a:prstGeom prst="rect">
            <a:avLst/>
          </a:prstGeom>
          <a:noFill/>
          <a:ln w="9525">
            <a:noFill/>
            <a:round/>
            <a:headEnd/>
            <a:tailEnd/>
          </a:ln>
        </p:spPr>
      </p:pic>
      <p:sp>
        <p:nvSpPr>
          <p:cNvPr id="58377" name="Text Box 6"/>
          <p:cNvSpPr txBox="1">
            <a:spLocks noChangeArrowheads="1"/>
          </p:cNvSpPr>
          <p:nvPr/>
        </p:nvSpPr>
        <p:spPr bwMode="auto">
          <a:xfrm>
            <a:off x="3952875" y="2514600"/>
            <a:ext cx="2981325" cy="247650"/>
          </a:xfrm>
          <a:prstGeom prst="rect">
            <a:avLst/>
          </a:prstGeom>
          <a:noFill/>
          <a:ln w="9525">
            <a:noFill/>
            <a:round/>
            <a:headEnd/>
            <a:tailEnd/>
          </a:ln>
        </p:spPr>
        <p:txBody>
          <a:bodyPr lIns="90000" tIns="46800" rIns="90000" bIns="46800">
            <a:prstTxWarp prst="textNoShape">
              <a:avLst/>
            </a:prstTxWarp>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000" b="1">
                <a:solidFill>
                  <a:srgbClr val="000000"/>
                </a:solidFill>
                <a:latin typeface="Verdana" charset="0"/>
              </a:rPr>
              <a:t>144 ASICs= 9216 channels/1m</a:t>
            </a:r>
            <a:r>
              <a:rPr lang="en-US" sz="1000" b="1" baseline="30000">
                <a:solidFill>
                  <a:srgbClr val="000000"/>
                </a:solidFill>
                <a:latin typeface="Verdana" charset="0"/>
              </a:rPr>
              <a:t>2</a:t>
            </a:r>
          </a:p>
        </p:txBody>
      </p:sp>
      <p:sp>
        <p:nvSpPr>
          <p:cNvPr id="58379" name="ZoneTexte 13"/>
          <p:cNvSpPr txBox="1">
            <a:spLocks noChangeArrowheads="1"/>
          </p:cNvSpPr>
          <p:nvPr/>
        </p:nvSpPr>
        <p:spPr bwMode="auto">
          <a:xfrm>
            <a:off x="152400" y="609600"/>
            <a:ext cx="3810000" cy="3139321"/>
          </a:xfrm>
          <a:prstGeom prst="rect">
            <a:avLst/>
          </a:prstGeom>
          <a:noFill/>
          <a:ln w="9525">
            <a:noFill/>
            <a:miter lim="800000"/>
            <a:headEnd/>
            <a:tailEnd/>
          </a:ln>
        </p:spPr>
        <p:txBody>
          <a:bodyPr>
            <a:prstTxWarp prst="textNoShape">
              <a:avLst/>
            </a:prstTxWarp>
            <a:spAutoFit/>
          </a:bodyPr>
          <a:lstStyle/>
          <a:p>
            <a:endParaRPr lang="en-GB" dirty="0" smtClean="0">
              <a:solidFill>
                <a:srgbClr val="000000"/>
              </a:solidFill>
            </a:endParaRPr>
          </a:p>
          <a:p>
            <a:r>
              <a:rPr lang="en-GB" dirty="0" err="1" smtClean="0">
                <a:solidFill>
                  <a:srgbClr val="000000"/>
                </a:solidFill>
                <a:sym typeface="Wingdings"/>
              </a:rPr>
              <a:t></a:t>
            </a:r>
            <a:r>
              <a:rPr lang="en-GB" dirty="0" smtClean="0">
                <a:solidFill>
                  <a:srgbClr val="000000"/>
                </a:solidFill>
                <a:sym typeface="Wingdings"/>
              </a:rPr>
              <a:t> </a:t>
            </a:r>
            <a:r>
              <a:rPr lang="en-GB" dirty="0" smtClean="0">
                <a:solidFill>
                  <a:srgbClr val="000000"/>
                </a:solidFill>
              </a:rPr>
              <a:t>To </a:t>
            </a:r>
            <a:r>
              <a:rPr lang="en-GB" dirty="0">
                <a:solidFill>
                  <a:srgbClr val="000000"/>
                </a:solidFill>
              </a:rPr>
              <a:t>provide a robust structure. </a:t>
            </a:r>
          </a:p>
          <a:p>
            <a:endParaRPr lang="en-GB" dirty="0" smtClean="0">
              <a:solidFill>
                <a:srgbClr val="000000"/>
              </a:solidFill>
            </a:endParaRPr>
          </a:p>
          <a:p>
            <a:r>
              <a:rPr lang="en-GB" dirty="0" err="1" smtClean="0">
                <a:solidFill>
                  <a:srgbClr val="000000"/>
                </a:solidFill>
                <a:sym typeface="Wingdings"/>
              </a:rPr>
              <a:t></a:t>
            </a:r>
            <a:r>
              <a:rPr lang="en-GB" dirty="0" smtClean="0">
                <a:solidFill>
                  <a:srgbClr val="000000"/>
                </a:solidFill>
                <a:sym typeface="Wingdings"/>
              </a:rPr>
              <a:t> </a:t>
            </a:r>
            <a:r>
              <a:rPr lang="en-GB" dirty="0" smtClean="0">
                <a:solidFill>
                  <a:srgbClr val="000000"/>
                </a:solidFill>
              </a:rPr>
              <a:t>To </a:t>
            </a:r>
            <a:r>
              <a:rPr lang="en-GB" dirty="0">
                <a:solidFill>
                  <a:srgbClr val="000000"/>
                </a:solidFill>
              </a:rPr>
              <a:t>maintain good contact </a:t>
            </a:r>
          </a:p>
          <a:p>
            <a:r>
              <a:rPr lang="en-GB" dirty="0">
                <a:solidFill>
                  <a:srgbClr val="000000"/>
                </a:solidFill>
              </a:rPr>
              <a:t> between the readout electronics</a:t>
            </a:r>
          </a:p>
          <a:p>
            <a:r>
              <a:rPr lang="en-GB" dirty="0">
                <a:solidFill>
                  <a:srgbClr val="000000"/>
                </a:solidFill>
              </a:rPr>
              <a:t> and the GRPC.</a:t>
            </a:r>
          </a:p>
          <a:p>
            <a:endParaRPr lang="en-GB" dirty="0" smtClean="0">
              <a:solidFill>
                <a:srgbClr val="000000"/>
              </a:solidFill>
            </a:endParaRPr>
          </a:p>
          <a:p>
            <a:r>
              <a:rPr lang="en-GB" dirty="0" err="1" smtClean="0">
                <a:solidFill>
                  <a:srgbClr val="000000"/>
                </a:solidFill>
                <a:sym typeface="Wingdings"/>
              </a:rPr>
              <a:t></a:t>
            </a:r>
            <a:r>
              <a:rPr lang="en-GB" dirty="0" smtClean="0">
                <a:solidFill>
                  <a:srgbClr val="000000"/>
                </a:solidFill>
                <a:sym typeface="Wingdings"/>
              </a:rPr>
              <a:t> </a:t>
            </a:r>
            <a:r>
              <a:rPr lang="en-GB" dirty="0" smtClean="0">
                <a:solidFill>
                  <a:srgbClr val="000000"/>
                </a:solidFill>
              </a:rPr>
              <a:t>To </a:t>
            </a:r>
            <a:r>
              <a:rPr lang="en-GB" dirty="0">
                <a:solidFill>
                  <a:srgbClr val="000000"/>
                </a:solidFill>
              </a:rPr>
              <a:t>be part of the absorber.</a:t>
            </a:r>
          </a:p>
          <a:p>
            <a:endParaRPr lang="en-GB" dirty="0" smtClean="0">
              <a:solidFill>
                <a:srgbClr val="000000"/>
              </a:solidFill>
            </a:endParaRPr>
          </a:p>
          <a:p>
            <a:r>
              <a:rPr lang="en-GB" dirty="0" err="1" smtClean="0">
                <a:solidFill>
                  <a:srgbClr val="000000"/>
                </a:solidFill>
                <a:sym typeface="Wingdings"/>
              </a:rPr>
              <a:t></a:t>
            </a:r>
            <a:r>
              <a:rPr lang="en-GB" dirty="0" smtClean="0">
                <a:solidFill>
                  <a:srgbClr val="000000"/>
                </a:solidFill>
                <a:sym typeface="Wingdings"/>
              </a:rPr>
              <a:t> </a:t>
            </a:r>
            <a:r>
              <a:rPr lang="en-GB" dirty="0" smtClean="0">
                <a:solidFill>
                  <a:srgbClr val="000000"/>
                </a:solidFill>
              </a:rPr>
              <a:t>It </a:t>
            </a:r>
            <a:r>
              <a:rPr lang="en-GB" dirty="0">
                <a:solidFill>
                  <a:srgbClr val="000000"/>
                </a:solidFill>
              </a:rPr>
              <a:t>allows to replace detectors</a:t>
            </a:r>
          </a:p>
          <a:p>
            <a:r>
              <a:rPr lang="en-GB" dirty="0">
                <a:solidFill>
                  <a:srgbClr val="000000"/>
                </a:solidFill>
              </a:rPr>
              <a:t> </a:t>
            </a:r>
            <a:r>
              <a:rPr lang="en-GB" dirty="0" smtClean="0">
                <a:solidFill>
                  <a:srgbClr val="000000"/>
                </a:solidFill>
              </a:rPr>
              <a:t>    and </a:t>
            </a:r>
            <a:r>
              <a:rPr lang="en-GB" dirty="0">
                <a:solidFill>
                  <a:srgbClr val="000000"/>
                </a:solidFill>
              </a:rPr>
              <a:t>electronics boards easily. </a:t>
            </a:r>
          </a:p>
          <a:p>
            <a:endParaRPr lang="fr-FR" dirty="0">
              <a:solidFill>
                <a:srgbClr val="000000"/>
              </a:solidFill>
            </a:endParaRPr>
          </a:p>
        </p:txBody>
      </p:sp>
      <p:sp>
        <p:nvSpPr>
          <p:cNvPr id="58380" name="ZoneTexte 14"/>
          <p:cNvSpPr txBox="1">
            <a:spLocks noChangeArrowheads="1"/>
          </p:cNvSpPr>
          <p:nvPr/>
        </p:nvSpPr>
        <p:spPr bwMode="auto">
          <a:xfrm>
            <a:off x="152400" y="5754688"/>
            <a:ext cx="8229600" cy="646112"/>
          </a:xfrm>
          <a:prstGeom prst="rect">
            <a:avLst/>
          </a:prstGeom>
          <a:noFill/>
          <a:ln w="9525">
            <a:noFill/>
            <a:miter lim="800000"/>
            <a:headEnd/>
            <a:tailEnd/>
          </a:ln>
        </p:spPr>
        <p:txBody>
          <a:bodyPr>
            <a:prstTxWarp prst="textNoShape">
              <a:avLst/>
            </a:prstTxWarp>
            <a:spAutoFit/>
          </a:bodyPr>
          <a:lstStyle/>
          <a:p>
            <a:r>
              <a:rPr lang="en-GB" dirty="0">
                <a:solidFill>
                  <a:srgbClr val="000000"/>
                </a:solidFill>
              </a:rPr>
              <a:t>The cassettes are built of no-magnetic stainless steel walls 2.5 mm thick each </a:t>
            </a:r>
            <a:r>
              <a:rPr lang="en-GB" dirty="0" err="1">
                <a:solidFill>
                  <a:srgbClr val="000000"/>
                </a:solidFill>
                <a:sym typeface="Wingdings" charset="2"/>
              </a:rPr>
              <a:t></a:t>
            </a:r>
            <a:r>
              <a:rPr lang="en-GB" dirty="0">
                <a:solidFill>
                  <a:srgbClr val="000000"/>
                </a:solidFill>
                <a:sym typeface="Wingdings" charset="2"/>
              </a:rPr>
              <a:t>  Total cassette thickness = 6mm (active layer)+5 mm (steel) = 11 mm</a:t>
            </a:r>
            <a:r>
              <a:rPr lang="en-GB" dirty="0"/>
              <a:t> </a:t>
            </a:r>
          </a:p>
        </p:txBody>
      </p:sp>
      <p:sp>
        <p:nvSpPr>
          <p:cNvPr id="14" name="Titre 1"/>
          <p:cNvSpPr>
            <a:spLocks noGrp="1"/>
          </p:cNvSpPr>
          <p:nvPr>
            <p:ph type="title"/>
          </p:nvPr>
        </p:nvSpPr>
        <p:spPr>
          <a:xfrm>
            <a:off x="76200" y="0"/>
            <a:ext cx="7313613" cy="533400"/>
          </a:xfrm>
        </p:spPr>
        <p:txBody>
          <a:bodyPr/>
          <a:lstStyle/>
          <a:p>
            <a:pPr algn="l"/>
            <a:r>
              <a:rPr lang="en-GB" sz="2000" b="1" dirty="0" smtClean="0">
                <a:latin typeface="Verdana"/>
                <a:cs typeface="Verdana"/>
              </a:rPr>
              <a:t>Cassette development</a:t>
            </a:r>
            <a:endParaRPr lang="en-GB" sz="2000" b="1" dirty="0">
              <a:latin typeface="Verdana"/>
              <a:cs typeface="Verdan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4024313" y="912813"/>
            <a:ext cx="5119687" cy="2262187"/>
          </a:xfrm>
          <a:prstGeom prst="rect">
            <a:avLst/>
          </a:prstGeom>
          <a:noFill/>
          <a:ln w="9525">
            <a:noFill/>
            <a:round/>
            <a:headEnd/>
            <a:tailEnd/>
          </a:ln>
        </p:spPr>
        <p:txBody>
          <a:bodyPr wrap="none" anchor="ctr">
            <a:prstTxWarp prst="textNoShape">
              <a:avLst/>
            </a:prstTxWarp>
          </a:bodyPr>
          <a:lstStyle/>
          <a:p>
            <a:endParaRPr lang="fr-FR"/>
          </a:p>
        </p:txBody>
      </p:sp>
      <p:sp>
        <p:nvSpPr>
          <p:cNvPr id="43011" name="Text Box 2"/>
          <p:cNvSpPr txBox="1">
            <a:spLocks noChangeArrowheads="1"/>
          </p:cNvSpPr>
          <p:nvPr/>
        </p:nvSpPr>
        <p:spPr bwMode="auto">
          <a:xfrm>
            <a:off x="6553200" y="6356350"/>
            <a:ext cx="2133600" cy="365125"/>
          </a:xfrm>
          <a:prstGeom prst="rect">
            <a:avLst/>
          </a:prstGeom>
          <a:noFill/>
          <a:ln w="9525">
            <a:noFill/>
            <a:round/>
            <a:headEnd/>
            <a:tailEnd/>
          </a:ln>
        </p:spPr>
        <p:txBody>
          <a:bodyPr lIns="90000" tIns="46800" rIns="90000" bIns="46800" anchor="ctr">
            <a:prstTxWarp prst="textNoShape">
              <a:avLst/>
            </a:prstTxWarp>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DB7A2971-4258-9E41-B9BE-39AA5D89498F}" type="slidenum">
              <a:rPr lang="en-US" sz="1200">
                <a:solidFill>
                  <a:srgbClr val="898989"/>
                </a:solidFill>
                <a:latin typeface="Calibri" charset="0"/>
                <a:ea typeface="ＭＳ Ｐゴシック" charset="-128"/>
                <a:cs typeface="ＭＳ Ｐゴシック" charset="-128"/>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9</a:t>
            </a:fld>
            <a:endParaRPr lang="en-US" sz="1200">
              <a:solidFill>
                <a:srgbClr val="898989"/>
              </a:solidFill>
              <a:latin typeface="Calibri" charset="0"/>
              <a:ea typeface="ＭＳ Ｐゴシック" charset="-128"/>
              <a:cs typeface="ＭＳ Ｐゴシック" charset="-128"/>
            </a:endParaRPr>
          </a:p>
        </p:txBody>
      </p:sp>
      <p:pic>
        <p:nvPicPr>
          <p:cNvPr id="43012" name="Picture 4"/>
          <p:cNvPicPr>
            <a:picLocks noChangeAspect="1" noChangeArrowheads="1"/>
          </p:cNvPicPr>
          <p:nvPr/>
        </p:nvPicPr>
        <p:blipFill>
          <a:blip r:embed="rId3"/>
          <a:srcRect/>
          <a:stretch>
            <a:fillRect/>
          </a:stretch>
        </p:blipFill>
        <p:spPr bwMode="auto">
          <a:xfrm>
            <a:off x="304800" y="1066800"/>
            <a:ext cx="2209800" cy="1752600"/>
          </a:xfrm>
          <a:prstGeom prst="rect">
            <a:avLst/>
          </a:prstGeom>
          <a:noFill/>
          <a:ln w="9525">
            <a:noFill/>
            <a:round/>
            <a:headEnd/>
            <a:tailEnd/>
          </a:ln>
        </p:spPr>
      </p:pic>
      <p:pic>
        <p:nvPicPr>
          <p:cNvPr id="43013" name="Picture 6"/>
          <p:cNvPicPr>
            <a:picLocks noChangeAspect="1" noChangeArrowheads="1"/>
          </p:cNvPicPr>
          <p:nvPr/>
        </p:nvPicPr>
        <p:blipFill>
          <a:blip r:embed="rId4"/>
          <a:srcRect/>
          <a:stretch>
            <a:fillRect/>
          </a:stretch>
        </p:blipFill>
        <p:spPr bwMode="auto">
          <a:xfrm>
            <a:off x="4572000" y="914400"/>
            <a:ext cx="2286000" cy="1981200"/>
          </a:xfrm>
          <a:prstGeom prst="rect">
            <a:avLst/>
          </a:prstGeom>
          <a:noFill/>
          <a:ln w="9525">
            <a:noFill/>
            <a:round/>
            <a:headEnd/>
            <a:tailEnd/>
          </a:ln>
        </p:spPr>
      </p:pic>
      <p:pic>
        <p:nvPicPr>
          <p:cNvPr id="43014" name="Picture 7"/>
          <p:cNvPicPr>
            <a:picLocks noChangeAspect="1" noChangeArrowheads="1"/>
          </p:cNvPicPr>
          <p:nvPr/>
        </p:nvPicPr>
        <p:blipFill>
          <a:blip r:embed="rId5"/>
          <a:srcRect/>
          <a:stretch>
            <a:fillRect/>
          </a:stretch>
        </p:blipFill>
        <p:spPr bwMode="auto">
          <a:xfrm>
            <a:off x="6858000" y="914400"/>
            <a:ext cx="2286000" cy="1981200"/>
          </a:xfrm>
          <a:prstGeom prst="rect">
            <a:avLst/>
          </a:prstGeom>
          <a:noFill/>
          <a:ln w="9525">
            <a:noFill/>
            <a:round/>
            <a:headEnd/>
            <a:tailEnd/>
          </a:ln>
        </p:spPr>
      </p:pic>
      <p:pic>
        <p:nvPicPr>
          <p:cNvPr id="43015" name="Picture 8"/>
          <p:cNvPicPr>
            <a:picLocks noChangeAspect="1" noChangeArrowheads="1"/>
          </p:cNvPicPr>
          <p:nvPr/>
        </p:nvPicPr>
        <p:blipFill>
          <a:blip r:embed="rId6"/>
          <a:srcRect/>
          <a:stretch>
            <a:fillRect/>
          </a:stretch>
        </p:blipFill>
        <p:spPr bwMode="auto">
          <a:xfrm>
            <a:off x="2743200" y="1066800"/>
            <a:ext cx="1752600" cy="1752600"/>
          </a:xfrm>
          <a:prstGeom prst="rect">
            <a:avLst/>
          </a:prstGeom>
          <a:noFill/>
          <a:ln w="9525">
            <a:noFill/>
            <a:round/>
            <a:headEnd/>
            <a:tailEnd/>
          </a:ln>
        </p:spPr>
      </p:pic>
      <p:sp>
        <p:nvSpPr>
          <p:cNvPr id="43016" name="Text Box 10"/>
          <p:cNvSpPr txBox="1">
            <a:spLocks noChangeArrowheads="1"/>
          </p:cNvSpPr>
          <p:nvPr/>
        </p:nvSpPr>
        <p:spPr bwMode="auto">
          <a:xfrm>
            <a:off x="5140325" y="2057400"/>
            <a:ext cx="1336675" cy="334963"/>
          </a:xfrm>
          <a:prstGeom prst="rect">
            <a:avLst/>
          </a:prstGeom>
          <a:noFill/>
          <a:ln w="9525">
            <a:noFill/>
            <a:round/>
            <a:headEnd/>
            <a:tailEnd/>
          </a:ln>
        </p:spPr>
        <p:txBody>
          <a:bodyPr wrap="none" lIns="90000" tIns="45000" rIns="90000" bIns="45000">
            <a:prstTxWarp prst="textNoShape">
              <a:avLst/>
            </a:prstTxWarp>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solidFill>
                  <a:srgbClr val="000000"/>
                </a:solidFill>
              </a:rPr>
              <a:t>HV : 7.4 kV</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dirty="0">
              <a:solidFill>
                <a:srgbClr val="000000"/>
              </a:solidFill>
            </a:endParaRPr>
          </a:p>
        </p:txBody>
      </p:sp>
      <p:sp>
        <p:nvSpPr>
          <p:cNvPr id="30729" name="ZoneTexte 14"/>
          <p:cNvSpPr txBox="1">
            <a:spLocks noChangeArrowheads="1"/>
          </p:cNvSpPr>
          <p:nvPr/>
        </p:nvSpPr>
        <p:spPr bwMode="auto">
          <a:xfrm>
            <a:off x="228600" y="609600"/>
            <a:ext cx="7704138" cy="369888"/>
          </a:xfrm>
          <a:prstGeom prst="rect">
            <a:avLst/>
          </a:prstGeom>
          <a:solidFill>
            <a:schemeClr val="bg1"/>
          </a:solidFill>
          <a:ln>
            <a:solidFill>
              <a:schemeClr val="accent4"/>
            </a:solidFill>
            <a:headEnd/>
            <a:tailEnd/>
          </a:ln>
        </p:spPr>
        <p:style>
          <a:lnRef idx="1">
            <a:schemeClr val="accent4"/>
          </a:lnRef>
          <a:fillRef idx="3">
            <a:schemeClr val="accent4"/>
          </a:fillRef>
          <a:effectRef idx="2">
            <a:schemeClr val="accent4"/>
          </a:effectRef>
          <a:fontRef idx="minor">
            <a:schemeClr val="lt1"/>
          </a:fontRef>
        </p:style>
        <p:txBody>
          <a:bodyPr wrap="none">
            <a:prstTxWarp prst="textNoShape">
              <a:avLst/>
            </a:prstTxWarp>
            <a:spAutoFit/>
          </a:bodyPr>
          <a:lstStyle/>
          <a:p>
            <a:pPr>
              <a:defRPr/>
            </a:pPr>
            <a:r>
              <a:rPr lang="en-US" dirty="0">
                <a:solidFill>
                  <a:schemeClr val="tx1"/>
                </a:solidFill>
              </a:rPr>
              <a:t>The homogeneity of the detector and its readout electronics were studied </a:t>
            </a:r>
          </a:p>
          <a:p>
            <a:pPr>
              <a:defRPr/>
            </a:pPr>
            <a:endParaRPr lang="en-US" dirty="0">
              <a:solidFill>
                <a:schemeClr val="tx1"/>
              </a:solidFill>
            </a:endParaRPr>
          </a:p>
        </p:txBody>
      </p:sp>
      <p:pic>
        <p:nvPicPr>
          <p:cNvPr id="43018" name="Image 11" descr="BField_Efficiency_PowerPulsed.pdf"/>
          <p:cNvPicPr>
            <a:picLocks noChangeAspect="1"/>
          </p:cNvPicPr>
          <p:nvPr/>
        </p:nvPicPr>
        <p:blipFill>
          <a:blip r:embed="rId7"/>
          <a:srcRect/>
          <a:stretch>
            <a:fillRect/>
          </a:stretch>
        </p:blipFill>
        <p:spPr bwMode="auto">
          <a:xfrm>
            <a:off x="6059488" y="3886200"/>
            <a:ext cx="3008312" cy="2971800"/>
          </a:xfrm>
          <a:prstGeom prst="rect">
            <a:avLst/>
          </a:prstGeom>
          <a:noFill/>
          <a:ln w="9525">
            <a:noFill/>
            <a:miter lim="800000"/>
            <a:headEnd/>
            <a:tailEnd/>
          </a:ln>
        </p:spPr>
      </p:pic>
      <p:sp>
        <p:nvSpPr>
          <p:cNvPr id="13" name="ZoneTexte 12"/>
          <p:cNvSpPr txBox="1"/>
          <p:nvPr/>
        </p:nvSpPr>
        <p:spPr>
          <a:xfrm>
            <a:off x="304800" y="3505200"/>
            <a:ext cx="5636391" cy="369332"/>
          </a:xfrm>
          <a:prstGeom prst="rect">
            <a:avLst/>
          </a:prstGeom>
          <a:solidFill>
            <a:schemeClr val="bg1"/>
          </a:solidFill>
          <a:ln>
            <a:solidFill>
              <a:schemeClr val="accent4"/>
            </a:solidFill>
          </a:ln>
        </p:spPr>
        <p:style>
          <a:lnRef idx="1">
            <a:schemeClr val="accent4"/>
          </a:lnRef>
          <a:fillRef idx="3">
            <a:schemeClr val="accent4"/>
          </a:fillRef>
          <a:effectRef idx="2">
            <a:schemeClr val="accent4"/>
          </a:effectRef>
          <a:fontRef idx="minor">
            <a:schemeClr val="lt1"/>
          </a:fontRef>
        </p:style>
        <p:txBody>
          <a:bodyPr wrap="none">
            <a:spAutoFit/>
          </a:bodyPr>
          <a:lstStyle/>
          <a:p>
            <a:pPr>
              <a:defRPr/>
            </a:pPr>
            <a:r>
              <a:rPr lang="en-GB" dirty="0" smtClean="0">
                <a:solidFill>
                  <a:srgbClr val="000000"/>
                </a:solidFill>
              </a:rPr>
              <a:t>Power-Pulsing mode was tested in </a:t>
            </a:r>
            <a:r>
              <a:rPr lang="en-GB" b="1" dirty="0" smtClean="0">
                <a:solidFill>
                  <a:srgbClr val="000000"/>
                </a:solidFill>
              </a:rPr>
              <a:t>a magnetic </a:t>
            </a:r>
            <a:r>
              <a:rPr lang="en-GB" dirty="0" smtClean="0">
                <a:solidFill>
                  <a:srgbClr val="000000"/>
                </a:solidFill>
              </a:rPr>
              <a:t>field of </a:t>
            </a:r>
            <a:r>
              <a:rPr lang="en-GB" b="1" dirty="0" smtClean="0">
                <a:solidFill>
                  <a:srgbClr val="000000"/>
                </a:solidFill>
              </a:rPr>
              <a:t>3 Tesla</a:t>
            </a:r>
            <a:endParaRPr lang="en-GB" b="1" dirty="0">
              <a:solidFill>
                <a:srgbClr val="000000"/>
              </a:solidFill>
            </a:endParaRPr>
          </a:p>
        </p:txBody>
      </p:sp>
      <p:pic>
        <p:nvPicPr>
          <p:cNvPr id="43020" name="Image 13" descr="BeamLine.jpg"/>
          <p:cNvPicPr>
            <a:picLocks noChangeAspect="1"/>
          </p:cNvPicPr>
          <p:nvPr/>
        </p:nvPicPr>
        <p:blipFill>
          <a:blip r:embed="rId8"/>
          <a:srcRect/>
          <a:stretch>
            <a:fillRect/>
          </a:stretch>
        </p:blipFill>
        <p:spPr bwMode="auto">
          <a:xfrm>
            <a:off x="457200" y="4114800"/>
            <a:ext cx="2743200" cy="2519363"/>
          </a:xfrm>
          <a:prstGeom prst="rect">
            <a:avLst/>
          </a:prstGeom>
          <a:noFill/>
          <a:ln w="9525">
            <a:noFill/>
            <a:miter lim="800000"/>
            <a:headEnd/>
            <a:tailEnd/>
          </a:ln>
        </p:spPr>
      </p:pic>
      <p:sp>
        <p:nvSpPr>
          <p:cNvPr id="43021" name="ZoneTexte 14"/>
          <p:cNvSpPr txBox="1">
            <a:spLocks noChangeArrowheads="1"/>
          </p:cNvSpPr>
          <p:nvPr/>
        </p:nvSpPr>
        <p:spPr bwMode="auto">
          <a:xfrm>
            <a:off x="2860675" y="2892425"/>
            <a:ext cx="1711325" cy="307975"/>
          </a:xfrm>
          <a:prstGeom prst="rect">
            <a:avLst/>
          </a:prstGeom>
          <a:noFill/>
          <a:ln w="9525">
            <a:noFill/>
            <a:miter lim="800000"/>
            <a:headEnd/>
            <a:tailEnd/>
          </a:ln>
        </p:spPr>
        <p:txBody>
          <a:bodyPr wrap="none">
            <a:prstTxWarp prst="textNoShape">
              <a:avLst/>
            </a:prstTxWarp>
            <a:spAutoFit/>
          </a:bodyPr>
          <a:lstStyle/>
          <a:p>
            <a:r>
              <a:rPr lang="fr-FR" sz="1400">
                <a:solidFill>
                  <a:srgbClr val="000000"/>
                </a:solidFill>
              </a:rPr>
              <a:t>Beam spot position</a:t>
            </a:r>
          </a:p>
        </p:txBody>
      </p:sp>
      <p:sp>
        <p:nvSpPr>
          <p:cNvPr id="43022" name="ZoneTexte 15"/>
          <p:cNvSpPr txBox="1">
            <a:spLocks noChangeArrowheads="1"/>
          </p:cNvSpPr>
          <p:nvPr/>
        </p:nvSpPr>
        <p:spPr bwMode="auto">
          <a:xfrm>
            <a:off x="5257800" y="2895600"/>
            <a:ext cx="1143000" cy="307975"/>
          </a:xfrm>
          <a:prstGeom prst="rect">
            <a:avLst/>
          </a:prstGeom>
          <a:noFill/>
          <a:ln w="9525">
            <a:noFill/>
            <a:miter lim="800000"/>
            <a:headEnd/>
            <a:tailEnd/>
          </a:ln>
        </p:spPr>
        <p:txBody>
          <a:bodyPr>
            <a:prstTxWarp prst="textNoShape">
              <a:avLst/>
            </a:prstTxWarp>
            <a:spAutoFit/>
          </a:bodyPr>
          <a:lstStyle/>
          <a:p>
            <a:r>
              <a:rPr lang="fr-FR" sz="1400">
                <a:solidFill>
                  <a:srgbClr val="000000"/>
                </a:solidFill>
              </a:rPr>
              <a:t>Efficiency</a:t>
            </a:r>
          </a:p>
        </p:txBody>
      </p:sp>
      <p:sp>
        <p:nvSpPr>
          <p:cNvPr id="43023" name="ZoneTexte 16"/>
          <p:cNvSpPr txBox="1">
            <a:spLocks noChangeArrowheads="1"/>
          </p:cNvSpPr>
          <p:nvPr/>
        </p:nvSpPr>
        <p:spPr bwMode="auto">
          <a:xfrm>
            <a:off x="7543800" y="2892425"/>
            <a:ext cx="1143000" cy="307975"/>
          </a:xfrm>
          <a:prstGeom prst="rect">
            <a:avLst/>
          </a:prstGeom>
          <a:noFill/>
          <a:ln w="9525">
            <a:noFill/>
            <a:miter lim="800000"/>
            <a:headEnd/>
            <a:tailEnd/>
          </a:ln>
        </p:spPr>
        <p:txBody>
          <a:bodyPr>
            <a:prstTxWarp prst="textNoShape">
              <a:avLst/>
            </a:prstTxWarp>
            <a:spAutoFit/>
          </a:bodyPr>
          <a:lstStyle/>
          <a:p>
            <a:r>
              <a:rPr lang="fr-FR" sz="1400">
                <a:solidFill>
                  <a:srgbClr val="000000"/>
                </a:solidFill>
              </a:rPr>
              <a:t>Multiplicity</a:t>
            </a:r>
          </a:p>
        </p:txBody>
      </p:sp>
      <p:sp>
        <p:nvSpPr>
          <p:cNvPr id="43024" name="ZoneTexte 17"/>
          <p:cNvSpPr txBox="1">
            <a:spLocks noChangeArrowheads="1"/>
          </p:cNvSpPr>
          <p:nvPr/>
        </p:nvSpPr>
        <p:spPr bwMode="auto">
          <a:xfrm>
            <a:off x="3171847" y="4572000"/>
            <a:ext cx="3000353" cy="1600438"/>
          </a:xfrm>
          <a:prstGeom prst="rect">
            <a:avLst/>
          </a:prstGeom>
          <a:noFill/>
          <a:ln w="9525">
            <a:noFill/>
            <a:miter lim="800000"/>
            <a:headEnd/>
            <a:tailEnd/>
          </a:ln>
        </p:spPr>
        <p:txBody>
          <a:bodyPr wrap="none">
            <a:prstTxWarp prst="textNoShape">
              <a:avLst/>
            </a:prstTxWarp>
            <a:spAutoFit/>
          </a:bodyPr>
          <a:lstStyle/>
          <a:p>
            <a:r>
              <a:rPr lang="en-GB" sz="1400" dirty="0" smtClean="0">
                <a:solidFill>
                  <a:srgbClr val="000000"/>
                </a:solidFill>
                <a:latin typeface="Verdana"/>
                <a:cs typeface="Verdana"/>
              </a:rPr>
              <a:t>The Power-Pulsing mode was</a:t>
            </a:r>
          </a:p>
          <a:p>
            <a:r>
              <a:rPr lang="en-GB" sz="1400" dirty="0" smtClean="0">
                <a:solidFill>
                  <a:srgbClr val="000000"/>
                </a:solidFill>
                <a:latin typeface="Verdana"/>
                <a:cs typeface="Verdana"/>
              </a:rPr>
              <a:t> applied on a GRPC in a 3 Tesla</a:t>
            </a:r>
          </a:p>
          <a:p>
            <a:r>
              <a:rPr lang="en-GB" sz="1400" dirty="0" smtClean="0">
                <a:solidFill>
                  <a:srgbClr val="000000"/>
                </a:solidFill>
                <a:latin typeface="Verdana"/>
                <a:cs typeface="Verdana"/>
              </a:rPr>
              <a:t> field at H2-CERN </a:t>
            </a:r>
          </a:p>
          <a:p>
            <a:r>
              <a:rPr lang="en-GB" sz="1400" dirty="0" smtClean="0">
                <a:solidFill>
                  <a:srgbClr val="000000"/>
                </a:solidFill>
                <a:latin typeface="Verdana"/>
                <a:cs typeface="Verdana"/>
              </a:rPr>
              <a:t>(</a:t>
            </a:r>
            <a:r>
              <a:rPr lang="en-GB" sz="1400" b="1" dirty="0" smtClean="0">
                <a:solidFill>
                  <a:srgbClr val="000000"/>
                </a:solidFill>
                <a:latin typeface="Verdana"/>
                <a:cs typeface="Verdana"/>
              </a:rPr>
              <a:t>2 ms every 10 ms)</a:t>
            </a:r>
          </a:p>
          <a:p>
            <a:r>
              <a:rPr lang="en-GB" sz="1400" dirty="0" smtClean="0">
                <a:solidFill>
                  <a:srgbClr val="000000"/>
                </a:solidFill>
                <a:latin typeface="Verdana"/>
                <a:cs typeface="Verdana"/>
              </a:rPr>
              <a:t> No effect on the detector</a:t>
            </a:r>
          </a:p>
          <a:p>
            <a:r>
              <a:rPr lang="en-GB" sz="1400" dirty="0" smtClean="0">
                <a:solidFill>
                  <a:srgbClr val="000000"/>
                </a:solidFill>
                <a:latin typeface="Verdana"/>
                <a:cs typeface="Verdana"/>
              </a:rPr>
              <a:t> performance</a:t>
            </a:r>
          </a:p>
          <a:p>
            <a:r>
              <a:rPr lang="fr-FR" sz="1400" dirty="0" smtClean="0">
                <a:solidFill>
                  <a:srgbClr val="000000"/>
                </a:solidFill>
              </a:rPr>
              <a:t> </a:t>
            </a:r>
            <a:endParaRPr lang="fr-FR" sz="1400" dirty="0">
              <a:solidFill>
                <a:srgbClr val="000000"/>
              </a:solidFill>
            </a:endParaRPr>
          </a:p>
        </p:txBody>
      </p:sp>
      <p:sp>
        <p:nvSpPr>
          <p:cNvPr id="17" name="ZoneTexte 16"/>
          <p:cNvSpPr txBox="1"/>
          <p:nvPr/>
        </p:nvSpPr>
        <p:spPr>
          <a:xfrm>
            <a:off x="304800" y="152400"/>
            <a:ext cx="2895600" cy="369332"/>
          </a:xfrm>
          <a:prstGeom prst="rect">
            <a:avLst/>
          </a:prstGeom>
          <a:noFill/>
        </p:spPr>
        <p:txBody>
          <a:bodyPr wrap="square" rtlCol="0">
            <a:spAutoFit/>
          </a:bodyPr>
          <a:lstStyle/>
          <a:p>
            <a:r>
              <a:rPr lang="en-GB" b="1" dirty="0" smtClean="0">
                <a:latin typeface="Verdana"/>
                <a:cs typeface="Verdana"/>
              </a:rPr>
              <a:t>Test Beam validation</a:t>
            </a:r>
            <a:endParaRPr lang="en-GB" b="1" dirty="0">
              <a:latin typeface="Verdana"/>
              <a:cs typeface="Verdana"/>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Encrier">
  <a:themeElements>
    <a:clrScheme name="Encrier">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Encrier">
      <a:majorFont>
        <a:latin typeface="Goudy Old Style"/>
        <a:ea typeface=""/>
        <a:cs typeface=""/>
        <a:font script="Jpan" typeface="ＭＳ Ｐ明朝"/>
      </a:majorFont>
      <a:minorFont>
        <a:latin typeface="Goudy Old Style"/>
        <a:ea typeface=""/>
        <a:cs typeface=""/>
        <a:font script="Jpan" typeface="ＭＳ Ｐ明朝"/>
      </a:minorFont>
    </a:fontScheme>
    <a:fmtScheme name="Encrier">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Encrier.thmx</Template>
  <TotalTime>14821</TotalTime>
  <Words>3756</Words>
  <Application>Microsoft Macintosh PowerPoint</Application>
  <PresentationFormat>Présentation à l'écran (4:3)</PresentationFormat>
  <Paragraphs>698</Paragraphs>
  <Slides>60</Slides>
  <Notes>17</Notes>
  <HiddenSlides>0</HiddenSlides>
  <MMClips>0</MMClips>
  <ScaleCrop>false</ScaleCrop>
  <HeadingPairs>
    <vt:vector size="6" baseType="variant">
      <vt:variant>
        <vt:lpstr>Modèle de conception</vt:lpstr>
      </vt:variant>
      <vt:variant>
        <vt:i4>1</vt:i4>
      </vt:variant>
      <vt:variant>
        <vt:lpstr>Serveurs OLE incorporés</vt:lpstr>
      </vt:variant>
      <vt:variant>
        <vt:i4>1</vt:i4>
      </vt:variant>
      <vt:variant>
        <vt:lpstr>Titres des diapositives</vt:lpstr>
      </vt:variant>
      <vt:variant>
        <vt:i4>60</vt:i4>
      </vt:variant>
    </vt:vector>
  </HeadingPairs>
  <TitlesOfParts>
    <vt:vector size="62" baseType="lpstr">
      <vt:lpstr>Encrier</vt:lpstr>
      <vt:lpstr>Graphique</vt:lpstr>
      <vt:lpstr>SDHCAL for ILD </vt:lpstr>
      <vt:lpstr>SDHCAL Milestones </vt:lpstr>
      <vt:lpstr>Diapositive 3</vt:lpstr>
      <vt:lpstr>Diapositive 4</vt:lpstr>
      <vt:lpstr>GRPC development</vt:lpstr>
      <vt:lpstr>Electronics readout development</vt:lpstr>
      <vt:lpstr>Diapositive 7</vt:lpstr>
      <vt:lpstr>Cassette development</vt:lpstr>
      <vt:lpstr>Diapositive 9</vt:lpstr>
      <vt:lpstr>Diapositive 10</vt:lpstr>
      <vt:lpstr>Diapositive 11</vt:lpstr>
      <vt:lpstr>Diapositive 12</vt:lpstr>
      <vt:lpstr>Diapositive 13</vt:lpstr>
      <vt:lpstr>Diapositive 14</vt:lpstr>
      <vt:lpstr>Diapositive 15</vt:lpstr>
      <vt:lpstr>Simulation and optimization studies</vt:lpstr>
      <vt:lpstr>Simulation and optimization studies</vt:lpstr>
      <vt:lpstr>Mechanical, integration, service  studies</vt:lpstr>
      <vt:lpstr>Diapositive 19</vt:lpstr>
      <vt:lpstr>Diapositive 20</vt:lpstr>
      <vt:lpstr>Diapositive 21</vt:lpstr>
      <vt:lpstr>Diapositive 22</vt:lpstr>
      <vt:lpstr>Conclusion and prospects</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lpstr>Diapositive 46</vt:lpstr>
      <vt:lpstr>Diapositive 47</vt:lpstr>
      <vt:lpstr>Diapositive 48</vt:lpstr>
      <vt:lpstr>Diapositive 49</vt:lpstr>
      <vt:lpstr>Diapositive 50</vt:lpstr>
      <vt:lpstr>Diapositive 51</vt:lpstr>
      <vt:lpstr>Diapositive 52</vt:lpstr>
      <vt:lpstr>Diapositive 53</vt:lpstr>
      <vt:lpstr>Diapositive 54</vt:lpstr>
      <vt:lpstr>Diapositive 55</vt:lpstr>
      <vt:lpstr>HARDROC3</vt:lpstr>
      <vt:lpstr>ANALOG PART: FSB LINEARITY</vt:lpstr>
      <vt:lpstr>DIF: Designed for ILD SDHCAL </vt:lpstr>
      <vt:lpstr>New ASU layout options</vt:lpstr>
      <vt:lpstr>Diapositive 60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laktineh</dc:creator>
  <cp:lastModifiedBy>laktineh</cp:lastModifiedBy>
  <cp:revision>646</cp:revision>
  <cp:lastPrinted>2014-01-29T21:46:38Z</cp:lastPrinted>
  <dcterms:created xsi:type="dcterms:W3CDTF">2014-01-30T09:12:52Z</dcterms:created>
  <dcterms:modified xsi:type="dcterms:W3CDTF">2014-01-30T09:46:27Z</dcterms:modified>
</cp:coreProperties>
</file>